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1" r:id="rId2"/>
  </p:sldMasterIdLst>
  <p:notesMasterIdLst>
    <p:notesMasterId r:id="rId72"/>
  </p:notesMasterIdLst>
  <p:sldIdLst>
    <p:sldId id="256" r:id="rId3"/>
    <p:sldId id="358" r:id="rId4"/>
    <p:sldId id="295" r:id="rId5"/>
    <p:sldId id="314" r:id="rId6"/>
    <p:sldId id="315" r:id="rId7"/>
    <p:sldId id="367" r:id="rId8"/>
    <p:sldId id="316" r:id="rId9"/>
    <p:sldId id="317" r:id="rId10"/>
    <p:sldId id="318" r:id="rId11"/>
    <p:sldId id="391" r:id="rId12"/>
    <p:sldId id="392" r:id="rId13"/>
    <p:sldId id="348" r:id="rId14"/>
    <p:sldId id="349" r:id="rId15"/>
    <p:sldId id="350" r:id="rId16"/>
    <p:sldId id="351" r:id="rId17"/>
    <p:sldId id="352" r:id="rId18"/>
    <p:sldId id="380" r:id="rId19"/>
    <p:sldId id="354" r:id="rId20"/>
    <p:sldId id="393" r:id="rId21"/>
    <p:sldId id="320" r:id="rId22"/>
    <p:sldId id="321" r:id="rId23"/>
    <p:sldId id="322" r:id="rId24"/>
    <p:sldId id="323" r:id="rId25"/>
    <p:sldId id="324" r:id="rId26"/>
    <p:sldId id="364" r:id="rId27"/>
    <p:sldId id="365" r:id="rId28"/>
    <p:sldId id="325" r:id="rId29"/>
    <p:sldId id="327" r:id="rId30"/>
    <p:sldId id="328" r:id="rId31"/>
    <p:sldId id="326" r:id="rId32"/>
    <p:sldId id="329" r:id="rId33"/>
    <p:sldId id="331" r:id="rId34"/>
    <p:sldId id="368" r:id="rId35"/>
    <p:sldId id="370" r:id="rId36"/>
    <p:sldId id="371" r:id="rId37"/>
    <p:sldId id="372" r:id="rId38"/>
    <p:sldId id="373" r:id="rId39"/>
    <p:sldId id="333" r:id="rId40"/>
    <p:sldId id="334" r:id="rId41"/>
    <p:sldId id="332" r:id="rId42"/>
    <p:sldId id="335" r:id="rId43"/>
    <p:sldId id="336" r:id="rId44"/>
    <p:sldId id="375" r:id="rId45"/>
    <p:sldId id="376" r:id="rId46"/>
    <p:sldId id="379" r:id="rId47"/>
    <p:sldId id="377" r:id="rId48"/>
    <p:sldId id="378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55" r:id="rId60"/>
    <p:sldId id="356" r:id="rId61"/>
    <p:sldId id="359" r:id="rId62"/>
    <p:sldId id="360" r:id="rId63"/>
    <p:sldId id="361" r:id="rId64"/>
    <p:sldId id="362" r:id="rId65"/>
    <p:sldId id="363" r:id="rId66"/>
    <p:sldId id="342" r:id="rId67"/>
    <p:sldId id="341" r:id="rId68"/>
    <p:sldId id="357" r:id="rId69"/>
    <p:sldId id="309" r:id="rId70"/>
    <p:sldId id="366" r:id="rId7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C00000"/>
    <a:srgbClr val="FF0000"/>
    <a:srgbClr val="F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2" autoAdjust="0"/>
    <p:restoredTop sz="94660"/>
  </p:normalViewPr>
  <p:slideViewPr>
    <p:cSldViewPr>
      <p:cViewPr varScale="1">
        <p:scale>
          <a:sx n="113" d="100"/>
          <a:sy n="113" d="100"/>
        </p:scale>
        <p:origin x="546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1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 (факт)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23344.7</c:v>
                </c:pt>
                <c:pt idx="1">
                  <c:v>27236.400000000001</c:v>
                </c:pt>
                <c:pt idx="2">
                  <c:v>3891.7000000000007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(оценка)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24534.3</c:v>
                </c:pt>
                <c:pt idx="1">
                  <c:v>27660.7</c:v>
                </c:pt>
                <c:pt idx="2">
                  <c:v>3126.4000000000015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(проект)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24997.7</c:v>
                </c:pt>
                <c:pt idx="1">
                  <c:v>27638.3</c:v>
                </c:pt>
                <c:pt idx="2">
                  <c:v>2640.5999999999985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9208768"/>
        <c:axId val="269214928"/>
      </c:barChart>
      <c:catAx>
        <c:axId val="2692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14928"/>
        <c:crosses val="autoZero"/>
        <c:auto val="1"/>
        <c:lblAlgn val="ctr"/>
        <c:lblOffset val="100"/>
        <c:noMultiLvlLbl val="0"/>
      </c:catAx>
      <c:valAx>
        <c:axId val="269214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920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296.60000000000002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2905.1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lumMod val="60000"/>
                    <a:shade val="74000"/>
                    <a:satMod val="130000"/>
                    <a:lumMod val="90000"/>
                  </a:schemeClr>
                  <a:schemeClr val="accent1">
                    <a:lumMod val="60000"/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938896"/>
        <c:axId val="187937776"/>
      </c:barChart>
      <c:catAx>
        <c:axId val="18793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37776"/>
        <c:crosses val="autoZero"/>
        <c:auto val="1"/>
        <c:lblAlgn val="ctr"/>
        <c:lblOffset val="100"/>
        <c:noMultiLvlLbl val="0"/>
      </c:catAx>
      <c:valAx>
        <c:axId val="18793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>
              <a:glow rad="38100">
                <a:schemeClr val="accent1">
                  <a:alpha val="40000"/>
                </a:schemeClr>
              </a:glo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38896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  <a:ln>
          <a:noFill/>
        </a:ln>
        <a:effectLst>
          <a:glow rad="127000">
            <a:schemeClr val="accent3">
              <a:lumMod val="40000"/>
              <a:lumOff val="60000"/>
            </a:schemeClr>
          </a:glow>
        </a:effectLst>
      </c:spPr>
    </c:plotArea>
    <c:legend>
      <c:legendPos val="b"/>
      <c:layout/>
      <c:overlay val="0"/>
      <c:sp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87040682414703E-2"/>
          <c:y val="8.0227983925091589E-2"/>
          <c:w val="0.56033120078740162"/>
          <c:h val="0.919772016074908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10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6.8187171916010522E-2"/>
                  <c:y val="-0.170095454876244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Охрана объектов растительного и животного мира и среды их обитания</c:v>
                </c:pt>
                <c:pt idx="1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30.1</c:v>
                </c:pt>
                <c:pt idx="1">
                  <c:v>43.3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69849234858679"/>
          <c:y val="0.436724833604347"/>
          <c:w val="0.33450321363469904"/>
          <c:h val="0.494320075547161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4">
            <a:lumMod val="0"/>
            <a:lumOff val="100000"/>
          </a:schemeClr>
        </a:gs>
        <a:gs pos="35000">
          <a:schemeClr val="accent4">
            <a:lumMod val="0"/>
            <a:lumOff val="100000"/>
          </a:schemeClr>
        </a:gs>
        <a:gs pos="100000">
          <a:schemeClr val="accent4">
            <a:lumMod val="10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bubble3D val="0"/>
            <c:explosion val="7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98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107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explosion val="61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explosion val="5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Среднее профессиональное образование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Молодежная политика и оздоровление детей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1386.2</c:v>
                </c:pt>
                <c:pt idx="1">
                  <c:v>2573.6999999999998</c:v>
                </c:pt>
                <c:pt idx="2">
                  <c:v>760.9</c:v>
                </c:pt>
                <c:pt idx="3">
                  <c:v>63.2</c:v>
                </c:pt>
                <c:pt idx="4">
                  <c:v>279.2</c:v>
                </c:pt>
                <c:pt idx="5">
                  <c:v>430.2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47642905019601"/>
          <c:y val="6.4304320796507247E-2"/>
          <c:w val="0.30507453099991555"/>
          <c:h val="0.911730847872695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6">
            <a:lumMod val="0"/>
            <a:lumOff val="100000"/>
          </a:schemeClr>
        </a:gs>
        <a:gs pos="35000">
          <a:schemeClr val="accent6">
            <a:lumMod val="0"/>
            <a:lumOff val="100000"/>
          </a:schemeClr>
        </a:gs>
        <a:gs pos="100000">
          <a:schemeClr val="accent6">
            <a:lumMod val="10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Объемы расходов на реализацию подпрограмм государственной программы в 2016 году</a:t>
            </a:r>
          </a:p>
        </c:rich>
      </c:tx>
      <c:layout>
        <c:manualLayout>
          <c:xMode val="edge"/>
          <c:yMode val="edge"/>
          <c:x val="0.17412097911458643"/>
          <c:y val="2.475358488433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13946034538605"/>
          <c:y val="0.201489795480814"/>
          <c:w val="0.82786055214278842"/>
          <c:h val="0.72048945895473437"/>
        </c:manualLayout>
      </c:layout>
      <c:pie3DChart>
        <c:varyColors val="1"/>
        <c:ser>
          <c:idx val="0"/>
          <c:order val="0"/>
          <c:tx>
            <c:v>поддд</c:v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4292264018669103"/>
                  <c:y val="0.120673694055741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31274242583418"/>
                      <c:h val="0.2159382388311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4281122776944505E-2"/>
                  <c:y val="6.28391888031990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284336833083351"/>
                  <c:y val="1.5007635613671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892238682872516"/>
                  <c:y val="-0.37286073964491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8467815364627"/>
                      <c:h val="0.1782258111671802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1759936764374888"/>
                  <c:y val="-2.7847788005414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04029028156984"/>
                      <c:h val="0.1927992406301833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3482521808600717"/>
                  <c:y val="-0.110439726969907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9648227055045"/>
                      <c:h val="0.222782263958975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оказание государственных услуг в сфере культуры и отраслевого образования - 816 118,4 тыс.руб.</c:v>
                </c:pt>
                <c:pt idx="1">
                  <c:v>развитие библиотечного дела - 9 990 тыс.руб.</c:v>
                </c:pt>
                <c:pt idx="2">
                  <c:v>финансовая поддержка творческих общественных объединений и деятелей культуры и искусства - 6 237,3 тыс.руб.</c:v>
                </c:pt>
                <c:pt idx="3">
                  <c:v>развитие туризма - 5 539,3 тыс.руб.</c:v>
                </c:pt>
                <c:pt idx="4">
                  <c:v>государственная поддержка развития культуры - 17 939,5 тыс.руб.</c:v>
                </c:pt>
                <c:pt idx="5">
                  <c:v>сохранение библиотечных, музейных и архивных фондов - 5 725 тыс.руб.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94.726814884112869</c:v>
                </c:pt>
                <c:pt idx="1">
                  <c:v>1.1595387148387875</c:v>
                </c:pt>
                <c:pt idx="2">
                  <c:v>0.72396304565204894</c:v>
                </c:pt>
                <c:pt idx="3">
                  <c:v>0.64294622653718669</c:v>
                </c:pt>
                <c:pt idx="4">
                  <c:v>2.0822367141992419</c:v>
                </c:pt>
                <c:pt idx="5">
                  <c:v>0.66450041465986565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Оценка расходо реализации государственной</a:t>
            </a:r>
            <a:r>
              <a:rPr lang="ru-RU" baseline="0"/>
              <a:t> программы на период 2016-2020 годы (тыс. рублей)</a:t>
            </a:r>
            <a:endParaRPr lang="ru-RU"/>
          </a:p>
        </c:rich>
      </c:tx>
      <c:layout>
        <c:manualLayout>
          <c:xMode val="edge"/>
          <c:yMode val="edge"/>
          <c:x val="0.11063978006610177"/>
          <c:y val="1.7660044150110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Лист1!$A$89</c:f>
              <c:strCache>
                <c:ptCount val="1"/>
                <c:pt idx="0">
                  <c:v>«Развитие массовой физической культуры и спорта» на 2014 - 2020 годы»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Лист1!$C$89:$G$89</c:f>
              <c:numCache>
                <c:formatCode>General</c:formatCode>
                <c:ptCount val="5"/>
                <c:pt idx="0">
                  <c:v>31403.200000000001</c:v>
                </c:pt>
                <c:pt idx="1">
                  <c:v>32333</c:v>
                </c:pt>
                <c:pt idx="2">
                  <c:v>33219</c:v>
                </c:pt>
                <c:pt idx="3">
                  <c:v>34263</c:v>
                </c:pt>
                <c:pt idx="4">
                  <c:v>35314</c:v>
                </c:pt>
              </c:numCache>
            </c:numRef>
          </c:val>
        </c:ser>
        <c:ser>
          <c:idx val="1"/>
          <c:order val="1"/>
          <c:tx>
            <c:strRef>
              <c:f>Лист1!$A$90</c:f>
              <c:strCache>
                <c:ptCount val="1"/>
                <c:pt idx="0">
                  <c:v>«Обеспечение процесса физической подготовки и спорта» на 2014 - 2020 годы»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Лист1!$C$90:$G$90</c:f>
              <c:numCache>
                <c:formatCode>General</c:formatCode>
                <c:ptCount val="5"/>
                <c:pt idx="0">
                  <c:v>36166.6</c:v>
                </c:pt>
                <c:pt idx="1">
                  <c:v>35533</c:v>
                </c:pt>
                <c:pt idx="2">
                  <c:v>35533</c:v>
                </c:pt>
                <c:pt idx="3">
                  <c:v>35533</c:v>
                </c:pt>
                <c:pt idx="4">
                  <c:v>35533</c:v>
                </c:pt>
              </c:numCache>
            </c:numRef>
          </c:val>
        </c:ser>
        <c:ser>
          <c:idx val="2"/>
          <c:order val="2"/>
          <c:tx>
            <c:strRef>
              <c:f>Лист1!$A$91</c:f>
              <c:strCache>
                <c:ptCount val="1"/>
                <c:pt idx="0">
                  <c:v>«Развитие базовых олимпийских видов спорта» на 2014 - 2020 годы»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Лист1!$C$91:$G$91</c:f>
              <c:numCache>
                <c:formatCode>General</c:formatCode>
                <c:ptCount val="5"/>
                <c:pt idx="0">
                  <c:v>36745.599999999999</c:v>
                </c:pt>
                <c:pt idx="1">
                  <c:v>31492</c:v>
                </c:pt>
                <c:pt idx="2">
                  <c:v>32432</c:v>
                </c:pt>
                <c:pt idx="3">
                  <c:v>33415</c:v>
                </c:pt>
                <c:pt idx="4">
                  <c:v>34411</c:v>
                </c:pt>
              </c:numCache>
            </c:numRef>
          </c:val>
        </c:ser>
        <c:ser>
          <c:idx val="3"/>
          <c:order val="3"/>
          <c:tx>
            <c:strRef>
              <c:f>Лист1!$A$92</c:f>
              <c:strCache>
                <c:ptCount val="1"/>
                <c:pt idx="0">
                  <c:v>«Развитие адаптивной физической культуры и адаптивного спорта» на 2014 - 2020 годы»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Лист1!$C$92:$G$92</c:f>
              <c:numCache>
                <c:formatCode>General</c:formatCode>
                <c:ptCount val="5"/>
                <c:pt idx="0">
                  <c:v>1282</c:v>
                </c:pt>
                <c:pt idx="1">
                  <c:v>1319</c:v>
                </c:pt>
                <c:pt idx="2">
                  <c:v>1360</c:v>
                </c:pt>
                <c:pt idx="3">
                  <c:v>1401</c:v>
                </c:pt>
                <c:pt idx="4">
                  <c:v>1443</c:v>
                </c:pt>
              </c:numCache>
            </c:numRef>
          </c:val>
        </c:ser>
        <c:ser>
          <c:idx val="4"/>
          <c:order val="4"/>
          <c:tx>
            <c:strRef>
              <c:f>Лист1!$A$93</c:f>
              <c:strCache>
                <c:ptCount val="1"/>
                <c:pt idx="0">
                  <c:v>«Управление развитием отрасли физической культуры и спорта» на 2015 - 2020 годы»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Лист1!$C$93:$G$93</c:f>
              <c:numCache>
                <c:formatCode>General</c:formatCode>
                <c:ptCount val="5"/>
                <c:pt idx="0">
                  <c:v>140601</c:v>
                </c:pt>
                <c:pt idx="1">
                  <c:v>149913.20000000001</c:v>
                </c:pt>
                <c:pt idx="2">
                  <c:v>159985.79999999999</c:v>
                </c:pt>
                <c:pt idx="3">
                  <c:v>166017.79999999999</c:v>
                </c:pt>
                <c:pt idx="4">
                  <c:v>172346.8</c:v>
                </c:pt>
              </c:numCache>
            </c:numRef>
          </c:val>
        </c:ser>
        <c:ser>
          <c:idx val="5"/>
          <c:order val="5"/>
          <c:tx>
            <c:strRef>
              <c:f>Лист1!$A$94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Лист1!$C$94:$G$94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000416"/>
        <c:axId val="400000976"/>
      </c:barChart>
      <c:catAx>
        <c:axId val="40000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0000976"/>
        <c:crosses val="autoZero"/>
        <c:auto val="1"/>
        <c:lblAlgn val="ctr"/>
        <c:lblOffset val="100"/>
        <c:noMultiLvlLbl val="0"/>
      </c:catAx>
      <c:valAx>
        <c:axId val="40000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00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расходов реализации государственной программы по источникам финансирования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2016-2020 годы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рублей)</a:t>
            </a:r>
          </a:p>
        </c:rich>
      </c:tx>
      <c:layout/>
      <c:overlay val="0"/>
      <c:sp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Лист1!$A$140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Лист1!$B$139:$F$139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Лист1!$B$140:$F$140</c:f>
              <c:numCache>
                <c:formatCode>General</c:formatCode>
                <c:ptCount val="5"/>
                <c:pt idx="0">
                  <c:v>6804.5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Лист1!$A$141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241300">
                <a:schemeClr val="accent1">
                  <a:lumMod val="60000"/>
                  <a:lumOff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 prst="convex"/>
            </a:sp3d>
          </c:spPr>
          <c:invertIfNegative val="0"/>
          <c:cat>
            <c:strRef>
              <c:f>Лист1!$B$139:$F$139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Лист1!$B$141:$F$141</c:f>
              <c:numCache>
                <c:formatCode>General</c:formatCode>
                <c:ptCount val="5"/>
                <c:pt idx="0">
                  <c:v>239393.9</c:v>
                </c:pt>
                <c:pt idx="1">
                  <c:v>250590.2</c:v>
                </c:pt>
                <c:pt idx="2">
                  <c:v>262529.8</c:v>
                </c:pt>
                <c:pt idx="3">
                  <c:v>270629.8</c:v>
                </c:pt>
                <c:pt idx="4">
                  <c:v>279047.8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383760"/>
        <c:axId val="364386000"/>
      </c:barChart>
      <c:catAx>
        <c:axId val="36438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386000"/>
        <c:crosses val="autoZero"/>
        <c:auto val="1"/>
        <c:lblAlgn val="ctr"/>
        <c:lblOffset val="100"/>
        <c:noMultiLvlLbl val="0"/>
      </c:catAx>
      <c:valAx>
        <c:axId val="3643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383760"/>
        <c:crosses val="autoZero"/>
        <c:crossBetween val="between"/>
      </c:valAx>
      <c:spPr>
        <a:noFill/>
        <a:ln>
          <a:noFill/>
        </a:ln>
        <a:effectLst>
          <a:glow rad="228600">
            <a:schemeClr val="accent1">
              <a:lumMod val="60000"/>
              <a:lumOff val="40000"/>
              <a:alpha val="40000"/>
            </a:schemeClr>
          </a:glow>
          <a:softEdge rad="12700"/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934569976505748E-2"/>
          <c:y val="0.19102604875120538"/>
          <c:w val="0.59543942238536907"/>
          <c:h val="0.77037153689122195"/>
        </c:manualLayout>
      </c:layout>
      <c:pie3DChart>
        <c:varyColors val="1"/>
        <c:ser>
          <c:idx val="0"/>
          <c:order val="0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  <a:bevelB w="101600" prst="riblet"/>
            </a:sp3d>
          </c:spPr>
          <c:explosion val="21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Лист1!$A$42:$A$51</c:f>
              <c:strCache>
                <c:ptCount val="10"/>
                <c:pt idx="0">
                  <c:v>Жилищное хозяйство</c:v>
                </c:pt>
                <c:pt idx="1">
                  <c:v>Образование</c:v>
                </c:pt>
                <c:pt idx="2">
                  <c:v>Стационарная мед.помощь</c:v>
                </c:pt>
                <c:pt idx="3">
                  <c:v>Амбулаторная помощь</c:v>
                </c:pt>
                <c:pt idx="4">
                  <c:v>Мед.помощь в дневных стационарах всех типов</c:v>
                </c:pt>
                <c:pt idx="5">
                  <c:v>Скорая медицинская помощь</c:v>
                </c:pt>
                <c:pt idx="6">
                  <c:v>Санаторно-оздоровительная помощь</c:v>
                </c:pt>
                <c:pt idx="7">
                  <c:v>Заготовка, переработка, хранение донорской крови </c:v>
                </c:pt>
                <c:pt idx="8">
                  <c:v>Другие вопросы здравоохранения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Лист1!$B$42:$B$51</c:f>
              <c:numCache>
                <c:formatCode>#,##0.0</c:formatCode>
                <c:ptCount val="10"/>
                <c:pt idx="0">
                  <c:v>25</c:v>
                </c:pt>
                <c:pt idx="1">
                  <c:v>103.7</c:v>
                </c:pt>
                <c:pt idx="2">
                  <c:v>998.4</c:v>
                </c:pt>
                <c:pt idx="3">
                  <c:v>320</c:v>
                </c:pt>
                <c:pt idx="4">
                  <c:v>53.1</c:v>
                </c:pt>
                <c:pt idx="5">
                  <c:v>26.4</c:v>
                </c:pt>
                <c:pt idx="6">
                  <c:v>213.7</c:v>
                </c:pt>
                <c:pt idx="7">
                  <c:v>65.599999999999994</c:v>
                </c:pt>
                <c:pt idx="8">
                  <c:v>3260.7</c:v>
                </c:pt>
                <c:pt idx="9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effectLst>
          <a:glow rad="228600">
            <a:schemeClr val="accent5">
              <a:satMod val="175000"/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69962619441253127"/>
          <c:y val="0.19153630796150481"/>
          <c:w val="0.30037380558746885"/>
          <c:h val="0.7682429279673374"/>
        </c:manualLayout>
      </c:layout>
      <c:overlay val="0"/>
      <c:sp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</c:spPr>
      <c:txPr>
        <a:bodyPr/>
        <a:lstStyle/>
        <a:p>
          <a:pPr>
            <a:defRPr sz="1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5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5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Кредиты кредитных организаций</c:v>
                </c:pt>
                <c:pt idx="1">
                  <c:v>Бюджетные кредиты</c:v>
                </c:pt>
                <c:pt idx="2">
                  <c:v>Государственные ценные бумаги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6920</c:v>
                </c:pt>
                <c:pt idx="1">
                  <c:v>1079.7</c:v>
                </c:pt>
                <c:pt idx="2">
                  <c:v>700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lgerian" panose="04020705040A02060702" pitchFamily="8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2">
            <a:lumMod val="60000"/>
            <a:lumOff val="40000"/>
          </a:schemeClr>
        </a:gs>
        <a:gs pos="35000">
          <a:schemeClr val="accent6">
            <a:lumMod val="0"/>
            <a:lumOff val="100000"/>
          </a:schemeClr>
        </a:gs>
        <a:gs pos="100000">
          <a:schemeClr val="accent6">
            <a:lumMod val="10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(факт)</c:v>
                </c:pt>
                <c:pt idx="1">
                  <c:v>2015 год (оценка)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12222.9</c:v>
                </c:pt>
                <c:pt idx="1">
                  <c:v>16146.5</c:v>
                </c:pt>
                <c:pt idx="2">
                  <c:v>17766.7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(факт)</c:v>
                </c:pt>
                <c:pt idx="1">
                  <c:v>2015 год (оценка)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11121.7</c:v>
                </c:pt>
                <c:pt idx="1">
                  <c:v>8387.7999999999993</c:v>
                </c:pt>
                <c:pt idx="2">
                  <c:v>7107.8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195840"/>
        <c:axId val="188193600"/>
      </c:barChart>
      <c:catAx>
        <c:axId val="1881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193600"/>
        <c:crosses val="autoZero"/>
        <c:auto val="1"/>
        <c:lblAlgn val="ctr"/>
        <c:lblOffset val="100"/>
        <c:noMultiLvlLbl val="0"/>
      </c:catAx>
      <c:valAx>
        <c:axId val="1881936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1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Средства Фонда содействия реформированию ЖКХ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5630.5</c:v>
                </c:pt>
                <c:pt idx="1">
                  <c:v>827.2</c:v>
                </c:pt>
                <c:pt idx="2">
                  <c:v>613.70000000000005</c:v>
                </c:pt>
                <c:pt idx="3">
                  <c:v>36.4</c:v>
                </c:pt>
                <c:pt idx="4">
                  <c:v>123.3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(факт)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итого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27236.400000000001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(оценка)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итого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27660.799999999999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год(прогноз)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итого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27638.3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88199200"/>
        <c:axId val="188199760"/>
      </c:barChart>
      <c:catAx>
        <c:axId val="1881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8199760"/>
        <c:crosses val="autoZero"/>
        <c:auto val="1"/>
        <c:lblAlgn val="ctr"/>
        <c:lblOffset val="100"/>
        <c:noMultiLvlLbl val="0"/>
      </c:catAx>
      <c:valAx>
        <c:axId val="18819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199200"/>
        <c:crosses val="autoZero"/>
        <c:crossBetween val="between"/>
      </c:valAx>
      <c:sp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общем объеме расходов,%</c:v>
                </c:pt>
              </c:strCache>
            </c:strRef>
          </c:tx>
          <c:explosion val="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7731871951921671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19976550396198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861779636115198E-2"/>
                  <c:y val="0.211517078260583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11769777367014E-3"/>
                  <c:y val="-5.61492071555571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233263257100483E-2"/>
                  <c:y val="-1.26860916578977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037096378989367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915228446852894E-5"/>
                  <c:y val="-3.23190246380494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5129243168204568E-3"/>
                  <c:y val="7.2663478782544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3622328567853829E-2"/>
                  <c:y val="7.54075651006846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9.133071403281255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4.5999999999999996</c:v>
                </c:pt>
                <c:pt idx="1">
                  <c:v>2.6</c:v>
                </c:pt>
                <c:pt idx="2">
                  <c:v>11.9</c:v>
                </c:pt>
                <c:pt idx="3">
                  <c:v>11.9</c:v>
                </c:pt>
                <c:pt idx="4">
                  <c:v>0.3</c:v>
                </c:pt>
                <c:pt idx="5">
                  <c:v>19.899999999999999</c:v>
                </c:pt>
                <c:pt idx="6">
                  <c:v>2.4</c:v>
                </c:pt>
                <c:pt idx="7">
                  <c:v>18.3</c:v>
                </c:pt>
                <c:pt idx="8">
                  <c:v>12.4</c:v>
                </c:pt>
                <c:pt idx="9">
                  <c:v>0.9</c:v>
                </c:pt>
                <c:pt idx="10">
                  <c:v>0.5</c:v>
                </c:pt>
                <c:pt idx="11">
                  <c:v>4.5</c:v>
                </c:pt>
                <c:pt idx="12">
                  <c:v>9.8000000000000007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302473729334058E-2"/>
                  <c:y val="2.7557701922008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(факт)</c:v>
                </c:pt>
                <c:pt idx="1">
                  <c:v>2015 (оценка)</c:v>
                </c:pt>
                <c:pt idx="2">
                  <c:v>2016 (проект)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15892.3</c:v>
                </c:pt>
                <c:pt idx="1">
                  <c:v>26685.4</c:v>
                </c:pt>
                <c:pt idx="2">
                  <c:v>26820.7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5567312"/>
        <c:axId val="188487248"/>
        <c:axId val="0"/>
      </c:bar3DChart>
      <c:catAx>
        <c:axId val="1855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487248"/>
        <c:crosses val="autoZero"/>
        <c:auto val="1"/>
        <c:lblAlgn val="ctr"/>
        <c:lblOffset val="100"/>
        <c:noMultiLvlLbl val="0"/>
      </c:catAx>
      <c:valAx>
        <c:axId val="18848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6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19850961523487E-2"/>
          <c:y val="2.998922019936593E-2"/>
          <c:w val="0.61807086336201478"/>
          <c:h val="0.79688126440057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Функционирование высшего должностного лица субъекта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Функционирование законодательных (представительных) органов государственной власти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Функционирование высших исполнительных органов государственной власти субъектов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219.1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125.9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Обеспечение проведения выборов и референдумов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32.299999999999997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Резервные фонды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656.8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502768"/>
        <c:axId val="275503328"/>
      </c:barChart>
      <c:catAx>
        <c:axId val="27550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5503328"/>
        <c:crosses val="autoZero"/>
        <c:auto val="1"/>
        <c:lblAlgn val="ctr"/>
        <c:lblOffset val="100"/>
        <c:noMultiLvlLbl val="0"/>
      </c:catAx>
      <c:valAx>
        <c:axId val="27550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502768"/>
        <c:crosses val="autoZero"/>
        <c:crossBetween val="between"/>
      </c:valAx>
      <c:sp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745330996452107"/>
          <c:y val="7.9016985230304299E-4"/>
          <c:w val="0.26903059576973276"/>
          <c:h val="0.99841966029539375"/>
        </c:manualLayout>
      </c:layout>
      <c:overlay val="0"/>
      <c:sp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442435076042082E-2"/>
          <c:y val="7.7812271700450797E-2"/>
          <c:w val="0.91687906716934864"/>
          <c:h val="0.6112839314150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млн. 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пожарной безопасности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14300" prst="hardEdge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млн. 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679.3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496048"/>
        <c:axId val="275507248"/>
        <c:axId val="0"/>
      </c:bar3DChart>
      <c:catAx>
        <c:axId val="27549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507248"/>
        <c:crosses val="autoZero"/>
        <c:auto val="1"/>
        <c:lblAlgn val="ctr"/>
        <c:lblOffset val="100"/>
        <c:noMultiLvlLbl val="0"/>
      </c:catAx>
      <c:valAx>
        <c:axId val="2755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496048"/>
        <c:crosses val="autoZero"/>
        <c:crossBetween val="between"/>
      </c:valAx>
      <c:sp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plotArea>
    <c:legend>
      <c:legendPos val="b"/>
      <c:layout>
        <c:manualLayout>
          <c:xMode val="edge"/>
          <c:yMode val="edge"/>
          <c:x val="7.7115428115580781E-2"/>
          <c:y val="0.77220696330422267"/>
          <c:w val="0.84576899669405292"/>
          <c:h val="0.20783772402588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21289430977037E-2"/>
          <c:y val="3.0887351375349419E-2"/>
          <c:w val="0.96373715485402967"/>
          <c:h val="0.44687983582167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Общеэкономические вопросы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Топливно-энергетический комплекс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56.1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Лесное хозяйство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311.39999999999998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1683.7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320.89999999999998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7928256"/>
        <c:axId val="187929936"/>
      </c:barChart>
      <c:catAx>
        <c:axId val="1879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29936"/>
        <c:crosses val="autoZero"/>
        <c:auto val="1"/>
        <c:lblAlgn val="ctr"/>
        <c:lblOffset val="100"/>
        <c:noMultiLvlLbl val="0"/>
      </c:catAx>
      <c:valAx>
        <c:axId val="187929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92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21558663782952E-2"/>
          <c:y val="0.55313718870270245"/>
          <c:w val="0.4577253617718488"/>
          <c:h val="0.4300151650925614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6">
            <a:lumMod val="0"/>
            <a:lumOff val="100000"/>
          </a:schemeClr>
        </a:gs>
        <a:gs pos="35000">
          <a:schemeClr val="accent6">
            <a:lumMod val="0"/>
            <a:lumOff val="100000"/>
          </a:schemeClr>
        </a:gs>
        <a:gs pos="100000">
          <a:schemeClr val="accent6">
            <a:lumMod val="10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E8E33-29B7-4F22-AA6E-A1E0019297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F439FA-7188-4F9E-B532-2B931C0FFC51}">
      <dgm:prSet custT="1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 о бюджетной политике в 2014-2016 годах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E4456-EA3D-4D91-A011-162D8FE62219}" type="parTrans" cxnId="{4BF858D4-1A0F-4245-972B-5ADF4BA2257E}">
      <dgm:prSet/>
      <dgm:spPr/>
      <dgm:t>
        <a:bodyPr/>
        <a:lstStyle/>
        <a:p>
          <a:endParaRPr lang="ru-RU"/>
        </a:p>
      </dgm:t>
    </dgm:pt>
    <dgm:pt modelId="{9E6A8F5F-7487-4325-8654-2CEF66926417}" type="sibTrans" cxnId="{4BF858D4-1A0F-4245-972B-5ADF4BA2257E}">
      <dgm:prSet/>
      <dgm:spPr/>
      <dgm:t>
        <a:bodyPr/>
        <a:lstStyle/>
        <a:p>
          <a:endParaRPr lang="ru-RU"/>
        </a:p>
      </dgm:t>
    </dgm:pt>
    <dgm:pt modelId="{022A785E-AE30-440F-BAE5-D196AE87A8C5}">
      <dgm:prSet custT="1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Магаданской области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6196D-F8DD-4B00-855E-9B700B2C244E}" type="parTrans" cxnId="{6B12C63C-A7F8-49CE-86D9-E22063316461}">
      <dgm:prSet/>
      <dgm:spPr/>
      <dgm:t>
        <a:bodyPr/>
        <a:lstStyle/>
        <a:p>
          <a:endParaRPr lang="ru-RU"/>
        </a:p>
      </dgm:t>
    </dgm:pt>
    <dgm:pt modelId="{A102E22A-8922-4D59-B221-B3B439749A90}" type="sibTrans" cxnId="{6B12C63C-A7F8-49CE-86D9-E22063316461}">
      <dgm:prSet/>
      <dgm:spPr/>
      <dgm:t>
        <a:bodyPr/>
        <a:lstStyle/>
        <a:p>
          <a:endParaRPr lang="ru-RU"/>
        </a:p>
      </dgm:t>
    </dgm:pt>
    <dgm:pt modelId="{A6DECB81-86DF-400D-91A0-768F785B24BA}">
      <dgm:prSet custT="1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налоговой политики и основных направлениях бюджетной политики на 2016 -2018 годы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077EE-A6A1-4849-8085-BF5B0AC0BD5E}" type="parTrans" cxnId="{D6DC36F9-8F04-4E72-843E-B0655600CD7A}">
      <dgm:prSet/>
      <dgm:spPr/>
      <dgm:t>
        <a:bodyPr/>
        <a:lstStyle/>
        <a:p>
          <a:endParaRPr lang="ru-RU"/>
        </a:p>
      </dgm:t>
    </dgm:pt>
    <dgm:pt modelId="{C0AEE870-6174-43FD-95CC-F8483B7C35C8}" type="sibTrans" cxnId="{D6DC36F9-8F04-4E72-843E-B0655600CD7A}">
      <dgm:prSet/>
      <dgm:spPr/>
      <dgm:t>
        <a:bodyPr/>
        <a:lstStyle/>
        <a:p>
          <a:endParaRPr lang="ru-RU"/>
        </a:p>
      </dgm:t>
    </dgm:pt>
    <dgm:pt modelId="{F4B8732C-6B61-4939-9C39-063335B7B181}">
      <dgm:prSet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 программах Магаданской области (проектах государственных программ, проектах изменений указанных программ)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DDE73-C2F3-4444-A833-FDED6CD6C596}" type="parTrans" cxnId="{C72B1639-7865-489F-90F0-E5729DA102E1}">
      <dgm:prSet/>
      <dgm:spPr/>
      <dgm:t>
        <a:bodyPr/>
        <a:lstStyle/>
        <a:p>
          <a:endParaRPr lang="ru-RU"/>
        </a:p>
      </dgm:t>
    </dgm:pt>
    <dgm:pt modelId="{B6CDD5CE-59C7-44B4-B29E-449D557BB791}" type="sibTrans" cxnId="{C72B1639-7865-489F-90F0-E5729DA102E1}">
      <dgm:prSet/>
      <dgm:spPr/>
      <dgm:t>
        <a:bodyPr/>
        <a:lstStyle/>
        <a:p>
          <a:endParaRPr lang="ru-RU"/>
        </a:p>
      </dgm:t>
    </dgm:pt>
    <dgm:pt modelId="{11A1DFB1-A3A3-4C54-97B8-F6D7477A3DBB}" type="pres">
      <dgm:prSet presAssocID="{854E8E33-29B7-4F22-AA6E-A1E0019297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F1102-3589-4FA0-A3F6-BFDFB6743A60}" type="pres">
      <dgm:prSet presAssocID="{854E8E33-29B7-4F22-AA6E-A1E0019297C2}" presName="dummyMaxCanvas" presStyleCnt="0">
        <dgm:presLayoutVars/>
      </dgm:prSet>
      <dgm:spPr/>
    </dgm:pt>
    <dgm:pt modelId="{4B122F17-3DA6-42FD-B5A7-B724C3514AF1}" type="pres">
      <dgm:prSet presAssocID="{854E8E33-29B7-4F22-AA6E-A1E0019297C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6F05-2587-41C6-ABAD-5516594B9FFA}" type="pres">
      <dgm:prSet presAssocID="{854E8E33-29B7-4F22-AA6E-A1E0019297C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B8166-A084-4343-AA7A-2E2824FDC956}" type="pres">
      <dgm:prSet presAssocID="{854E8E33-29B7-4F22-AA6E-A1E0019297C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781FC-118E-4090-BD4A-AEEE640BFF6E}" type="pres">
      <dgm:prSet presAssocID="{854E8E33-29B7-4F22-AA6E-A1E0019297C2}" presName="FourNodes_4" presStyleLbl="node1" presStyleIdx="3" presStyleCnt="4" custLinFactNeighborX="586" custLinFactNeighborY="-5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B31B2-B981-4503-A845-9E9166CB9738}" type="pres">
      <dgm:prSet presAssocID="{854E8E33-29B7-4F22-AA6E-A1E0019297C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7D6A3-1BD0-4D6E-B329-065320948018}" type="pres">
      <dgm:prSet presAssocID="{854E8E33-29B7-4F22-AA6E-A1E0019297C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4A21F-F44D-4856-BDA3-B29DFFD8A6B9}" type="pres">
      <dgm:prSet presAssocID="{854E8E33-29B7-4F22-AA6E-A1E0019297C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66D0-0153-4468-97A8-E189EECF0231}" type="pres">
      <dgm:prSet presAssocID="{854E8E33-29B7-4F22-AA6E-A1E0019297C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2DBF4-B09B-41D1-934D-F23CBEA699E7}" type="pres">
      <dgm:prSet presAssocID="{854E8E33-29B7-4F22-AA6E-A1E0019297C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199EC-D158-4E83-A581-85C6A37BFCB4}" type="pres">
      <dgm:prSet presAssocID="{854E8E33-29B7-4F22-AA6E-A1E0019297C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F4D1-7C5F-4AA1-B221-DDAFEA997382}" type="pres">
      <dgm:prSet presAssocID="{854E8E33-29B7-4F22-AA6E-A1E0019297C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2B490-5F5E-4EAB-BFD2-C4DD0A4E493A}" type="presOf" srcId="{9E6A8F5F-7487-4325-8654-2CEF66926417}" destId="{6037D6A3-1BD0-4D6E-B329-065320948018}" srcOrd="0" destOrd="0" presId="urn:microsoft.com/office/officeart/2005/8/layout/vProcess5"/>
    <dgm:cxn modelId="{C72B1639-7865-489F-90F0-E5729DA102E1}" srcId="{854E8E33-29B7-4F22-AA6E-A1E0019297C2}" destId="{F4B8732C-6B61-4939-9C39-063335B7B181}" srcOrd="3" destOrd="0" parTransId="{56CDDE73-C2F3-4444-A833-FDED6CD6C596}" sibTransId="{B6CDD5CE-59C7-44B4-B29E-449D557BB791}"/>
    <dgm:cxn modelId="{5F490AF4-33C7-410A-A465-259CFFF6FECE}" type="presOf" srcId="{C0AEE870-6174-43FD-95CC-F8483B7C35C8}" destId="{25C4A21F-F44D-4856-BDA3-B29DFFD8A6B9}" srcOrd="0" destOrd="0" presId="urn:microsoft.com/office/officeart/2005/8/layout/vProcess5"/>
    <dgm:cxn modelId="{3FCE2FB3-2363-4E62-A08E-4081E79E0567}" type="presOf" srcId="{F4B8732C-6B61-4939-9C39-063335B7B181}" destId="{CCD781FC-118E-4090-BD4A-AEEE640BFF6E}" srcOrd="0" destOrd="0" presId="urn:microsoft.com/office/officeart/2005/8/layout/vProcess5"/>
    <dgm:cxn modelId="{2CFCEE8C-0E8A-4F78-B9A7-9A523C4DD06F}" type="presOf" srcId="{022A785E-AE30-440F-BAE5-D196AE87A8C5}" destId="{4B122F17-3DA6-42FD-B5A7-B724C3514AF1}" srcOrd="0" destOrd="0" presId="urn:microsoft.com/office/officeart/2005/8/layout/vProcess5"/>
    <dgm:cxn modelId="{1824AC1B-82DD-4133-BA51-4599574B752F}" type="presOf" srcId="{62F439FA-7188-4F9E-B532-2B931C0FFC51}" destId="{C0066F05-2587-41C6-ABAD-5516594B9FFA}" srcOrd="0" destOrd="0" presId="urn:microsoft.com/office/officeart/2005/8/layout/vProcess5"/>
    <dgm:cxn modelId="{4705BF08-546B-4032-9043-55F555661831}" type="presOf" srcId="{A102E22A-8922-4D59-B221-B3B439749A90}" destId="{4EAB31B2-B981-4503-A845-9E9166CB9738}" srcOrd="0" destOrd="0" presId="urn:microsoft.com/office/officeart/2005/8/layout/vProcess5"/>
    <dgm:cxn modelId="{6B9950AD-EB04-4F24-9DBF-C173B77CE791}" type="presOf" srcId="{854E8E33-29B7-4F22-AA6E-A1E0019297C2}" destId="{11A1DFB1-A3A3-4C54-97B8-F6D7477A3DBB}" srcOrd="0" destOrd="0" presId="urn:microsoft.com/office/officeart/2005/8/layout/vProcess5"/>
    <dgm:cxn modelId="{90767B08-087A-4099-8042-4FF37AFBE192}" type="presOf" srcId="{022A785E-AE30-440F-BAE5-D196AE87A8C5}" destId="{359666D0-0153-4468-97A8-E189EECF0231}" srcOrd="1" destOrd="0" presId="urn:microsoft.com/office/officeart/2005/8/layout/vProcess5"/>
    <dgm:cxn modelId="{B8D20012-2051-47C9-B574-81CAE89A6C33}" type="presOf" srcId="{62F439FA-7188-4F9E-B532-2B931C0FFC51}" destId="{46E2DBF4-B09B-41D1-934D-F23CBEA699E7}" srcOrd="1" destOrd="0" presId="urn:microsoft.com/office/officeart/2005/8/layout/vProcess5"/>
    <dgm:cxn modelId="{65658B71-4F63-4700-AB8A-4ABDFBE6C4D4}" type="presOf" srcId="{A6DECB81-86DF-400D-91A0-768F785B24BA}" destId="{836199EC-D158-4E83-A581-85C6A37BFCB4}" srcOrd="1" destOrd="0" presId="urn:microsoft.com/office/officeart/2005/8/layout/vProcess5"/>
    <dgm:cxn modelId="{E4AEAD05-A0CC-4DED-A596-5E1BE21F4F62}" type="presOf" srcId="{F4B8732C-6B61-4939-9C39-063335B7B181}" destId="{818BF4D1-7C5F-4AA1-B221-DDAFEA997382}" srcOrd="1" destOrd="0" presId="urn:microsoft.com/office/officeart/2005/8/layout/vProcess5"/>
    <dgm:cxn modelId="{D6DC36F9-8F04-4E72-843E-B0655600CD7A}" srcId="{854E8E33-29B7-4F22-AA6E-A1E0019297C2}" destId="{A6DECB81-86DF-400D-91A0-768F785B24BA}" srcOrd="2" destOrd="0" parTransId="{3DE077EE-A6A1-4849-8085-BF5B0AC0BD5E}" sibTransId="{C0AEE870-6174-43FD-95CC-F8483B7C35C8}"/>
    <dgm:cxn modelId="{6B12C63C-A7F8-49CE-86D9-E22063316461}" srcId="{854E8E33-29B7-4F22-AA6E-A1E0019297C2}" destId="{022A785E-AE30-440F-BAE5-D196AE87A8C5}" srcOrd="0" destOrd="0" parTransId="{F6B6196D-F8DD-4B00-855E-9B700B2C244E}" sibTransId="{A102E22A-8922-4D59-B221-B3B439749A90}"/>
    <dgm:cxn modelId="{4BF858D4-1A0F-4245-972B-5ADF4BA2257E}" srcId="{854E8E33-29B7-4F22-AA6E-A1E0019297C2}" destId="{62F439FA-7188-4F9E-B532-2B931C0FFC51}" srcOrd="1" destOrd="0" parTransId="{36EE4456-EA3D-4D91-A011-162D8FE62219}" sibTransId="{9E6A8F5F-7487-4325-8654-2CEF66926417}"/>
    <dgm:cxn modelId="{2F361A52-3A0C-4E61-8C6F-0734992D8B0C}" type="presOf" srcId="{A6DECB81-86DF-400D-91A0-768F785B24BA}" destId="{E39B8166-A084-4343-AA7A-2E2824FDC956}" srcOrd="0" destOrd="0" presId="urn:microsoft.com/office/officeart/2005/8/layout/vProcess5"/>
    <dgm:cxn modelId="{87688465-115E-400D-9FEB-C129148DB1A4}" type="presParOf" srcId="{11A1DFB1-A3A3-4C54-97B8-F6D7477A3DBB}" destId="{F6AF1102-3589-4FA0-A3F6-BFDFB6743A60}" srcOrd="0" destOrd="0" presId="urn:microsoft.com/office/officeart/2005/8/layout/vProcess5"/>
    <dgm:cxn modelId="{025E94C2-E06A-4671-85D6-2F248C2D2573}" type="presParOf" srcId="{11A1DFB1-A3A3-4C54-97B8-F6D7477A3DBB}" destId="{4B122F17-3DA6-42FD-B5A7-B724C3514AF1}" srcOrd="1" destOrd="0" presId="urn:microsoft.com/office/officeart/2005/8/layout/vProcess5"/>
    <dgm:cxn modelId="{D4273A72-0019-4EED-9FBF-7276586A6B37}" type="presParOf" srcId="{11A1DFB1-A3A3-4C54-97B8-F6D7477A3DBB}" destId="{C0066F05-2587-41C6-ABAD-5516594B9FFA}" srcOrd="2" destOrd="0" presId="urn:microsoft.com/office/officeart/2005/8/layout/vProcess5"/>
    <dgm:cxn modelId="{4F16CE80-EA98-47F1-A3AF-30ED1505C069}" type="presParOf" srcId="{11A1DFB1-A3A3-4C54-97B8-F6D7477A3DBB}" destId="{E39B8166-A084-4343-AA7A-2E2824FDC956}" srcOrd="3" destOrd="0" presId="urn:microsoft.com/office/officeart/2005/8/layout/vProcess5"/>
    <dgm:cxn modelId="{8D0A5D3D-CCC8-4A76-93A1-61E7BF5ABF49}" type="presParOf" srcId="{11A1DFB1-A3A3-4C54-97B8-F6D7477A3DBB}" destId="{CCD781FC-118E-4090-BD4A-AEEE640BFF6E}" srcOrd="4" destOrd="0" presId="urn:microsoft.com/office/officeart/2005/8/layout/vProcess5"/>
    <dgm:cxn modelId="{EC5ADDC8-DF3C-4C2A-9977-DA11E2050053}" type="presParOf" srcId="{11A1DFB1-A3A3-4C54-97B8-F6D7477A3DBB}" destId="{4EAB31B2-B981-4503-A845-9E9166CB9738}" srcOrd="5" destOrd="0" presId="urn:microsoft.com/office/officeart/2005/8/layout/vProcess5"/>
    <dgm:cxn modelId="{66C079EB-AB38-4307-A4CD-550B9B5883D5}" type="presParOf" srcId="{11A1DFB1-A3A3-4C54-97B8-F6D7477A3DBB}" destId="{6037D6A3-1BD0-4D6E-B329-065320948018}" srcOrd="6" destOrd="0" presId="urn:microsoft.com/office/officeart/2005/8/layout/vProcess5"/>
    <dgm:cxn modelId="{103E8560-CFFF-4343-8DF6-8301B9B64BA6}" type="presParOf" srcId="{11A1DFB1-A3A3-4C54-97B8-F6D7477A3DBB}" destId="{25C4A21F-F44D-4856-BDA3-B29DFFD8A6B9}" srcOrd="7" destOrd="0" presId="urn:microsoft.com/office/officeart/2005/8/layout/vProcess5"/>
    <dgm:cxn modelId="{04CB665A-654E-4BC6-A814-5C6FE622CE81}" type="presParOf" srcId="{11A1DFB1-A3A3-4C54-97B8-F6D7477A3DBB}" destId="{359666D0-0153-4468-97A8-E189EECF0231}" srcOrd="8" destOrd="0" presId="urn:microsoft.com/office/officeart/2005/8/layout/vProcess5"/>
    <dgm:cxn modelId="{F72C0200-FCE7-4DC0-A948-515B45B8AEED}" type="presParOf" srcId="{11A1DFB1-A3A3-4C54-97B8-F6D7477A3DBB}" destId="{46E2DBF4-B09B-41D1-934D-F23CBEA699E7}" srcOrd="9" destOrd="0" presId="urn:microsoft.com/office/officeart/2005/8/layout/vProcess5"/>
    <dgm:cxn modelId="{F7062B81-D6C3-4B78-BA90-A388CD218B8D}" type="presParOf" srcId="{11A1DFB1-A3A3-4C54-97B8-F6D7477A3DBB}" destId="{836199EC-D158-4E83-A581-85C6A37BFCB4}" srcOrd="10" destOrd="0" presId="urn:microsoft.com/office/officeart/2005/8/layout/vProcess5"/>
    <dgm:cxn modelId="{228A4586-25CF-4411-A016-25C3281ED1D7}" type="presParOf" srcId="{11A1DFB1-A3A3-4C54-97B8-F6D7477A3DBB}" destId="{818BF4D1-7C5F-4AA1-B221-DDAFEA997382}" srcOrd="11" destOrd="0" presId="urn:microsoft.com/office/officeart/2005/8/layout/vProcess5"/>
  </dgm:cxnLst>
  <dgm:bg>
    <a:gradFill flip="none" rotWithShape="1"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C21A9-2632-4393-A1A5-7C0A6E1E4014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</dgm:pt>
    <dgm:pt modelId="{A92A11C4-A5DD-4C3B-A6A7-6A3E4144DCDA}">
      <dgm:prSet phldrT="[Текст]"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3200" dirty="0" smtClean="0"/>
            <a:t>Доходы      24 997,7 млн. рублей</a:t>
          </a:r>
          <a:endParaRPr lang="ru-RU" sz="3200" dirty="0"/>
        </a:p>
      </dgm:t>
    </dgm:pt>
    <dgm:pt modelId="{0F006574-A5EC-4CCF-A579-9F9F91FAC4F0}" type="parTrans" cxnId="{45372580-F1E4-4C02-954D-33DE219A1D77}">
      <dgm:prSet/>
      <dgm:spPr/>
      <dgm:t>
        <a:bodyPr/>
        <a:lstStyle/>
        <a:p>
          <a:endParaRPr lang="ru-RU"/>
        </a:p>
      </dgm:t>
    </dgm:pt>
    <dgm:pt modelId="{7143641E-7F7B-45B5-947F-2107C351DC21}" type="sibTrans" cxnId="{45372580-F1E4-4C02-954D-33DE219A1D77}">
      <dgm:prSet/>
      <dgm:spPr/>
      <dgm:t>
        <a:bodyPr/>
        <a:lstStyle/>
        <a:p>
          <a:endParaRPr lang="ru-RU"/>
        </a:p>
      </dgm:t>
    </dgm:pt>
    <dgm:pt modelId="{5E54BB6C-3924-46E7-B326-6FA23E9E0BBF}">
      <dgm:prSet phldrT="[Текст]"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3200" dirty="0" smtClean="0"/>
            <a:t>Расходы    27 638,3 млн. рублей</a:t>
          </a:r>
          <a:endParaRPr lang="ru-RU" sz="3200" dirty="0"/>
        </a:p>
      </dgm:t>
    </dgm:pt>
    <dgm:pt modelId="{002EB1E3-B330-4654-A1CC-2B4B8F1CBE62}" type="parTrans" cxnId="{B867E2E3-EB64-4303-9367-D9332B724378}">
      <dgm:prSet/>
      <dgm:spPr/>
      <dgm:t>
        <a:bodyPr/>
        <a:lstStyle/>
        <a:p>
          <a:endParaRPr lang="ru-RU"/>
        </a:p>
      </dgm:t>
    </dgm:pt>
    <dgm:pt modelId="{09A2A2FA-ED2F-44A3-96E6-85E94215B226}" type="sibTrans" cxnId="{B867E2E3-EB64-4303-9367-D9332B724378}">
      <dgm:prSet/>
      <dgm:spPr/>
      <dgm:t>
        <a:bodyPr/>
        <a:lstStyle/>
        <a:p>
          <a:endParaRPr lang="ru-RU"/>
        </a:p>
      </dgm:t>
    </dgm:pt>
    <dgm:pt modelId="{FBAC12A9-35C2-4530-AF07-B22B1C5D2C19}">
      <dgm:prSet phldrT="[Текст]"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3200" dirty="0" smtClean="0"/>
            <a:t>Дефицит         </a:t>
          </a:r>
        </a:p>
        <a:p>
          <a:r>
            <a:rPr lang="ru-RU" sz="3200" dirty="0" smtClean="0"/>
            <a:t> 2 640,6 млн. рублей (14,9 %)</a:t>
          </a:r>
          <a:endParaRPr lang="ru-RU" sz="3200" dirty="0"/>
        </a:p>
      </dgm:t>
    </dgm:pt>
    <dgm:pt modelId="{5A3D3F68-87DF-4E63-8BA1-0AB6AC2A5262}" type="parTrans" cxnId="{0060074E-96E1-4CFA-8A4B-3A504FA34687}">
      <dgm:prSet/>
      <dgm:spPr/>
      <dgm:t>
        <a:bodyPr/>
        <a:lstStyle/>
        <a:p>
          <a:endParaRPr lang="ru-RU"/>
        </a:p>
      </dgm:t>
    </dgm:pt>
    <dgm:pt modelId="{B18FB3C3-D075-4D7D-93DB-05E073FB4061}" type="sibTrans" cxnId="{0060074E-96E1-4CFA-8A4B-3A504FA34687}">
      <dgm:prSet/>
      <dgm:spPr/>
      <dgm:t>
        <a:bodyPr/>
        <a:lstStyle/>
        <a:p>
          <a:endParaRPr lang="ru-RU"/>
        </a:p>
      </dgm:t>
    </dgm:pt>
    <dgm:pt modelId="{1CF21C04-6A1E-4025-932F-DBD1CF3DDF4B}" type="pres">
      <dgm:prSet presAssocID="{A46C21A9-2632-4393-A1A5-7C0A6E1E4014}" presName="Name0" presStyleCnt="0">
        <dgm:presLayoutVars>
          <dgm:dir/>
          <dgm:animLvl val="lvl"/>
          <dgm:resizeHandles val="exact"/>
        </dgm:presLayoutVars>
      </dgm:prSet>
      <dgm:spPr/>
    </dgm:pt>
    <dgm:pt modelId="{9BE6A47B-FC20-4EED-A99A-3431B4896536}" type="pres">
      <dgm:prSet presAssocID="{A46C21A9-2632-4393-A1A5-7C0A6E1E4014}" presName="tSp" presStyleCnt="0"/>
      <dgm:spPr/>
    </dgm:pt>
    <dgm:pt modelId="{171821E8-8976-43D0-BFC6-AE7166BEBFD1}" type="pres">
      <dgm:prSet presAssocID="{A46C21A9-2632-4393-A1A5-7C0A6E1E4014}" presName="bSp" presStyleCnt="0"/>
      <dgm:spPr/>
    </dgm:pt>
    <dgm:pt modelId="{806746C4-134B-4C6C-8744-2B7B1140BDC2}" type="pres">
      <dgm:prSet presAssocID="{A46C21A9-2632-4393-A1A5-7C0A6E1E4014}" presName="process" presStyleCnt="0"/>
      <dgm:spPr/>
    </dgm:pt>
    <dgm:pt modelId="{D3802286-5663-48F0-A8AE-79FD5E3257AA}" type="pres">
      <dgm:prSet presAssocID="{A92A11C4-A5DD-4C3B-A6A7-6A3E4144DCDA}" presName="composite1" presStyleCnt="0"/>
      <dgm:spPr/>
    </dgm:pt>
    <dgm:pt modelId="{A5607EC6-9B14-4342-850B-09DDC66156AA}" type="pres">
      <dgm:prSet presAssocID="{A92A11C4-A5DD-4C3B-A6A7-6A3E4144DCDA}" presName="dummyNode1" presStyleLbl="node1" presStyleIdx="0" presStyleCnt="3"/>
      <dgm:spPr/>
    </dgm:pt>
    <dgm:pt modelId="{27F8D264-B98D-432B-BB17-F73BE0FF7B21}" type="pres">
      <dgm:prSet presAssocID="{A92A11C4-A5DD-4C3B-A6A7-6A3E4144DCDA}" presName="childNode1" presStyleLbl="bgAcc1" presStyleIdx="0" presStyleCnt="3" custLinFactNeighborX="30" custLinFactNeighborY="-1635">
        <dgm:presLayoutVars>
          <dgm:bulletEnabled val="1"/>
        </dgm:presLayoutVars>
      </dgm:prSet>
      <dgm:spPr/>
    </dgm:pt>
    <dgm:pt modelId="{763EC8E9-F6DA-4FFD-863D-CB9714483C5C}" type="pres">
      <dgm:prSet presAssocID="{A92A11C4-A5DD-4C3B-A6A7-6A3E4144DCDA}" presName="childNode1tx" presStyleLbl="bgAcc1" presStyleIdx="0" presStyleCnt="3">
        <dgm:presLayoutVars>
          <dgm:bulletEnabled val="1"/>
        </dgm:presLayoutVars>
      </dgm:prSet>
      <dgm:spPr/>
    </dgm:pt>
    <dgm:pt modelId="{D575092E-D40A-4746-A170-407CABE791B5}" type="pres">
      <dgm:prSet presAssocID="{A92A11C4-A5DD-4C3B-A6A7-6A3E4144DCDA}" presName="parentNode1" presStyleLbl="node1" presStyleIdx="0" presStyleCnt="3" custScaleX="134872" custScaleY="4003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24D50-554B-4A85-81CB-E96B1A7C0241}" type="pres">
      <dgm:prSet presAssocID="{A92A11C4-A5DD-4C3B-A6A7-6A3E4144DCDA}" presName="connSite1" presStyleCnt="0"/>
      <dgm:spPr/>
    </dgm:pt>
    <dgm:pt modelId="{F3EDC5D2-C4E4-4C31-A580-849E2A500582}" type="pres">
      <dgm:prSet presAssocID="{7143641E-7F7B-45B5-947F-2107C351DC21}" presName="Name9" presStyleLbl="sibTrans2D1" presStyleIdx="0" presStyleCnt="2"/>
      <dgm:spPr/>
      <dgm:t>
        <a:bodyPr/>
        <a:lstStyle/>
        <a:p>
          <a:endParaRPr lang="ru-RU"/>
        </a:p>
      </dgm:t>
    </dgm:pt>
    <dgm:pt modelId="{0BDB0364-C1B0-4B4C-9924-4FC5AC1134E0}" type="pres">
      <dgm:prSet presAssocID="{5E54BB6C-3924-46E7-B326-6FA23E9E0BBF}" presName="composite2" presStyleCnt="0"/>
      <dgm:spPr/>
    </dgm:pt>
    <dgm:pt modelId="{322F8CDC-E660-42E5-A4B8-0FD79C55DF08}" type="pres">
      <dgm:prSet presAssocID="{5E54BB6C-3924-46E7-B326-6FA23E9E0BBF}" presName="dummyNode2" presStyleLbl="node1" presStyleIdx="0" presStyleCnt="3"/>
      <dgm:spPr/>
    </dgm:pt>
    <dgm:pt modelId="{C5404DD2-5664-4BF2-A3B4-5F212D3B7A56}" type="pres">
      <dgm:prSet presAssocID="{5E54BB6C-3924-46E7-B326-6FA23E9E0BBF}" presName="childNode2" presStyleLbl="bgAcc1" presStyleIdx="1" presStyleCnt="3">
        <dgm:presLayoutVars>
          <dgm:bulletEnabled val="1"/>
        </dgm:presLayoutVars>
      </dgm:prSet>
      <dgm:spPr/>
    </dgm:pt>
    <dgm:pt modelId="{7BB7AB97-FA2A-4B55-8DF3-9DDFBE3C57B7}" type="pres">
      <dgm:prSet presAssocID="{5E54BB6C-3924-46E7-B326-6FA23E9E0BBF}" presName="childNode2tx" presStyleLbl="bgAcc1" presStyleIdx="1" presStyleCnt="3">
        <dgm:presLayoutVars>
          <dgm:bulletEnabled val="1"/>
        </dgm:presLayoutVars>
      </dgm:prSet>
      <dgm:spPr/>
    </dgm:pt>
    <dgm:pt modelId="{DFBCB23B-0FA1-4B37-B6B0-0F0E78B3782E}" type="pres">
      <dgm:prSet presAssocID="{5E54BB6C-3924-46E7-B326-6FA23E9E0BBF}" presName="parentNode2" presStyleLbl="node1" presStyleIdx="1" presStyleCnt="3" custScaleX="131008" custScaleY="417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815EA-15BB-4BE4-B428-5A0FDDBD3E0A}" type="pres">
      <dgm:prSet presAssocID="{5E54BB6C-3924-46E7-B326-6FA23E9E0BBF}" presName="connSite2" presStyleCnt="0"/>
      <dgm:spPr/>
    </dgm:pt>
    <dgm:pt modelId="{A67B764A-FAC3-4FFB-BD26-B6F2683D6625}" type="pres">
      <dgm:prSet presAssocID="{09A2A2FA-ED2F-44A3-96E6-85E94215B226}" presName="Name18" presStyleLbl="sibTrans2D1" presStyleIdx="1" presStyleCnt="2"/>
      <dgm:spPr/>
      <dgm:t>
        <a:bodyPr/>
        <a:lstStyle/>
        <a:p>
          <a:endParaRPr lang="ru-RU"/>
        </a:p>
      </dgm:t>
    </dgm:pt>
    <dgm:pt modelId="{11F0F0FE-F10D-4C08-97F2-30672DA3ED37}" type="pres">
      <dgm:prSet presAssocID="{FBAC12A9-35C2-4530-AF07-B22B1C5D2C19}" presName="composite1" presStyleCnt="0"/>
      <dgm:spPr/>
    </dgm:pt>
    <dgm:pt modelId="{0F14C3AD-65A4-442A-AF90-FA0746E657CD}" type="pres">
      <dgm:prSet presAssocID="{FBAC12A9-35C2-4530-AF07-B22B1C5D2C19}" presName="dummyNode1" presStyleLbl="node1" presStyleIdx="1" presStyleCnt="3"/>
      <dgm:spPr/>
    </dgm:pt>
    <dgm:pt modelId="{7FC91088-A1F2-4F26-B0BD-96D44FA2D95B}" type="pres">
      <dgm:prSet presAssocID="{FBAC12A9-35C2-4530-AF07-B22B1C5D2C19}" presName="childNode1" presStyleLbl="bgAcc1" presStyleIdx="2" presStyleCnt="3">
        <dgm:presLayoutVars>
          <dgm:bulletEnabled val="1"/>
        </dgm:presLayoutVars>
      </dgm:prSet>
      <dgm:spPr/>
    </dgm:pt>
    <dgm:pt modelId="{4572688D-F2D8-4741-957D-D6BA51BF9A52}" type="pres">
      <dgm:prSet presAssocID="{FBAC12A9-35C2-4530-AF07-B22B1C5D2C19}" presName="childNode1tx" presStyleLbl="bgAcc1" presStyleIdx="2" presStyleCnt="3">
        <dgm:presLayoutVars>
          <dgm:bulletEnabled val="1"/>
        </dgm:presLayoutVars>
      </dgm:prSet>
      <dgm:spPr/>
    </dgm:pt>
    <dgm:pt modelId="{C11265D3-253F-48E5-9D50-B565B5E8C9BA}" type="pres">
      <dgm:prSet presAssocID="{FBAC12A9-35C2-4530-AF07-B22B1C5D2C19}" presName="parentNode1" presStyleLbl="node1" presStyleIdx="2" presStyleCnt="3" custScaleX="134936" custScaleY="4286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B3827-1D98-4896-AFE8-E6CFB5716DF2}" type="pres">
      <dgm:prSet presAssocID="{FBAC12A9-35C2-4530-AF07-B22B1C5D2C19}" presName="connSite1" presStyleCnt="0"/>
      <dgm:spPr/>
    </dgm:pt>
  </dgm:ptLst>
  <dgm:cxnLst>
    <dgm:cxn modelId="{B2B65F9F-E6EE-44D7-9F2D-EABBB8A33A16}" type="presOf" srcId="{FBAC12A9-35C2-4530-AF07-B22B1C5D2C19}" destId="{C11265D3-253F-48E5-9D50-B565B5E8C9BA}" srcOrd="0" destOrd="0" presId="urn:microsoft.com/office/officeart/2005/8/layout/hProcess4"/>
    <dgm:cxn modelId="{161FE3D2-E7E1-48BA-8ADB-3D9E88B4942F}" type="presOf" srcId="{7143641E-7F7B-45B5-947F-2107C351DC21}" destId="{F3EDC5D2-C4E4-4C31-A580-849E2A500582}" srcOrd="0" destOrd="0" presId="urn:microsoft.com/office/officeart/2005/8/layout/hProcess4"/>
    <dgm:cxn modelId="{B867E2E3-EB64-4303-9367-D9332B724378}" srcId="{A46C21A9-2632-4393-A1A5-7C0A6E1E4014}" destId="{5E54BB6C-3924-46E7-B326-6FA23E9E0BBF}" srcOrd="1" destOrd="0" parTransId="{002EB1E3-B330-4654-A1CC-2B4B8F1CBE62}" sibTransId="{09A2A2FA-ED2F-44A3-96E6-85E94215B226}"/>
    <dgm:cxn modelId="{66A2812C-FDBF-4AF4-BA7A-6122D7348725}" type="presOf" srcId="{09A2A2FA-ED2F-44A3-96E6-85E94215B226}" destId="{A67B764A-FAC3-4FFB-BD26-B6F2683D6625}" srcOrd="0" destOrd="0" presId="urn:microsoft.com/office/officeart/2005/8/layout/hProcess4"/>
    <dgm:cxn modelId="{189F5C8C-1D14-4427-B742-821A424ECA1D}" type="presOf" srcId="{A46C21A9-2632-4393-A1A5-7C0A6E1E4014}" destId="{1CF21C04-6A1E-4025-932F-DBD1CF3DDF4B}" srcOrd="0" destOrd="0" presId="urn:microsoft.com/office/officeart/2005/8/layout/hProcess4"/>
    <dgm:cxn modelId="{B2F3F662-6F02-4C74-8D8E-2B47D2CA713B}" type="presOf" srcId="{5E54BB6C-3924-46E7-B326-6FA23E9E0BBF}" destId="{DFBCB23B-0FA1-4B37-B6B0-0F0E78B3782E}" srcOrd="0" destOrd="0" presId="urn:microsoft.com/office/officeart/2005/8/layout/hProcess4"/>
    <dgm:cxn modelId="{0060074E-96E1-4CFA-8A4B-3A504FA34687}" srcId="{A46C21A9-2632-4393-A1A5-7C0A6E1E4014}" destId="{FBAC12A9-35C2-4530-AF07-B22B1C5D2C19}" srcOrd="2" destOrd="0" parTransId="{5A3D3F68-87DF-4E63-8BA1-0AB6AC2A5262}" sibTransId="{B18FB3C3-D075-4D7D-93DB-05E073FB4061}"/>
    <dgm:cxn modelId="{10C5DF14-1216-4042-A67D-4838D85DE436}" type="presOf" srcId="{A92A11C4-A5DD-4C3B-A6A7-6A3E4144DCDA}" destId="{D575092E-D40A-4746-A170-407CABE791B5}" srcOrd="0" destOrd="0" presId="urn:microsoft.com/office/officeart/2005/8/layout/hProcess4"/>
    <dgm:cxn modelId="{45372580-F1E4-4C02-954D-33DE219A1D77}" srcId="{A46C21A9-2632-4393-A1A5-7C0A6E1E4014}" destId="{A92A11C4-A5DD-4C3B-A6A7-6A3E4144DCDA}" srcOrd="0" destOrd="0" parTransId="{0F006574-A5EC-4CCF-A579-9F9F91FAC4F0}" sibTransId="{7143641E-7F7B-45B5-947F-2107C351DC21}"/>
    <dgm:cxn modelId="{45E30DD0-18F0-4432-A13A-8E9D7C87998E}" type="presParOf" srcId="{1CF21C04-6A1E-4025-932F-DBD1CF3DDF4B}" destId="{9BE6A47B-FC20-4EED-A99A-3431B4896536}" srcOrd="0" destOrd="0" presId="urn:microsoft.com/office/officeart/2005/8/layout/hProcess4"/>
    <dgm:cxn modelId="{F1E90BFB-4682-4215-9717-8F314D273D03}" type="presParOf" srcId="{1CF21C04-6A1E-4025-932F-DBD1CF3DDF4B}" destId="{171821E8-8976-43D0-BFC6-AE7166BEBFD1}" srcOrd="1" destOrd="0" presId="urn:microsoft.com/office/officeart/2005/8/layout/hProcess4"/>
    <dgm:cxn modelId="{25B93205-037A-4159-AC03-ECD72C2355FD}" type="presParOf" srcId="{1CF21C04-6A1E-4025-932F-DBD1CF3DDF4B}" destId="{806746C4-134B-4C6C-8744-2B7B1140BDC2}" srcOrd="2" destOrd="0" presId="urn:microsoft.com/office/officeart/2005/8/layout/hProcess4"/>
    <dgm:cxn modelId="{080AD5F5-B6B7-495F-BD90-E4E32E961783}" type="presParOf" srcId="{806746C4-134B-4C6C-8744-2B7B1140BDC2}" destId="{D3802286-5663-48F0-A8AE-79FD5E3257AA}" srcOrd="0" destOrd="0" presId="urn:microsoft.com/office/officeart/2005/8/layout/hProcess4"/>
    <dgm:cxn modelId="{1A8C2D54-D387-4F23-941A-A03454714AFD}" type="presParOf" srcId="{D3802286-5663-48F0-A8AE-79FD5E3257AA}" destId="{A5607EC6-9B14-4342-850B-09DDC66156AA}" srcOrd="0" destOrd="0" presId="urn:microsoft.com/office/officeart/2005/8/layout/hProcess4"/>
    <dgm:cxn modelId="{A48C0137-56D3-4D7C-AE15-2829C2A41ABD}" type="presParOf" srcId="{D3802286-5663-48F0-A8AE-79FD5E3257AA}" destId="{27F8D264-B98D-432B-BB17-F73BE0FF7B21}" srcOrd="1" destOrd="0" presId="urn:microsoft.com/office/officeart/2005/8/layout/hProcess4"/>
    <dgm:cxn modelId="{85AA5C37-BAFF-498D-BB48-CFD53521D94D}" type="presParOf" srcId="{D3802286-5663-48F0-A8AE-79FD5E3257AA}" destId="{763EC8E9-F6DA-4FFD-863D-CB9714483C5C}" srcOrd="2" destOrd="0" presId="urn:microsoft.com/office/officeart/2005/8/layout/hProcess4"/>
    <dgm:cxn modelId="{DE774BA3-46D5-4234-A3EC-538477B32BDD}" type="presParOf" srcId="{D3802286-5663-48F0-A8AE-79FD5E3257AA}" destId="{D575092E-D40A-4746-A170-407CABE791B5}" srcOrd="3" destOrd="0" presId="urn:microsoft.com/office/officeart/2005/8/layout/hProcess4"/>
    <dgm:cxn modelId="{92D526F6-68E1-4DAB-9872-BD9F9178438C}" type="presParOf" srcId="{D3802286-5663-48F0-A8AE-79FD5E3257AA}" destId="{26F24D50-554B-4A85-81CB-E96B1A7C0241}" srcOrd="4" destOrd="0" presId="urn:microsoft.com/office/officeart/2005/8/layout/hProcess4"/>
    <dgm:cxn modelId="{84293C76-1FE1-4B9A-A810-D428106E52CA}" type="presParOf" srcId="{806746C4-134B-4C6C-8744-2B7B1140BDC2}" destId="{F3EDC5D2-C4E4-4C31-A580-849E2A500582}" srcOrd="1" destOrd="0" presId="urn:microsoft.com/office/officeart/2005/8/layout/hProcess4"/>
    <dgm:cxn modelId="{EDB429EA-6369-47D2-BD86-051F97A84590}" type="presParOf" srcId="{806746C4-134B-4C6C-8744-2B7B1140BDC2}" destId="{0BDB0364-C1B0-4B4C-9924-4FC5AC1134E0}" srcOrd="2" destOrd="0" presId="urn:microsoft.com/office/officeart/2005/8/layout/hProcess4"/>
    <dgm:cxn modelId="{7D26EEC4-DDF7-4152-BC46-905CBDBD021E}" type="presParOf" srcId="{0BDB0364-C1B0-4B4C-9924-4FC5AC1134E0}" destId="{322F8CDC-E660-42E5-A4B8-0FD79C55DF08}" srcOrd="0" destOrd="0" presId="urn:microsoft.com/office/officeart/2005/8/layout/hProcess4"/>
    <dgm:cxn modelId="{31BC57EC-45FD-49A3-BE8B-4B6620B9B705}" type="presParOf" srcId="{0BDB0364-C1B0-4B4C-9924-4FC5AC1134E0}" destId="{C5404DD2-5664-4BF2-A3B4-5F212D3B7A56}" srcOrd="1" destOrd="0" presId="urn:microsoft.com/office/officeart/2005/8/layout/hProcess4"/>
    <dgm:cxn modelId="{A55EBF72-AC66-4CD1-BF4E-616AF4A118C2}" type="presParOf" srcId="{0BDB0364-C1B0-4B4C-9924-4FC5AC1134E0}" destId="{7BB7AB97-FA2A-4B55-8DF3-9DDFBE3C57B7}" srcOrd="2" destOrd="0" presId="urn:microsoft.com/office/officeart/2005/8/layout/hProcess4"/>
    <dgm:cxn modelId="{F9B2D582-B5CE-41AF-A830-F1D19D154987}" type="presParOf" srcId="{0BDB0364-C1B0-4B4C-9924-4FC5AC1134E0}" destId="{DFBCB23B-0FA1-4B37-B6B0-0F0E78B3782E}" srcOrd="3" destOrd="0" presId="urn:microsoft.com/office/officeart/2005/8/layout/hProcess4"/>
    <dgm:cxn modelId="{D64E244D-C4D3-4C2D-864C-AD06A14403A2}" type="presParOf" srcId="{0BDB0364-C1B0-4B4C-9924-4FC5AC1134E0}" destId="{524815EA-15BB-4BE4-B428-5A0FDDBD3E0A}" srcOrd="4" destOrd="0" presId="urn:microsoft.com/office/officeart/2005/8/layout/hProcess4"/>
    <dgm:cxn modelId="{986AB7D3-1246-434B-8011-1733758F9BEE}" type="presParOf" srcId="{806746C4-134B-4C6C-8744-2B7B1140BDC2}" destId="{A67B764A-FAC3-4FFB-BD26-B6F2683D6625}" srcOrd="3" destOrd="0" presId="urn:microsoft.com/office/officeart/2005/8/layout/hProcess4"/>
    <dgm:cxn modelId="{55A3A60A-D083-4A48-9388-485AE1756396}" type="presParOf" srcId="{806746C4-134B-4C6C-8744-2B7B1140BDC2}" destId="{11F0F0FE-F10D-4C08-97F2-30672DA3ED37}" srcOrd="4" destOrd="0" presId="urn:microsoft.com/office/officeart/2005/8/layout/hProcess4"/>
    <dgm:cxn modelId="{2DE03FEB-78E3-465E-90DE-DC4192774F8D}" type="presParOf" srcId="{11F0F0FE-F10D-4C08-97F2-30672DA3ED37}" destId="{0F14C3AD-65A4-442A-AF90-FA0746E657CD}" srcOrd="0" destOrd="0" presId="urn:microsoft.com/office/officeart/2005/8/layout/hProcess4"/>
    <dgm:cxn modelId="{DE1091E1-E6C2-4C35-BF19-256E1F78A712}" type="presParOf" srcId="{11F0F0FE-F10D-4C08-97F2-30672DA3ED37}" destId="{7FC91088-A1F2-4F26-B0BD-96D44FA2D95B}" srcOrd="1" destOrd="0" presId="urn:microsoft.com/office/officeart/2005/8/layout/hProcess4"/>
    <dgm:cxn modelId="{76C515DE-6519-412C-BBE7-1FA40BBD3F2A}" type="presParOf" srcId="{11F0F0FE-F10D-4C08-97F2-30672DA3ED37}" destId="{4572688D-F2D8-4741-957D-D6BA51BF9A52}" srcOrd="2" destOrd="0" presId="urn:microsoft.com/office/officeart/2005/8/layout/hProcess4"/>
    <dgm:cxn modelId="{4F2ABA47-81DD-4906-84F0-C3A623675FC1}" type="presParOf" srcId="{11F0F0FE-F10D-4C08-97F2-30672DA3ED37}" destId="{C11265D3-253F-48E5-9D50-B565B5E8C9BA}" srcOrd="3" destOrd="0" presId="urn:microsoft.com/office/officeart/2005/8/layout/hProcess4"/>
    <dgm:cxn modelId="{A67A3D4A-E07B-4867-B5AF-9CF870320B79}" type="presParOf" srcId="{11F0F0FE-F10D-4C08-97F2-30672DA3ED37}" destId="{07BB3827-1D98-4896-AFE8-E6CFB5716DF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2F17-3DA6-42FD-B5A7-B724C3514AF1}">
      <dsp:nvSpPr>
        <dsp:cNvPr id="0" name=""/>
        <dsp:cNvSpPr/>
      </dsp:nvSpPr>
      <dsp:spPr>
        <a:xfrm>
          <a:off x="0" y="0"/>
          <a:ext cx="6221491" cy="953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Магаданской области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22" y="27922"/>
        <a:ext cx="5112233" cy="897471"/>
      </dsp:txXfrm>
    </dsp:sp>
    <dsp:sp modelId="{C0066F05-2587-41C6-ABAD-5516594B9FFA}">
      <dsp:nvSpPr>
        <dsp:cNvPr id="0" name=""/>
        <dsp:cNvSpPr/>
      </dsp:nvSpPr>
      <dsp:spPr>
        <a:xfrm>
          <a:off x="521049" y="1126646"/>
          <a:ext cx="6221491" cy="953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 о бюджетной политике в 2014-2016 годах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971" y="1154568"/>
        <a:ext cx="5024941" cy="897471"/>
      </dsp:txXfrm>
    </dsp:sp>
    <dsp:sp modelId="{E39B8166-A084-4343-AA7A-2E2824FDC956}">
      <dsp:nvSpPr>
        <dsp:cNvPr id="0" name=""/>
        <dsp:cNvSpPr/>
      </dsp:nvSpPr>
      <dsp:spPr>
        <a:xfrm>
          <a:off x="1034322" y="2253292"/>
          <a:ext cx="6221491" cy="953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налоговой политики и основных направлениях бюджетной политики на 2016 -2018 годы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2244" y="2281214"/>
        <a:ext cx="5032718" cy="897471"/>
      </dsp:txXfrm>
    </dsp:sp>
    <dsp:sp modelId="{CCD781FC-118E-4090-BD4A-AEEE640BFF6E}">
      <dsp:nvSpPr>
        <dsp:cNvPr id="0" name=""/>
        <dsp:cNvSpPr/>
      </dsp:nvSpPr>
      <dsp:spPr>
        <a:xfrm>
          <a:off x="1555372" y="3325141"/>
          <a:ext cx="6221491" cy="95331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 программах Магаданской области (проектах государственных программ, проектах изменений указанных программ)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294" y="3353063"/>
        <a:ext cx="5024941" cy="897471"/>
      </dsp:txXfrm>
    </dsp:sp>
    <dsp:sp modelId="{4EAB31B2-B981-4503-A845-9E9166CB9738}">
      <dsp:nvSpPr>
        <dsp:cNvPr id="0" name=""/>
        <dsp:cNvSpPr/>
      </dsp:nvSpPr>
      <dsp:spPr>
        <a:xfrm>
          <a:off x="5601835" y="730153"/>
          <a:ext cx="619655" cy="6196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741257" y="730153"/>
        <a:ext cx="340811" cy="466290"/>
      </dsp:txXfrm>
    </dsp:sp>
    <dsp:sp modelId="{6037D6A3-1BD0-4D6E-B329-065320948018}">
      <dsp:nvSpPr>
        <dsp:cNvPr id="0" name=""/>
        <dsp:cNvSpPr/>
      </dsp:nvSpPr>
      <dsp:spPr>
        <a:xfrm>
          <a:off x="6122885" y="1856799"/>
          <a:ext cx="619655" cy="6196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262307" y="1856799"/>
        <a:ext cx="340811" cy="466290"/>
      </dsp:txXfrm>
    </dsp:sp>
    <dsp:sp modelId="{25C4A21F-F44D-4856-BDA3-B29DFFD8A6B9}">
      <dsp:nvSpPr>
        <dsp:cNvPr id="0" name=""/>
        <dsp:cNvSpPr/>
      </dsp:nvSpPr>
      <dsp:spPr>
        <a:xfrm>
          <a:off x="6636158" y="2983445"/>
          <a:ext cx="619655" cy="6196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775580" y="2983445"/>
        <a:ext cx="340811" cy="466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8D264-B98D-432B-BB17-F73BE0FF7B21}">
      <dsp:nvSpPr>
        <dsp:cNvPr id="0" name=""/>
        <dsp:cNvSpPr/>
      </dsp:nvSpPr>
      <dsp:spPr>
        <a:xfrm>
          <a:off x="535" y="579833"/>
          <a:ext cx="1652841" cy="1363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DC5D2-C4E4-4C31-A580-849E2A500582}">
      <dsp:nvSpPr>
        <dsp:cNvPr id="0" name=""/>
        <dsp:cNvSpPr/>
      </dsp:nvSpPr>
      <dsp:spPr>
        <a:xfrm>
          <a:off x="916395" y="1595630"/>
          <a:ext cx="2118803" cy="2118803"/>
        </a:xfrm>
        <a:prstGeom prst="leftCircularArrow">
          <a:avLst>
            <a:gd name="adj1" fmla="val 2721"/>
            <a:gd name="adj2" fmla="val 331496"/>
            <a:gd name="adj3" fmla="val 2156225"/>
            <a:gd name="adj4" fmla="val 9073707"/>
            <a:gd name="adj5" fmla="val 317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5092E-D40A-4746-A170-407CABE791B5}">
      <dsp:nvSpPr>
        <dsp:cNvPr id="0" name=""/>
        <dsp:cNvSpPr/>
      </dsp:nvSpPr>
      <dsp:spPr>
        <a:xfrm>
          <a:off x="111169" y="795864"/>
          <a:ext cx="1981529" cy="233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Доходы      24 997,7 млн. рублей</a:t>
          </a:r>
          <a:endParaRPr lang="ru-RU" sz="3200" kern="1200" dirty="0"/>
        </a:p>
      </dsp:txBody>
      <dsp:txXfrm>
        <a:off x="169206" y="853901"/>
        <a:ext cx="1865455" cy="2222939"/>
      </dsp:txXfrm>
    </dsp:sp>
    <dsp:sp modelId="{C5404DD2-5664-4BF2-A3B4-5F212D3B7A56}">
      <dsp:nvSpPr>
        <dsp:cNvPr id="0" name=""/>
        <dsp:cNvSpPr/>
      </dsp:nvSpPr>
      <dsp:spPr>
        <a:xfrm>
          <a:off x="2367258" y="1504325"/>
          <a:ext cx="1652841" cy="1363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B764A-FAC3-4FFB-BD26-B6F2683D6625}">
      <dsp:nvSpPr>
        <dsp:cNvPr id="0" name=""/>
        <dsp:cNvSpPr/>
      </dsp:nvSpPr>
      <dsp:spPr>
        <a:xfrm>
          <a:off x="3269668" y="-335351"/>
          <a:ext cx="2297236" cy="2297236"/>
        </a:xfrm>
        <a:prstGeom prst="circularArrow">
          <a:avLst>
            <a:gd name="adj1" fmla="val 2510"/>
            <a:gd name="adj2" fmla="val 304249"/>
            <a:gd name="adj3" fmla="val 19490205"/>
            <a:gd name="adj4" fmla="val 12545475"/>
            <a:gd name="adj5" fmla="val 2928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B23B-0FA1-4B37-B6B0-0F0E78B3782E}">
      <dsp:nvSpPr>
        <dsp:cNvPr id="0" name=""/>
        <dsp:cNvSpPr/>
      </dsp:nvSpPr>
      <dsp:spPr>
        <a:xfrm>
          <a:off x="2506773" y="285175"/>
          <a:ext cx="1924759" cy="2438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Расходы    27 638,3 млн. рублей</a:t>
          </a:r>
          <a:endParaRPr lang="ru-RU" sz="3200" kern="1200" dirty="0"/>
        </a:p>
      </dsp:txBody>
      <dsp:txXfrm>
        <a:off x="2563147" y="341549"/>
        <a:ext cx="1812011" cy="2325552"/>
      </dsp:txXfrm>
    </dsp:sp>
    <dsp:sp modelId="{7FC91088-A1F2-4F26-B0BD-96D44FA2D95B}">
      <dsp:nvSpPr>
        <dsp:cNvPr id="0" name=""/>
        <dsp:cNvSpPr/>
      </dsp:nvSpPr>
      <dsp:spPr>
        <a:xfrm>
          <a:off x="4706093" y="560796"/>
          <a:ext cx="1652841" cy="1363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265D3-253F-48E5-9D50-B565B5E8C9BA}">
      <dsp:nvSpPr>
        <dsp:cNvPr id="0" name=""/>
        <dsp:cNvSpPr/>
      </dsp:nvSpPr>
      <dsp:spPr>
        <a:xfrm>
          <a:off x="4816752" y="671887"/>
          <a:ext cx="1982469" cy="2504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Дефицит       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2 640,6 млн. рублей (14,9 %)</a:t>
          </a:r>
          <a:endParaRPr lang="ru-RU" sz="3200" kern="1200" dirty="0"/>
        </a:p>
      </dsp:txBody>
      <dsp:txXfrm>
        <a:off x="4874817" y="729952"/>
        <a:ext cx="1866339" cy="2388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0.82609</cdr:y>
    </cdr:from>
    <cdr:to>
      <cdr:x>0.71963</cdr:x>
      <cdr:y>1</cdr:y>
    </cdr:to>
    <cdr:sp macro="" textlink="">
      <cdr:nvSpPr>
        <cdr:cNvPr id="2" name="Блок-схема: процесс 1"/>
        <cdr:cNvSpPr/>
      </cdr:nvSpPr>
      <cdr:spPr>
        <a:xfrm xmlns:a="http://schemas.openxmlformats.org/drawingml/2006/main">
          <a:off x="0" y="4104456"/>
          <a:ext cx="5544616" cy="864096"/>
        </a:xfrm>
        <a:prstGeom xmlns:a="http://schemas.openxmlformats.org/drawingml/2006/main" prst="flowChartProces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Общая сумма расходов по данному разделу- 1 277,0 млн. рублей, в среднем бюджетные расходы на каждого жителя области составят-  8 624 рубля  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0.55556</cdr:x>
      <cdr:y>0.57576</cdr:y>
    </cdr:from>
    <cdr:to>
      <cdr:x>0.98376</cdr:x>
      <cdr:y>0.76816</cdr:y>
    </cdr:to>
    <cdr:sp macro="" textlink="">
      <cdr:nvSpPr>
        <cdr:cNvPr id="2" name="Загнутый угол 1"/>
        <cdr:cNvSpPr/>
      </cdr:nvSpPr>
      <cdr:spPr>
        <a:xfrm xmlns:a="http://schemas.openxmlformats.org/drawingml/2006/main">
          <a:off x="4320480" y="2736304"/>
          <a:ext cx="3330116" cy="914400"/>
        </a:xfrm>
        <a:prstGeom xmlns:a="http://schemas.openxmlformats.org/drawingml/2006/main" prst="foldedCorner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/>
            <a:t>Общая сумма расходов по данному разделу- 717,3 млн. рублей, в среднем расходы на каждого жителя области составят 4 844 рублей.</a:t>
          </a:r>
          <a:endParaRPr lang="ru-RU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0.48598</cdr:x>
      <cdr:y>0.55723</cdr:y>
    </cdr:from>
    <cdr:to>
      <cdr:x>1</cdr:x>
      <cdr:y>1</cdr:y>
    </cdr:to>
    <cdr:sp macro="" textlink="">
      <cdr:nvSpPr>
        <cdr:cNvPr id="2" name="Загнутый угол 1"/>
        <cdr:cNvSpPr/>
      </cdr:nvSpPr>
      <cdr:spPr>
        <a:xfrm xmlns:a="http://schemas.openxmlformats.org/drawingml/2006/main">
          <a:off x="3744416" y="2520280"/>
          <a:ext cx="3960440" cy="2002607"/>
        </a:xfrm>
        <a:prstGeom xmlns:a="http://schemas.openxmlformats.org/drawingml/2006/main" prst="foldedCorner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расходов по данному разделу- 3 290,7 млн. рублей. В среднем бюджетные расходы на каждого жителя области составят 22 223,6 рублей. По данному разделу предусмотрены  расходы в рамках программ:</a:t>
          </a:r>
        </a:p>
        <a:p xmlns:a="http://schemas.openxmlformats.org/drawingml/2006/main"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  Развитие сельского хозяйства Магаданской области на 2014-2020 годы;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качественными жилищно-коммунальными услугами и комфортными условиями проживания населения магаданской области на 2014-2020 годы;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-Природные ресурсы и экология  Магаданской области на 2014-2020 годы и т.д.</a:t>
          </a:r>
        </a:p>
        <a:p xmlns:a="http://schemas.openxmlformats.org/drawingml/2006/main">
          <a:pPr marL="171450" indent="-171450">
            <a:buFontTx/>
            <a:buChar char="-"/>
          </a:pPr>
          <a:endParaRPr lang="ru-RU" dirty="0"/>
        </a:p>
      </cdr:txBody>
    </cdr:sp>
  </cdr:relSizeAnchor>
  <cdr:relSizeAnchor xmlns:cdr="http://schemas.openxmlformats.org/drawingml/2006/chartDrawing">
    <cdr:from>
      <cdr:x>0.07477</cdr:x>
      <cdr:y>0.04776</cdr:y>
    </cdr:from>
    <cdr:to>
      <cdr:x>0.50467</cdr:x>
      <cdr:y>0.25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576064" y="220115"/>
          <a:ext cx="3312368" cy="932014"/>
        </a:xfrm>
        <a:prstGeom xmlns:a="http://schemas.openxmlformats.org/drawingml/2006/main" prst="wedge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Общая сумма расходов по  данному разделу составит   3 290,7 млн. рублей. В среднем бюджетные расходы на каждого жителя области составят  22 266 рублей. 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0.50193</cdr:x>
      <cdr:y>0.15094</cdr:y>
    </cdr:from>
    <cdr:to>
      <cdr:x>0.57407</cdr:x>
      <cdr:y>0.34262</cdr:y>
    </cdr:to>
    <cdr:sp macro="" textlink="">
      <cdr:nvSpPr>
        <cdr:cNvPr id="3" name="Выгнутая вниз стрелка 2"/>
        <cdr:cNvSpPr/>
      </cdr:nvSpPr>
      <cdr:spPr>
        <a:xfrm xmlns:a="http://schemas.openxmlformats.org/drawingml/2006/main">
          <a:off x="3903423" y="576064"/>
          <a:ext cx="561073" cy="73152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0.56481</cdr:x>
      <cdr:y>0.03774</cdr:y>
    </cdr:from>
    <cdr:to>
      <cdr:x>0.99074</cdr:x>
      <cdr:y>0.64516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392488" y="168472"/>
          <a:ext cx="3312368" cy="2711848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rPr>
            <a:t>Субсидии организациям в целях возмещения недополученных доходов в связи с оказанием услуг теплоснабжения от котельных и электрокотельных, электроснабжения от дизельных электростанций, водоснабжения и водоотведения населению, а также государственным и муниципальным учреждениям (включая автономные, бюджетные и казенные)- 2 857,1 млн. рублей</a:t>
          </a:r>
          <a:endParaRPr lang="ru-RU" sz="1400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0.04673</cdr:x>
      <cdr:y>0.02817</cdr:y>
    </cdr:from>
    <cdr:to>
      <cdr:x>0.42056</cdr:x>
      <cdr:y>0.20702</cdr:y>
    </cdr:to>
    <cdr:sp macro="" textlink="">
      <cdr:nvSpPr>
        <cdr:cNvPr id="2" name="Загнутый угол 1"/>
        <cdr:cNvSpPr/>
      </cdr:nvSpPr>
      <cdr:spPr>
        <a:xfrm xmlns:a="http://schemas.openxmlformats.org/drawingml/2006/main">
          <a:off x="360040" y="144016"/>
          <a:ext cx="2880320" cy="914400"/>
        </a:xfrm>
        <a:prstGeom xmlns:a="http://schemas.openxmlformats.org/drawingml/2006/main" prst="foldedCorner">
          <a:avLst/>
        </a:prstGeom>
        <a:gradFill xmlns:a="http://schemas.openxmlformats.org/drawingml/2006/main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среднем бюджетные расходы на каждого жителя области составят 34 226 рублей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7057-6E91-4DD1-A889-E6DF6CD989D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12708-4897-48CC-909A-ABFD44B59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9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сен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8193B2-4742-467E-9C66-FAC2F7D94A14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2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2708-4897-48CC-909A-ABFD44B592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6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2708-4897-48CC-909A-ABFD44B59214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7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C7C760CD-6059-4C05-AC06-EA5F2F881D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D97A94EB-E6EE-4D95-8BA7-F3DE9729B4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4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0A154-778C-4FB7-A47E-F1C69287D9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1AE34-43AB-463A-90A2-224589BF9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8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D1839-80CB-46CC-9DED-D11C592CFE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F37B1-0AE4-4B7F-BC8B-9D655C062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2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61629B-7123-48D2-BF7C-BBC733A810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69B41-A63D-4601-89B8-44A1B9CDF3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3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F9300-C888-4076-8500-21A0D5B85A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2BB3-12A8-4C3F-8B8E-B9CD809D9F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F84CB-5233-4DB9-BA48-B8C1A972DC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9EAA6-D351-4C0A-8B75-23A47FEAC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19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899A9-1FC3-4C79-B6DA-458A1541F6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36C5A-008B-4604-A5FC-3F15C96A7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37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6A34F-66AC-4BD1-8A47-EF2A867316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CC44D-7890-40D0-B856-E0C69A39F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1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B2807-F61C-4CB5-A5B4-EA6CE13B25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C7D56-B4A9-4AD1-945F-BFCDB19398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0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0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70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49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0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41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017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D2669-D523-4A61-80FD-CE4AD12DBA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6526A-0945-4974-82BC-49318AAA4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40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89C9-89B4-4817-80BF-6D2C425C0A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8203D-68C0-41B0-A03A-738372AE54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5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1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minfin@49gov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691680" y="1623518"/>
            <a:ext cx="5760640" cy="25255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i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623518"/>
            <a:ext cx="5760640" cy="20313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  <a:alpha val="99000"/>
              </a:schemeClr>
            </a:solidFill>
          </a:ln>
          <a:effectLst>
            <a:softEdge rad="762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lop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ДЛЯ ГРАЖДАН</a:t>
            </a:r>
            <a:r>
              <a:rPr lang="ru-RU" sz="7200" b="1" i="1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7200" b="1" i="1" dirty="0">
              <a:ln>
                <a:solidFill>
                  <a:prstClr val="white">
                    <a:lumMod val="50000"/>
                  </a:prst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3966701"/>
            <a:ext cx="5760640" cy="125600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i="1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проекту закона Магаданской области «Об областном бюджете на 2016 год»</a:t>
            </a:r>
            <a:endParaRPr lang="ru-RU" sz="2400" b="1" i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9" y="593123"/>
            <a:ext cx="1043963" cy="7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75856" y="5517232"/>
            <a:ext cx="3168352" cy="720080"/>
          </a:xfrm>
          <a:prstGeom prst="round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Министерство финансов Магаданской области, Магадан 2015 год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diamond/>
      </p:transition>
    </mc:Choice>
    <mc:Fallback xmlns="">
      <p:transition spd="slow" advClick="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688"/>
            <a:ext cx="7632847" cy="5544616"/>
          </a:xfrm>
          <a:prstGeom prst="rect">
            <a:avLst/>
          </a:prstGeom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4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16" y="620688"/>
            <a:ext cx="72477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48680"/>
            <a:ext cx="7776863" cy="5544616"/>
          </a:xfrm>
          <a:prstGeom prst="rect">
            <a:avLst/>
          </a:prstGeom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8" y="547275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7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6824"/>
            <a:ext cx="7704855" cy="5616624"/>
          </a:xfrm>
          <a:prstGeom prst="rect">
            <a:avLst/>
          </a:prstGeom>
        </p:spPr>
      </p:pic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64704"/>
            <a:ext cx="7704855" cy="5616624"/>
          </a:xfrm>
          <a:prstGeom prst="rect">
            <a:avLst/>
          </a:prstGeom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20688"/>
            <a:ext cx="7776863" cy="5544616"/>
          </a:xfrm>
          <a:prstGeom prst="rect">
            <a:avLst/>
          </a:prstGeom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48680"/>
            <a:ext cx="7704855" cy="5616624"/>
          </a:xfrm>
          <a:prstGeom prst="rect">
            <a:avLst/>
          </a:prstGeom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60" y="1712827"/>
            <a:ext cx="8291279" cy="34323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8322" y="612398"/>
            <a:ext cx="7334118" cy="914400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2014 -  2016 годах (млн. рублей)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072" y="4653136"/>
            <a:ext cx="7941367" cy="1490464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расчетах прогнозируемых поступлений налога на добычу прочих полезных ископаемых учтены: ожидаемый объем добычи полезных ископаемых (золота, серебра и угля), прогнозируемый уровень цен их реализации, а также, ставки налогообложения, предусмотренной в главе 26 «Налог на добычу полезных ископаемых» части второй Налогового кодекса Российской Федерации. </a:t>
            </a:r>
            <a:r>
              <a:rPr lang="x-none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 отчислений налога на добычу прочих полезных ископаемых в бюджет субъекта Российской Федерации составляет 60 %.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2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20688"/>
            <a:ext cx="7704856" cy="5688632"/>
          </a:xfrm>
          <a:prstGeom prst="rect">
            <a:avLst/>
          </a:prstGeom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866" y="593124"/>
            <a:ext cx="7283566" cy="5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2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9" y="593123"/>
            <a:ext cx="755931" cy="7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41356133"/>
              </p:ext>
            </p:extLst>
          </p:nvPr>
        </p:nvGraphicFramePr>
        <p:xfrm>
          <a:off x="683568" y="1904058"/>
          <a:ext cx="7776864" cy="433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980728"/>
            <a:ext cx="7272808" cy="923330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Составление проекта областного бюджета на 2016 год в соответствии с Законом Магаданской области от 06 мая 2014 года № 1750-ОЗ «О бюджетном процессе в Магаданской области» основано на: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46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r>
              <a:rPr lang="ru-RU" sz="2800" b="1" dirty="0" smtClean="0"/>
              <a:t>Объем и структура безвозмездных поступлений</a:t>
            </a:r>
            <a:endParaRPr lang="ru-RU" sz="28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981645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8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620689"/>
            <a:ext cx="6798734" cy="864096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областного бюджета, млн. рублей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1915"/>
              </p:ext>
            </p:extLst>
          </p:nvPr>
        </p:nvGraphicFramePr>
        <p:xfrm>
          <a:off x="1176338" y="1700808"/>
          <a:ext cx="6799262" cy="423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7"/>
            <a:ext cx="7776864" cy="4594365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прогнозируемого сокращения нецелевой финансовой помощи из федерального бюджета в 2016 году проведена системная работа по оптимизации действующих расходных обязательств и перераспределению ресурсов на решение наиболее приоритетных задач, в первую очередь направленных на реализацию указов Президента Российской Федерации 2012 года.</a:t>
            </a: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Формирование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и структуры расходов областного бюджета на 2016 год осуществлялось, исходя из следующих основных подходов: 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определение «базовых» объемов бюджетных ассигнований на 2016 год на основе бюджетных ассигнований, утвержденных Законом Магаданской области от 27.12.2014 г. № 1845-ОЗ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уточнение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«базовых» объемов на 2016 год с учетом: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мероприятий «длящегося» характера, решения о выделении бюджетных ассигнований, реализация которых предусмотрена Законом Магаданской области от 27.12.2014 года № 1845-ОЗ «О областном бюджете на 2015 год и на плановый период 2016 и 2017 годов»;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бюджетных ассигнований на индексацию стипендиального фонда для студентов образовательных учреждений профессионального образования, аспирантов, докторантов, интернов и ординаторов с 01 сентября 2016 года на 6,4%;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бюджетных ассигнований на проведение в 2016 году индексации социальных выплат на 6,4%;</a:t>
            </a: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  объема   принятых   обязательств с учетом прекращающихся   расходных обязательств ограниченного срока действия и изменением   контингента   получателей;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прекращения расходных обязательств ограниченного срока действия.</a:t>
            </a:r>
          </a:p>
          <a:p>
            <a:endParaRPr lang="ru-RU" dirty="0"/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r>
              <a:rPr lang="ru-RU" sz="1600" b="1" dirty="0" smtClean="0"/>
              <a:t>Расходы областного бюджета по разделам бюджетной классификации расходов бюджетов</a:t>
            </a:r>
            <a:endParaRPr lang="ru-RU" sz="16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11123"/>
              </p:ext>
            </p:extLst>
          </p:nvPr>
        </p:nvGraphicFramePr>
        <p:xfrm>
          <a:off x="755576" y="1584296"/>
          <a:ext cx="7704856" cy="437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Расходы по государственным программам Магаданской области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4" y="2348880"/>
            <a:ext cx="6798736" cy="3805037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 количество государственных программ Магаданской области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31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(предусмотрены ассигнования на реализацию таких государственных программ Магаданской области как: «Управление государственным имуществом Магаданской области» на 2016-2020 годы», «Повышение мобильности трудовых ресурсов» на 2016-2017 годы», «Развитие системы обращения с отходами производства и потребления на территории Магаданской области» на 2015-2020 годы». Количество ведомственных программ увеличилось на одну программу – «Развитие государственно-правовых институтов Магаданской области» на 2016 - 2017 годы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2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областного бюджета, формируемых в рамках программно-целевого принципа, что является положительной тенденцией для оценки качества управления региональными финансами. Доля расходов, формируемых в рамках программ (государственных программ Магаданской области и ведомственных программ) на 2016 год составит 26 820 712,7 тыс. рублей или 97,0 % к общему объему расходов в сумме 27 638 309,6 тыс. рублей (аналогичный показатель на 2015 год - 88,1 %).</a:t>
            </a:r>
          </a:p>
          <a:p>
            <a:endParaRPr lang="ru-RU" dirty="0"/>
          </a:p>
        </p:txBody>
      </p:sp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1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353423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объектов на 2016 год (за счет средств областного бюджета)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641293"/>
              </p:ext>
            </p:extLst>
          </p:nvPr>
        </p:nvGraphicFramePr>
        <p:xfrm>
          <a:off x="611561" y="1412777"/>
          <a:ext cx="7776864" cy="4294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9232"/>
                <a:gridCol w="1097632"/>
              </a:tblGrid>
              <a:tr h="217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542 596,2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0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 "под ключ" "Магаданский областной онкологический диспансер с радиологическим корпусом на 20 коек" (организация проектирования, строительства и оснащения необходимым медицинским оборудованием)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0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родильного дома в городе Магадане под гинекологическое отделение на 50 коек со строительством акушерского корпуса на 100 коек ("под ключ")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офиса врача общей практики с 4 койками дневного стационара в пос. Омчак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фельдшерско-акушерского пункта в с. Тахтоямск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детского сада на 175 мест в пос. Ягодное (на основе полнокомплектных зданий)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средней общеобразовательной школы-детского сада в пос. Омчак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65 600,0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здания учебно-лабораторного корпуса ГБОУ СПО "Магаданский политехнический техникум"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3 800,0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Дворец бракосочетания в г. Магадане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25 000,0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0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мероприятий по подготовке к осенне-зимнему отопительному периоду 2015-2016 годов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0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проектно-сметной документации и строительство 4-х двухквартирных жилых домов из каркасно-панельных деревянных элементов в с. Гарманда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7 500,0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линии электропередачи в с. Тахтоямск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1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Дома культуры в с. Гижига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0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по благоустройству территорий муниципальных образований Магаданской области в рамках заключенных соглашений 2014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35 000,0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0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 за счет средств бюджета субъекта Российской Федерации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42 398,8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0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проектной документации "Капитальный ремонт паводковой дамбы на р. Ола в с. Клепка", проверка достоверности определения сметной стоимости строительства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1 237,7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0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"Капитальный ремонт низового откоса бермы нижнего бьефа плотины водохранилища № 2 на р. Каменушка в г. Магадане"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1 042,0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46313"/>
              </p:ext>
            </p:extLst>
          </p:nvPr>
        </p:nvGraphicFramePr>
        <p:xfrm>
          <a:off x="683568" y="1124746"/>
          <a:ext cx="7776864" cy="4968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9232"/>
                <a:gridCol w="1097632"/>
              </a:tblGrid>
              <a:tr h="47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"Капитальный ремонт водоограждающей дамбы № 4 на р. Тауй в с. Балаганное Магаданской области"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6 200,9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1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"Капитальный ремонт водоограждающей дамбы № 1 на р. Тауй в с. Балаганное"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7 506,2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"Реконструкция и строительство объекта "Водоограждающая дамба на р. Ола в районе пос. Гадля – Заречный –Ола"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4 417,2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1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"Строительство объекта "Водоограждающая дамба на р. Сеймчан в районе пос. Сеймчан"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12 997,6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1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Пополнение фонда служебных жилых помещений специализированного жилищного фонда Магаданской области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35 000,0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37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переселению граждан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11 600,0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"Содействие муниципальным образованиям в оптимизации системы расселения в Магаданской области" на 2014-2020 годы"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18 295,8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"Предоставление субсидий бюджетам муниципальных образований Магаданской области в рамках реализации мероприятий по оптимизации системы расселения"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18 295,8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1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для реализации мероприятий по оптимизации системы расселения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18 295,8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"Строительство автомобильной дороги "Колыма-Омсукчан-Омолон-Анадырь" км 256 - км 281 на территории Магаданской области"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51 977,7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71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"Реконструкция автомобильной дороги "Герба-Омсукчан" км 20 км 46 в Магаданской области"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05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38 022,3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805" marT="0" marB="0"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7664" y="548680"/>
            <a:ext cx="6480720" cy="369332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объектов на 2016 год</a:t>
            </a:r>
            <a:endParaRPr lang="ru-RU" dirty="0"/>
          </a:p>
        </p:txBody>
      </p:sp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48681"/>
            <a:ext cx="97195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800" b="1" dirty="0"/>
              <a:t>Расходы по государственным программам Магаданской области</a:t>
            </a:r>
            <a:endParaRPr lang="ru-RU" sz="28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18137"/>
              </p:ext>
            </p:extLst>
          </p:nvPr>
        </p:nvGraphicFramePr>
        <p:xfrm>
          <a:off x="755576" y="1628800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0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755576" y="980728"/>
            <a:ext cx="7776864" cy="4608512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среднем бюджетные расходы в рамках программ на каждого жителя Магаданской области составят 181 098,5 рублей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457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/>
              <a:t>Расходы </a:t>
            </a:r>
            <a:r>
              <a:rPr lang="ru-RU" b="1" dirty="0" smtClean="0"/>
              <a:t>на реализацию государственных программ </a:t>
            </a:r>
            <a:r>
              <a:rPr lang="ru-RU" b="1" dirty="0"/>
              <a:t>Магаданской области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805824" y="1182585"/>
            <a:ext cx="7344815" cy="721821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26 820,7 млн. рублей (основные приведены ниже)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969" y="1682448"/>
            <a:ext cx="1728192" cy="3556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Социальной направленности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8008" y="1718125"/>
            <a:ext cx="1990564" cy="3199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Обеспечение безопасных условий жизнедеятельности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27765" y="1716209"/>
            <a:ext cx="1907704" cy="3218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Поддержка отраслей экономики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21912" y="1658393"/>
            <a:ext cx="1728192" cy="3927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Общего</a:t>
            </a:r>
            <a:r>
              <a:rPr lang="ru-RU" dirty="0" smtClean="0"/>
              <a:t> </a:t>
            </a:r>
            <a:r>
              <a:rPr lang="ru-RU" sz="1000" dirty="0" smtClean="0"/>
              <a:t>характера</a:t>
            </a:r>
            <a:endParaRPr lang="ru-RU" sz="1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193749" y="2076313"/>
            <a:ext cx="484632" cy="24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68411" y="2326179"/>
            <a:ext cx="1731747" cy="471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Развитие здравоохранение-               5 148,1 млн.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0767" y="2852564"/>
            <a:ext cx="1719391" cy="54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образования -5 470,7 млн. руб.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51" y="3444867"/>
            <a:ext cx="1706207" cy="42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Молодежь -38,6 млн. руб.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5893" y="3880786"/>
            <a:ext cx="1728191" cy="382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Развитие культуры и туризма – 865,4 млн. руб.</a:t>
            </a:r>
            <a:endParaRPr lang="ru-RU" sz="11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064035" y="2106408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2323419"/>
            <a:ext cx="1990564" cy="138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Обеспечение безопасности, профилактика правонарушений, коррупции и противодействие незаконному обороту наркотических средств в Магаданской </a:t>
            </a:r>
            <a:r>
              <a:rPr lang="ru-RU" sz="1000" b="1" dirty="0" smtClean="0"/>
              <a:t>области- 18,9 млн. руб.</a:t>
            </a:r>
            <a:endParaRPr lang="ru-RU" sz="10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348008" y="3751507"/>
            <a:ext cx="1990564" cy="8823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Защита населения и территории от чрезвычайных ситуаций и обеспечение пожарной безопасности в Магаданской </a:t>
            </a:r>
            <a:r>
              <a:rPr lang="ru-RU" sz="1000" b="1" dirty="0" smtClean="0"/>
              <a:t>области- 805,7 </a:t>
            </a:r>
            <a:r>
              <a:rPr lang="ru-RU" sz="1000" b="1" dirty="0" err="1" smtClean="0"/>
              <a:t>млн.руб</a:t>
            </a:r>
            <a:r>
              <a:rPr lang="ru-RU" sz="1000" b="1" dirty="0" smtClean="0"/>
              <a:t>.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48008" y="4682252"/>
            <a:ext cx="19905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Энергосбережение и повышение энергетической эффективности в Магаданской </a:t>
            </a:r>
            <a:r>
              <a:rPr lang="ru-RU" sz="1000" b="1" dirty="0" smtClean="0"/>
              <a:t>области- 8,0 млн. руб.</a:t>
            </a:r>
            <a:endParaRPr lang="ru-RU" sz="10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5418954" y="2051126"/>
            <a:ext cx="484632" cy="170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858" y="2234589"/>
            <a:ext cx="1883060" cy="417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Развитие сельского хозяйства </a:t>
            </a:r>
            <a:r>
              <a:rPr lang="ru-RU" sz="1000" b="1" dirty="0" smtClean="0"/>
              <a:t>-327,1 млн. руб.</a:t>
            </a:r>
            <a:endParaRPr lang="ru-RU" sz="10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663535" y="2686634"/>
            <a:ext cx="1907704" cy="9156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Содействие муниципальным образованиям </a:t>
            </a:r>
            <a:r>
              <a:rPr lang="ru-RU" sz="1000" b="1" dirty="0" smtClean="0"/>
              <a:t> </a:t>
            </a:r>
            <a:r>
              <a:rPr lang="ru-RU" sz="1000" b="1" dirty="0"/>
              <a:t>в реализации </a:t>
            </a:r>
            <a:r>
              <a:rPr lang="ru-RU" sz="1000" b="1" dirty="0" err="1" smtClean="0"/>
              <a:t>мун</a:t>
            </a:r>
            <a:r>
              <a:rPr lang="ru-RU" sz="1000" b="1" dirty="0" smtClean="0"/>
              <a:t>. </a:t>
            </a:r>
            <a:r>
              <a:rPr lang="ru-RU" sz="1000" b="1" dirty="0"/>
              <a:t>программ комплексного развития </a:t>
            </a:r>
            <a:r>
              <a:rPr lang="ru-RU" sz="1000" b="1" dirty="0" smtClean="0"/>
              <a:t> комм. инфраструктуры- 40,0 млн. руб.</a:t>
            </a:r>
            <a:endParaRPr lang="ru-RU" sz="10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7288199" y="2038078"/>
            <a:ext cx="484632" cy="190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738931" y="2245561"/>
            <a:ext cx="1708002" cy="1350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Социально-экономическое и культурное развитие </a:t>
            </a:r>
            <a:r>
              <a:rPr lang="ru-RU" sz="1000" b="1" dirty="0"/>
              <a:t>коренных малочисленных народов Севера</a:t>
            </a:r>
            <a:r>
              <a:rPr lang="ru-RU" b="1" dirty="0"/>
              <a:t>, </a:t>
            </a:r>
            <a:r>
              <a:rPr lang="ru-RU" sz="1000" b="1" dirty="0"/>
              <a:t>проживающих на территории Магаданской </a:t>
            </a:r>
            <a:r>
              <a:rPr lang="ru-RU" sz="1000" b="1" dirty="0" smtClean="0"/>
              <a:t>области- 48,1 млн. руб.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40086" y="3636481"/>
            <a:ext cx="19311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Обеспечение качественными </a:t>
            </a:r>
            <a:r>
              <a:rPr lang="ru-RU" sz="1000" b="1" dirty="0" smtClean="0"/>
              <a:t>жилищно-комм. </a:t>
            </a:r>
            <a:r>
              <a:rPr lang="ru-RU" sz="1000" b="1" dirty="0"/>
              <a:t>услугами и комфортными условиями проживания населения Магаданской </a:t>
            </a:r>
            <a:r>
              <a:rPr lang="ru-RU" sz="1000" b="1" dirty="0" smtClean="0"/>
              <a:t>области-179,6 млн. руб.</a:t>
            </a: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738932" y="3645928"/>
            <a:ext cx="1708001" cy="67690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Управление государственными финансами Магаданской </a:t>
            </a:r>
            <a:r>
              <a:rPr lang="ru-RU" sz="1000" b="1" dirty="0" smtClean="0"/>
              <a:t>области- 3 935,6 млн. руб.</a:t>
            </a:r>
            <a:endParaRPr lang="ru-RU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52488" y="4585098"/>
            <a:ext cx="1931153" cy="56119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Природные ресурсы и экология Магаданской </a:t>
            </a:r>
            <a:r>
              <a:rPr lang="ru-RU" sz="1000" b="1" dirty="0" smtClean="0"/>
              <a:t>области- 116,4 млн. руб.</a:t>
            </a:r>
            <a:endParaRPr lang="ru-RU" sz="1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8411" y="4328545"/>
            <a:ext cx="1731749" cy="533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Трудовые ресурсы Магаданской </a:t>
            </a:r>
            <a:r>
              <a:rPr lang="ru-RU" sz="1000" b="1" dirty="0" smtClean="0"/>
              <a:t>области-262,5 млн. руб.</a:t>
            </a:r>
            <a:endParaRPr lang="ru-RU" sz="1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5892" y="4903366"/>
            <a:ext cx="1728192" cy="66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Развитие социальной защиты населения Магаданской </a:t>
            </a:r>
            <a:r>
              <a:rPr lang="ru-RU" sz="1000" b="1" dirty="0" smtClean="0"/>
              <a:t>области-        2 966,4 млн. руб.</a:t>
            </a:r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9939" y="5647808"/>
            <a:ext cx="1740219" cy="57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Обеспечение доступным и комфортным жильем жителей Магаданской </a:t>
            </a:r>
            <a:r>
              <a:rPr lang="ru-RU" sz="1000" b="1" dirty="0" smtClean="0"/>
              <a:t>области- 2 994,5 млн. руб.</a:t>
            </a:r>
            <a:endParaRPr lang="ru-RU" sz="1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21912" y="4372637"/>
            <a:ext cx="17080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Развитие информационного общества в Магаданской </a:t>
            </a:r>
            <a:r>
              <a:rPr lang="ru-RU" sz="1000" b="1" dirty="0" smtClean="0"/>
              <a:t>области- 188,0 млн. руб.</a:t>
            </a:r>
            <a:endParaRPr lang="ru-RU" sz="1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40085" y="5180508"/>
            <a:ext cx="1933709" cy="59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Развитие транспортной системы в Магаданской  </a:t>
            </a:r>
            <a:r>
              <a:rPr lang="ru-RU" sz="1000" b="1" dirty="0" smtClean="0"/>
              <a:t>области- 1 995,1 млн. руб.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63535" y="5806620"/>
            <a:ext cx="1910260" cy="476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Развитие лесного хозяйства в Магаданской </a:t>
            </a:r>
            <a:r>
              <a:rPr lang="ru-RU" sz="1000" b="1" dirty="0" smtClean="0"/>
              <a:t>области-309,0млн.руб.</a:t>
            </a:r>
            <a:endParaRPr lang="ru-RU" sz="1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721912" y="5315205"/>
            <a:ext cx="1708001" cy="60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Управление государственным </a:t>
            </a:r>
            <a:r>
              <a:rPr lang="ru-RU" sz="1000" b="1" dirty="0" smtClean="0"/>
              <a:t>имуществом-200,8 млн. руб.</a:t>
            </a:r>
            <a:endParaRPr lang="ru-RU" sz="1000" dirty="0"/>
          </a:p>
        </p:txBody>
      </p:sp>
      <p:pic>
        <p:nvPicPr>
          <p:cNvPr id="3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4"/>
            <a:ext cx="601156" cy="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9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115616" y="593120"/>
            <a:ext cx="7416825" cy="531624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Основными </a:t>
            </a:r>
            <a:r>
              <a:rPr lang="ru-RU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задачами ближайших лет по повышению эффективности бюджетных расходов </a:t>
            </a:r>
            <a:r>
              <a:rPr lang="ru-RU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станут: </a:t>
            </a: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1" y="1241193"/>
            <a:ext cx="7920880" cy="7509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и сбалансированности бюджетной системы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ограничений, установленных Бюджетным кодексом РФ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2069244"/>
            <a:ext cx="7920881" cy="65840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основе государственных программ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Магаданской области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результатов оценки эффективности их реализации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2852936"/>
            <a:ext cx="7920881" cy="432048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расходов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основе единых подходов при недопущении образования просроченной кредиторской задолженности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3420363"/>
            <a:ext cx="7920881" cy="512693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устойчивого исполнения местных бюджетов и содействие повышению качества управления муниципальными финансами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5709" y="4020446"/>
            <a:ext cx="7920881" cy="742436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остатками средств на едином счете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течение финансового года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309" y="4925785"/>
            <a:ext cx="7920881" cy="73546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роли внутреннего финансового контроля и внутреннего финансового аудита в органах исполнительной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5661247"/>
            <a:ext cx="7920881" cy="64807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открытости и прозрачности управления общественными финансами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9" y="593123"/>
            <a:ext cx="539907" cy="7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35342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ОБЩЕГОСУДАРСТВЕННЫЕ ВОПРОСЫ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382667"/>
              </p:ext>
            </p:extLst>
          </p:nvPr>
        </p:nvGraphicFramePr>
        <p:xfrm>
          <a:off x="683568" y="1268760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6944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Расходы на национальную безопасность и правоохранительную деятельность</a:t>
            </a:r>
            <a:endParaRPr lang="ru-RU" sz="18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637347"/>
              </p:ext>
            </p:extLst>
          </p:nvPr>
        </p:nvGraphicFramePr>
        <p:xfrm>
          <a:off x="683568" y="1484784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1176866" y="2348880"/>
            <a:ext cx="3611160" cy="115488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/>
              <a:t>защита населения и территории от чрезвычайных ситуаций природного и техногенного характера, гражданская оборона;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</a:t>
            </a:r>
            <a:r>
              <a:rPr lang="ru-RU" sz="1400" dirty="0"/>
              <a:t>пожарной безопасности</a:t>
            </a:r>
          </a:p>
        </p:txBody>
      </p:sp>
      <p:pic>
        <p:nvPicPr>
          <p:cNvPr id="11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3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92696"/>
            <a:ext cx="6798734" cy="720081"/>
          </a:xfrm>
          <a:solidFill>
            <a:schemeClr val="accent1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Национальная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экономика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69404"/>
              </p:ext>
            </p:extLst>
          </p:nvPr>
        </p:nvGraphicFramePr>
        <p:xfrm>
          <a:off x="755576" y="1412776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2543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государственную программу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Магаданской области "Развитие сельского хозяйства Магаданской области на 2014-2020 годы"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46550"/>
              </p:ext>
            </p:extLst>
          </p:nvPr>
        </p:nvGraphicFramePr>
        <p:xfrm>
          <a:off x="683568" y="2490789"/>
          <a:ext cx="7776864" cy="371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6505"/>
                <a:gridCol w="1040359"/>
              </a:tblGrid>
              <a:tr h="50616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ценах), % к предыдущему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3060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растениеводства в хозяйствах всех категорий (в сопоставимых ценах), % к предыдущему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3060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растениеводства в хозяйствах всех категорий (в сопоставимых ценах), % к предыдущему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картофеля в хозяйствах всех категорий, тыс.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0757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овощей в хозяйствах всех категорий, тыс.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3060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 (в живой массе), тыс.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4606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 в хозяйствах всех категорий, тыс.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4606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яйца в хозяйствах всех категорий, млн.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северных оленей в сельскохозяйственных организациях, крестьянских (фермерских) хозяйствах, включая индивидуальных предпринимателей, тыс.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6" marR="39546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23728" y="2068014"/>
            <a:ext cx="9860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Госпрограммы на 2016 год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06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7"/>
            <a:ext cx="7776864" cy="5472609"/>
          </a:xfrm>
          <a:prstGeom prst="rect">
            <a:avLst/>
          </a:prstGeom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835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89203"/>
            <a:ext cx="7632848" cy="52795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441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93123"/>
            <a:ext cx="7776864" cy="5445191"/>
          </a:xfrm>
          <a:prstGeom prst="rect">
            <a:avLst/>
          </a:prstGeom>
        </p:spPr>
      </p:pic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21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54867"/>
              </p:ext>
            </p:extLst>
          </p:nvPr>
        </p:nvGraphicFramePr>
        <p:xfrm>
          <a:off x="755576" y="3140967"/>
          <a:ext cx="7704855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015"/>
                <a:gridCol w="3852840"/>
              </a:tblGrid>
              <a:tr h="77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Благодарностью Министерства сельского хозяйства Российской Федерации 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   работника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Почетной грамотой Министерства сельского хозяйства Российской Федерации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работников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Благодарственным письмом губернатора Магаданской области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работников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Почетной грамотой Правительства Магаданской области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работников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4" name="Двойная волна 3"/>
          <p:cNvSpPr/>
          <p:nvPr/>
        </p:nvSpPr>
        <p:spPr>
          <a:xfrm>
            <a:off x="539552" y="692696"/>
            <a:ext cx="8064896" cy="2448272"/>
          </a:xfrm>
          <a:prstGeom prst="doubleWav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многолетний добросовестный труд, большой личный вклад в развитие   агропромышленного комплекса, перерабатывающей промышленности Магаданской области и в связи с профессиональным праздником – Днём работника сельского хозяйства и перерабатывающей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 награждены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5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56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2543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ru-RU" sz="1600" b="1" dirty="0" smtClean="0"/>
              <a:t>Расходы на дорожное хозяйство (дорожный фонд),млн. рублей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3126" y="1675403"/>
            <a:ext cx="6798735" cy="2308324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/>
              <a:t>В соответствии с Бюджетным кодексом Российской Федерации доходы дорожного фонда Магаданской области, сформированного по источникам, определенным статьей 2 </a:t>
            </a:r>
            <a:r>
              <a:rPr lang="ru-RU" sz="2400" b="1" dirty="0"/>
              <a:t>Закона Магаданской области от 26.10.2011 № 1434-ОЗ</a:t>
            </a:r>
            <a:r>
              <a:rPr lang="ru-RU" sz="2400" dirty="0"/>
              <a:t>, прогнозируются на 2016 год в общей сумме 1 622 102,4 тыс. </a:t>
            </a:r>
            <a:r>
              <a:rPr lang="ru-RU" sz="2400" dirty="0" smtClean="0"/>
              <a:t>рублей.</a:t>
            </a:r>
            <a:endParaRPr lang="ru-RU" sz="2400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188025" y="431836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285444" y="431836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919545" y="4077072"/>
            <a:ext cx="5365899" cy="2160240"/>
          </a:xfrm>
          <a:prstGeom prst="flowChartAlternateProcess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Объем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бюджетных ассигнований дорожного фонда Магаданской области на 2016 год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622,1 млн.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руб.</a:t>
            </a:r>
          </a:p>
        </p:txBody>
      </p:sp>
      <p:pic>
        <p:nvPicPr>
          <p:cNvPr id="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85233"/>
              </p:ext>
            </p:extLst>
          </p:nvPr>
        </p:nvGraphicFramePr>
        <p:xfrm>
          <a:off x="683568" y="764703"/>
          <a:ext cx="7776864" cy="5296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4946"/>
                <a:gridCol w="1571918"/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Доходы дорожного фонда Магаданской области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Проект закона на 2016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1 622 102,4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акцизы на нефтепродукты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455 835,0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транспортный налог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195 320,0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75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государственная пошлина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96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708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налог на пользователей автодорог, налог с владельцев транспортных средств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5 750,0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18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доходы от эксплуатации и использования имущества автомобильных дорог, находящихся в собственности субъектов Российской Федерации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105 000,00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325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штрафы за нарушение законодательства Российской Федерации о безопасности дорожного движения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66 022,0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1572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штрафы за нарушение правил перевозки крупногабаритного и тяжеловесного груза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610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59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штрафы за нарушение условий       контрактов финансируемых за счет дорожных фондов субъектов Российской Федерации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7 400,0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субсидии из федерального бюджета на ФЦП «Экономическое и социальное развитие Дальнего Востока и Байкальского региона на период до 2018 года» (в том числе остатки за 2014 г - 99 229,5 тыс. рублей)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786 069,4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7" marR="6957" marT="6957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формирования областного бюджета на 2016 год: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Главная особенность бюджета 2016 года</a:t>
            </a:r>
            <a:r>
              <a:rPr lang="ru-RU" dirty="0"/>
              <a:t> по отношению к предыдущим периодам - </a:t>
            </a:r>
            <a:r>
              <a:rPr lang="ru-RU" b="1" i="1" dirty="0"/>
              <a:t>временное возвращение к годичному циклу</a:t>
            </a:r>
            <a:r>
              <a:rPr lang="ru-RU" dirty="0"/>
              <a:t>. Такое решение принято на федеральном уровне как для формирования федерального бюджета, так и для составления бюджетов регионов (Закон Магаданской области от 02.10.2015 г. № 1929-ОЗ «Об особенностях составления и утверждения проектов областного бюджета и бюджета Территориального фонда обязательного медицинского страхования Магаданской области на 2016 год</a:t>
            </a:r>
            <a:r>
              <a:rPr lang="ru-RU" dirty="0" smtClean="0"/>
              <a:t>»);</a:t>
            </a:r>
          </a:p>
          <a:p>
            <a:r>
              <a:rPr lang="ru-RU" b="1" i="1" dirty="0"/>
              <a:t>Особенностью</a:t>
            </a:r>
            <a:r>
              <a:rPr lang="ru-RU" dirty="0"/>
              <a:t> составления проекта областного бюджета на 2016 год является отражение бюджетных ассигнований в разрезе не только государственных программ Магаданской области, их подпрограмм, но и основных мероприятий. </a:t>
            </a:r>
          </a:p>
        </p:txBody>
      </p:sp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620689"/>
            <a:ext cx="6798735" cy="504056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r>
              <a:rPr lang="ru-RU" sz="1800" b="1" dirty="0" smtClean="0"/>
              <a:t>Расходы на жилищно-коммунальное хозяйство</a:t>
            </a:r>
            <a:endParaRPr lang="ru-RU" sz="1800" b="1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98559" y="1124745"/>
            <a:ext cx="7776864" cy="648071"/>
          </a:xfrm>
          <a:prstGeom prst="foldedCorner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по данному разделу составят 3 296,9 млн. рублей, в среднем бюджетные расходы на каждого жителя составят 22 266 рублей.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92329222"/>
              </p:ext>
            </p:extLst>
          </p:nvPr>
        </p:nvGraphicFramePr>
        <p:xfrm>
          <a:off x="683568" y="1772816"/>
          <a:ext cx="77768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05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25431"/>
          </a:xfrm>
          <a:gradFill>
            <a:gsLst>
              <a:gs pos="57932">
                <a:schemeClr val="accent1">
                  <a:lumMod val="60000"/>
                  <a:lumOff val="40000"/>
                </a:schemeClr>
              </a:gs>
              <a:gs pos="67760">
                <a:srgbClr val="EED99F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r>
              <a:rPr lang="ru-RU" sz="1600" b="1" dirty="0" smtClean="0"/>
              <a:t>Расходы на охрану окружающей среды</a:t>
            </a:r>
            <a:endParaRPr lang="ru-RU" sz="16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176865" y="1352965"/>
            <a:ext cx="6798735" cy="978408"/>
          </a:xfrm>
          <a:prstGeom prst="downArrow">
            <a:avLst>
              <a:gd name="adj1" fmla="val 50000"/>
              <a:gd name="adj2" fmla="val 75259"/>
            </a:avLst>
          </a:prstGeom>
          <a:gradFill>
            <a:gsLst>
              <a:gs pos="57932">
                <a:schemeClr val="accent1">
                  <a:lumMod val="60000"/>
                  <a:lumOff val="40000"/>
                </a:schemeClr>
              </a:gs>
              <a:gs pos="67760">
                <a:srgbClr val="EED99F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по разделу – 73,4 млн. рублей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50242242"/>
              </p:ext>
            </p:extLst>
          </p:nvPr>
        </p:nvGraphicFramePr>
        <p:xfrm>
          <a:off x="683568" y="2467909"/>
          <a:ext cx="77768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5661248"/>
            <a:ext cx="7776864" cy="504056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среднем бюджетные расходы на каждого жителя области составят  495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92697"/>
            <a:ext cx="6798735" cy="432047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176865" y="1124744"/>
            <a:ext cx="6707503" cy="1728192"/>
          </a:xfrm>
          <a:prstGeom prst="downArrow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Общая сумма расходов по разделу- 5 493,3 млн. рублей, в среднем расходы на каждого жителя области составят 37 099 рублей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74069875"/>
              </p:ext>
            </p:extLst>
          </p:nvPr>
        </p:nvGraphicFramePr>
        <p:xfrm>
          <a:off x="683568" y="2784535"/>
          <a:ext cx="77768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6866" y="505280"/>
            <a:ext cx="7355573" cy="584775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ru-RU" sz="1600" b="1" dirty="0"/>
              <a:t>В 2016 году на реализацию мероприятий в сфере образования за счет средств областного бюджета Магаданской области направлено 5 493,5 млн. 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1465918"/>
            <a:ext cx="7776864" cy="48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39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40417"/>
              </p:ext>
            </p:extLst>
          </p:nvPr>
        </p:nvGraphicFramePr>
        <p:xfrm>
          <a:off x="683568" y="2276873"/>
          <a:ext cx="7776863" cy="2623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516"/>
                <a:gridCol w="1378271"/>
                <a:gridCol w="1779961"/>
                <a:gridCol w="1418115"/>
              </a:tblGrid>
              <a:tr h="698286"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учреждений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81284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Казенные учреждения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432 78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81284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учреждения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422 900,0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81284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Автономные учреждения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350 105,3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81284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1 205 786,8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6" name="Двойная волна 5"/>
          <p:cNvSpPr/>
          <p:nvPr/>
        </p:nvSpPr>
        <p:spPr>
          <a:xfrm>
            <a:off x="1176866" y="980728"/>
            <a:ext cx="7355574" cy="914400"/>
          </a:xfrm>
          <a:prstGeom prst="doubleWave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Финансовое обеспечение государственных организаций в 2016 году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1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1176866" y="692696"/>
            <a:ext cx="7355574" cy="1368152"/>
          </a:xfrm>
          <a:prstGeom prst="doubleWave">
            <a:avLst>
              <a:gd name="adj1" fmla="val 6250"/>
              <a:gd name="adj2" fmla="val -1266"/>
            </a:avLst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Межбюджетные трансферты бюджетам городских округов направляются в объеме 3 621,2 млн</a:t>
            </a:r>
            <a:r>
              <a:rPr lang="ru-RU" b="1" dirty="0" smtClean="0">
                <a:solidFill>
                  <a:schemeClr val="tx1"/>
                </a:solidFill>
              </a:rPr>
              <a:t>. рублей</a:t>
            </a:r>
            <a:r>
              <a:rPr lang="ru-RU" b="1" dirty="0">
                <a:solidFill>
                  <a:schemeClr val="tx1"/>
                </a:solidFill>
              </a:rPr>
              <a:t>, что составляет 65,9% от общего объема бюджетных ассигнований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2065371"/>
            <a:ext cx="777686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30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81465"/>
              </p:ext>
            </p:extLst>
          </p:nvPr>
        </p:nvGraphicFramePr>
        <p:xfrm>
          <a:off x="683568" y="1340767"/>
          <a:ext cx="7776864" cy="3362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6792"/>
                <a:gridCol w="1240072"/>
              </a:tblGrid>
              <a:tr h="504057"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(тыс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11771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Именные стипендии Правительства Магаданской области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2 625,0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813854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Стипендии (академические, социальные) обучающимся в государственных профессиональных организациях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34 791,9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220781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Материальное обеспечение детей-сирот, детей, оставшихся без попечения родителей, а также лиц из числа детей-сирот, детей, оставшихся без попечения родителей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25 149,2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11771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62 566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76866" y="710704"/>
            <a:ext cx="7283566" cy="630064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Выплаты учащимся, студентам и молодежи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61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35640"/>
              </p:ext>
            </p:extLst>
          </p:nvPr>
        </p:nvGraphicFramePr>
        <p:xfrm>
          <a:off x="683568" y="1327743"/>
          <a:ext cx="7776864" cy="4269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5685"/>
                <a:gridCol w="1241179"/>
              </a:tblGrid>
              <a:tr h="348753"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(тыс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89822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Премии лучшим педагогическим работникам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48753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доплата педагогическим работникам, имеющим звание «Почетный работник образования Магаданской области»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1 960,6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71380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пособие молодому специалисту при заключении трудового договора с образовательной организацией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2 799,3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48753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доплата педагогическим работникам, окончившим образовательные организации высшего образования или профессиональные образовательные организации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2 015,8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74377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пособие при выходе на пенсию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2 774,0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59895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доплата работникам за соответствующую категорию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36 492,8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74377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денежное вознаграждение за классное руководство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24 458,5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58171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социальной поддержки педагогическим работникам образовательных организаций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54 199,7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48753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по оплате жилых помещений и коммунальных услуг отдельных категорий граждан, проживающих на территории Магаданской области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9 011,5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51053">
                <a:tc>
                  <a:txBody>
                    <a:bodyPr/>
                    <a:lstStyle/>
                    <a:p>
                      <a:pPr indent="717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indent="71755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134 093,5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02" marR="53302" marT="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02349" y="653761"/>
            <a:ext cx="7283566" cy="62636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Дополнительные выплаты работникам образовательных организаций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1176865" y="570510"/>
            <a:ext cx="7429129" cy="360040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043608" y="953163"/>
            <a:ext cx="7416824" cy="1510029"/>
          </a:xfrm>
          <a:prstGeom prst="downArrow">
            <a:avLst>
              <a:gd name="adj1" fmla="val 50000"/>
              <a:gd name="adj2" fmla="val 50862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Расходы по разделу – 668,2 млн. рублей, в среднем бюджетные расходы на каждого жителя области составят – 4 512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64904"/>
            <a:ext cx="7776864" cy="3744416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	Культура </a:t>
            </a:r>
            <a:r>
              <a:rPr lang="ru-RU" sz="1400" dirty="0">
                <a:solidFill>
                  <a:schemeClr val="tx1"/>
                </a:solidFill>
              </a:rPr>
              <a:t>играет основополагающую роль в социально-экономическом развитии Магаданской области, формировании человеческого капитала, обеспечении достойного уровня и качества жизни населения.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	Государственная </a:t>
            </a:r>
            <a:r>
              <a:rPr lang="ru-RU" sz="1400" dirty="0">
                <a:solidFill>
                  <a:schemeClr val="tx1"/>
                </a:solidFill>
              </a:rPr>
              <a:t>политика в сфере культуры Магаданской области направлена на обеспечение конституционных прав по созданию, сохранению и освоению культурных ценностей, реализацию культурного и духовного потенциала каждой личности и общества, обеспечение эффективного научного обоснованного управления культурными процессами, протекающими на территории области, с учетом интересов и запросов населения, анализа состояния отрасли и тенденций ее развития.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	В </a:t>
            </a:r>
            <a:r>
              <a:rPr lang="ru-RU" sz="1400" dirty="0">
                <a:solidFill>
                  <a:schemeClr val="tx1"/>
                </a:solidFill>
              </a:rPr>
              <a:t>сфере «Культура» на территории Магаданской области осуществляют деятельность министерство культуры и туризма Магаданской области, 11 областных и 97 муниципальных учреждений культуры. Основными задачами являются реализация государственной политики в области культуры, искусства, туризма, образования детей в сфере культуры, создание условий для развития отдельных видов культурной деятельности, библиотечного и музейного дела, народного творчества, информационно-справочное обеспечение  в сфере культуры и туризма.</a:t>
            </a:r>
          </a:p>
        </p:txBody>
      </p:sp>
    </p:spTree>
    <p:extLst>
      <p:ext uri="{BB962C8B-B14F-4D97-AF65-F5344CB8AC3E}">
        <p14:creationId xmlns:p14="http://schemas.microsoft.com/office/powerpoint/2010/main" val="934344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593123"/>
            <a:ext cx="7200800" cy="459613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расходов на реализацию государственной программы распределяется по всем подпрограммам в следующих размерах: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1196752"/>
            <a:ext cx="7776864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316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01495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2800" dirty="0" smtClean="0"/>
              <a:t>Показатели социально-экономического развития Магаданской области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2420888"/>
            <a:ext cx="7776864" cy="29523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B prst="slope"/>
          </a:sp3d>
        </p:spPr>
      </p:pic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агетная рамка 2"/>
          <p:cNvSpPr/>
          <p:nvPr/>
        </p:nvSpPr>
        <p:spPr>
          <a:xfrm>
            <a:off x="1176866" y="593123"/>
            <a:ext cx="7355574" cy="1430021"/>
          </a:xfrm>
          <a:prstGeom prst="bevel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СРЕДСТВА МАССОВОЙ ИНФОРМАЦИИ В 2016 ГОДУ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подпрограммы «Оказание государственных услуг в сфере культуры и отраслевого образования Магаданской области» на 2014-2020 годы» государственной программы Магаданской области «Развитие культуры и туризма в Магаданской области» на 2014-2020 годы» в 2016 году будут осуществляться расходы на средства массовой информации: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10570415"/>
              </p:ext>
            </p:extLst>
          </p:nvPr>
        </p:nvGraphicFramePr>
        <p:xfrm>
          <a:off x="-26971" y="2023144"/>
          <a:ext cx="777686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9597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агетная рамка 2"/>
          <p:cNvSpPr/>
          <p:nvPr/>
        </p:nvSpPr>
        <p:spPr>
          <a:xfrm>
            <a:off x="1176866" y="593122"/>
            <a:ext cx="7283566" cy="1251702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СРЕДСТВА МАССОВОЙ ИНФОРМАЦИИ В 2016 ГОДУ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подпрограммы «Оказание государственных услуг в сфере культуры и отраслевого образования Магаданской области» на 2014-2020 годы» государственной программы Магаданской области «Развитие культуры и туризма в Магаданской области» на 2014-2020 годы» в 2016 году будут осуществляться расходы на средства массовой информации: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844825"/>
            <a:ext cx="77768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52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76866" y="593122"/>
            <a:ext cx="7355574" cy="564419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Физическая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 являются одним из приоритетных направлений государственной социальной политики Магаданской области, важнейшим средством оздоровления населения региона, гражданского и патриотического воспитания детей и молодежи.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существует ряд следующих проблем, требующих комплексных мер и системного подхода в их решении: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недостаточное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населения к занятиям физической культурой и спортом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несоответствие уровня материальной базы и инфраструктуры физической культуры и спорта задачам развития массового спорта и спорта высших достижений, ее моральное и физическое старение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недостаточно эффективную систему физического воспитания в образовательных организациях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отсутствие на государственном уровне активной пропаганды занятий физической культурой и спортом, как составляющей здорового образа жизни.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Магаданской области «Развитие физической культуры и спорта в Магаданской области» на 2014-2020 годы» позволит решить проблемы, влияющие на развитие физической культуры и спорта, такие как: недостаточное привлечение населения к регулярным занятиям физической культурой и несоответствие уровня материальной базы и инфраструктуры физической культуры и спорта, а также их износ.</a:t>
            </a:r>
          </a:p>
        </p:txBody>
      </p:sp>
    </p:spTree>
    <p:extLst>
      <p:ext uri="{BB962C8B-B14F-4D97-AF65-F5344CB8AC3E}">
        <p14:creationId xmlns:p14="http://schemas.microsoft.com/office/powerpoint/2010/main" val="1710034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6866" y="593123"/>
            <a:ext cx="7355574" cy="747645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государственной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Магаданской области «Развитие физической культуры и спорта в Магаданской области» на 2014-2020 годы»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 достижение следующих целевых показателей на период 2016-2020 годы: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63501"/>
              </p:ext>
            </p:extLst>
          </p:nvPr>
        </p:nvGraphicFramePr>
        <p:xfrm>
          <a:off x="683568" y="1340762"/>
          <a:ext cx="7704856" cy="480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5698"/>
                <a:gridCol w="806926"/>
                <a:gridCol w="692232"/>
              </a:tblGrid>
              <a:tr h="432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(наименование)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46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жителей Магаданской области, систематически занимающихся физической культурой и спортом (от общей численности населения)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46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массовых спортивных мероприятий и выездов на всероссийские и международные соревнования: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31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комплексные спортивно-массовые мероприятия;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31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областные соревнования;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31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всероссийские соревнования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46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граждан, принявших участие в массовых спортивных мероприятиях: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31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комплексных спортивно- массовых мероприятиях;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31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областных соревнованиях;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31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 всероссийских соревнованиях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1157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Российской Федерации, выполнивших нормативы Всероссийского физкультурно-спортивного комплекса "Готов к труду и обороне" (ГТО), в общей численности населения, принявшего участие в сдаче нормативов Всероссийского физкультурно-спортивного комплекса "Готов к труду и обороне" (ГТО);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31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605213" y="211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26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42176"/>
              </p:ext>
            </p:extLst>
          </p:nvPr>
        </p:nvGraphicFramePr>
        <p:xfrm>
          <a:off x="1259632" y="908719"/>
          <a:ext cx="7272808" cy="5192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8266"/>
                <a:gridCol w="747672"/>
                <a:gridCol w="1076870"/>
              </a:tblGrid>
              <a:tr h="4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регулярного функционирования муниципального учреждения физической культуры и 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4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лиц, занимающихся футболом в профильных спортивных школах (от общего количества занимающихся)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4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иностранных и российских туристов, посетивших Магаданскую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29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Количественно-качественный состав подготовленных спортсменов: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29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горнолыжный спорт: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29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на лыжах с трамплина: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29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29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229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сноуборд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1052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ветеранов Отечественной Войны и тыла, систематически занимающихся физической культурой и спортом (от общей численности лиц с ограниченными возможностями здоровья и инвалидов, людей пожилого возраста)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4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выполнения значений целевых показателей государственной 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4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регулярного функционирования государственных учреждений физической культуры и спорта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  <a:tr h="45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выполнения значений целевых показателей государственной 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46" marR="22146" marT="0" marB="0"/>
                </a:tc>
              </a:tr>
            </a:tbl>
          </a:graphicData>
        </a:graphic>
      </p:graphicFrame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42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93123"/>
            <a:ext cx="7272808" cy="914400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мероприятий государственной программы на период 2016 – 2020 годы осуществляется за счет средств областного и федерального бюджетов в следующих объемах: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84559394"/>
              </p:ext>
            </p:extLst>
          </p:nvPr>
        </p:nvGraphicFramePr>
        <p:xfrm>
          <a:off x="755576" y="1628800"/>
          <a:ext cx="7632848" cy="395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6934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91446637"/>
              </p:ext>
            </p:extLst>
          </p:nvPr>
        </p:nvGraphicFramePr>
        <p:xfrm>
          <a:off x="683569" y="980729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464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548680"/>
            <a:ext cx="7632848" cy="149046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отрасли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2016 год выделено 249 693,4 тыс. рублей, как показано на диаграмме.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2039145"/>
            <a:ext cx="7776864" cy="37065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6267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107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281415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72505593"/>
              </p:ext>
            </p:extLst>
          </p:nvPr>
        </p:nvGraphicFramePr>
        <p:xfrm>
          <a:off x="755576" y="1196752"/>
          <a:ext cx="77048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62275"/>
              </p:ext>
            </p:extLst>
          </p:nvPr>
        </p:nvGraphicFramePr>
        <p:xfrm>
          <a:off x="899592" y="620688"/>
          <a:ext cx="476676" cy="4360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46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  <a:gridCol w="2986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            Обеспечение бесплатной медицинской помощью жителей области осуществляется за счет средств областного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5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                                           бюджета и бюджета фонда обязательного медицинского страхования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</a:tr>
              <a:tr h="2616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5 069,8   млн. руб.           областной  бюджет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Жилищное хозяйство (обеспечение жильем мед.работников)-   25,0 млн.руб.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Образование (услуги среднего проф.образования  в Медколедже) - 103,7 млн.руб.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Стационарная  мед.помощь - 998,4 млн.руб.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Амбулаторая мед.помощь - 320,0 млн.руб.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Мед.помощь в дневных стационарах всех типов - 53,1 млн.руб.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Скорая мед.помощь - 26,4 млн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Санаторно-оздоровительная помощь - 213,7 млн.руб.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Заготовка, переработка, хранение  донорской крови -  65,6 млн.руб.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Другие вопросы  здравоохранения -       3 260,7 млн.руб.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Социальная политика - 3,2 млн.руб.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231" marR="2231" marT="1115" marB="1115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2231" marR="2231" marT="1115" marB="1115"/>
                </a:tc>
              </a:tr>
              <a:tr h="136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4 094,7  млн. руб.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ТФ ОМС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9 164,5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 млн. руб.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      +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= =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      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в том числе 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- взносы на обязательное мед. страхование неработающего населения  1 264,2 млн.руб.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- МБТ ТФ ОМС 921,6 млн.руб.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3" marR="167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947125" y="1820534"/>
            <a:ext cx="7009251" cy="28575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Жилищное хозяйство (обеспечение жильем 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медицинских работников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   25,0 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935139" y="2149483"/>
            <a:ext cx="6877221" cy="44300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(услуги среднего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  в ГБПОУ 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Медколледж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Минздрава Магаданской области )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- 103,7 млн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1120" y="1046802"/>
            <a:ext cx="2314575" cy="5636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5 069,8   млн. руб.           областной  бюджет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6513" y="1063111"/>
            <a:ext cx="1990725" cy="552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4 094,7  млн. руб. 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ТФ ОМС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197" y="1059782"/>
            <a:ext cx="1762125" cy="552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9 164,5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млн. руб</a:t>
            </a:r>
            <a:r>
              <a:rPr lang="ru-RU" sz="11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945222" y="2578306"/>
            <a:ext cx="6579105" cy="31166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Стационарная 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помощь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- 998,4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945224" y="2850132"/>
            <a:ext cx="6291072" cy="26146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Амбулаторная медицинская помощь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- 320,0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 .руб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929129" y="3147611"/>
            <a:ext cx="6163151" cy="30778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помощь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всех типов - 53,1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рублей 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919989" y="3491405"/>
            <a:ext cx="5956267" cy="27626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Скорая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помощь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- 26,4 млн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929129" y="3790528"/>
            <a:ext cx="5803111" cy="34318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Санаторно-оздоровительная помощь - 213,7 млн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945222" y="4185535"/>
            <a:ext cx="5643002" cy="301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Заготовка, переработка, хранение  донорской крови -  65,6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945223" y="4480796"/>
            <a:ext cx="5317835" cy="35253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 вопросы  здравоохранения -       3 260,7 млн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945222" y="4845640"/>
            <a:ext cx="5066938" cy="32385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политика - 3,2 млн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7597" y="5229200"/>
            <a:ext cx="7631306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:</a:t>
            </a:r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взносы на обязательное </a:t>
            </a:r>
            <a:r>
              <a:rPr lang="ru-RU" sz="14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медицинское страхование </a:t>
            </a:r>
            <a:r>
              <a:rPr lang="ru-RU" sz="1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неработающего населения  1 264,2 млн</a:t>
            </a:r>
            <a:r>
              <a:rPr lang="ru-RU" sz="14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МБТ ТФ ОМС 921,6 </a:t>
            </a:r>
            <a:r>
              <a:rPr lang="ru-RU" sz="14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619675"/>
            <a:ext cx="8029351" cy="3911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Обеспечение бесплатной медицинской помощью жителей области осуществляется за счет средств областного бюджета и бюджета фонда обязательного медицинского страхования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2610863" y="1035528"/>
            <a:ext cx="558613" cy="546079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348659" y="971343"/>
            <a:ext cx="914400" cy="700361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970147" y="1598368"/>
            <a:ext cx="484632" cy="196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6" y="406544"/>
            <a:ext cx="552361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33" y="593123"/>
            <a:ext cx="6798734" cy="42543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консолидированного бюджета Магаданской области на 2016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030085"/>
              </p:ext>
            </p:extLst>
          </p:nvPr>
        </p:nvGraphicFramePr>
        <p:xfrm>
          <a:off x="683568" y="1018551"/>
          <a:ext cx="7776863" cy="9324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  <a:gridCol w="648072"/>
                <a:gridCol w="576064"/>
                <a:gridCol w="720080"/>
                <a:gridCol w="792088"/>
                <a:gridCol w="576063"/>
              </a:tblGrid>
              <a:tr h="1948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83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86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Консолидированный бюджет субъекта Российской Федерации (включая местные бюджеты без учета территориальных внебюджетных фондов)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86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консолидированного бюджета субъекта  Российской Федерации - всего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27591,158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26 831,49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29 636,39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28 095,14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- всего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14994,558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15 659,39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21 033,39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20 864,04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86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 консолидированного бюджета субъекта Российской Федерации - всего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14347,025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15 099,62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20 422,82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20 210,90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3102,8701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3 113,80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5 129,82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4 853,00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6743,1027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7 288,27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8 499,70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7 894,60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2036,1697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2 138,15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4170,,71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4 184,10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495,6557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438,91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86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485,7822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614,50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66,0464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804,156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839,44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1 482,00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игорный бизнес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142,4136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76,4206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 - всего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647,5325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559,77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610,57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12596,6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11 172,10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8 603,00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7 231,10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федерального бюджета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2535,9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1 494,40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1 411,40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из федерального бюджета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из федерального бюджета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8726,1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8 264,00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5 852,10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5 630,50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8264,7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7 416,50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5 623,40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5 536,50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86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консолидированного бюджета субъекта Российской Федерации - всего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30206,9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31 189,50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32 968,40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35 491,99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направлениям: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2352,9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2 513,20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2 799,40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2 995,36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876,54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4529,3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4 129,80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4 275,90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4 575,21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5875,5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6 043,60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6 141,00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6 570,87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6605,7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7 032,50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7 168,90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7 670,72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1306,8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1 395,90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1 493,61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5431,8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5 242,10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5 316,80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5 688,98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2628,4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3 093,30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3 309,83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629,91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198,91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1 093,90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1 386,40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86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Дефицит(-),профицит(+) консолидированного бюджета субъекта Российской Федерации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-2 615,74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-4 358,01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-3 332,01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-7 396,85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0" marR="2580" marT="2580" marB="0" anchor="ctr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77457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в области труда, занятости </a:t>
            </a:r>
            <a:endParaRPr lang="ru-RU" sz="9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социальной политики</a:t>
            </a:r>
            <a:endParaRPr lang="ru-RU" sz="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395259"/>
            <a:ext cx="7776864" cy="4792732"/>
          </a:xfrm>
          <a:prstGeom prst="rect">
            <a:avLst/>
          </a:prstGeom>
          <a:gradFill flip="none" rotWithShape="1">
            <a:gsLst>
              <a:gs pos="16380">
                <a:schemeClr val="accent2">
                  <a:lumMod val="40000"/>
                  <a:lumOff val="60000"/>
                </a:schemeClr>
              </a:gs>
              <a:gs pos="26250">
                <a:srgbClr val="9FAC74"/>
              </a:gs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</p:pic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20688"/>
            <a:ext cx="5832648" cy="50405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ВЫПЛАТЫ НА ОХРАНУ СЕМЬИ И ДЕТСТВА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47629"/>
              </p:ext>
            </p:extLst>
          </p:nvPr>
        </p:nvGraphicFramePr>
        <p:xfrm>
          <a:off x="683568" y="1268757"/>
          <a:ext cx="7776865" cy="4608514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904656"/>
                <a:gridCol w="936104"/>
                <a:gridCol w="936105"/>
              </a:tblGrid>
              <a:tr h="6626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получателей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Расход,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4943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проезда детей-сирот и детей, оставшихся без попечения родителей, а также лиц из числа детей-сирот и детей, оставшихся без попечения родителей, обучающихся по имеющим государственную аккредитацию образовательным программам за счет средств областного бюджета или бюджетов муниципальных образований Магаданской области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291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Единовременные денежные выплаты при усыновлении (удочерении) детей-сирот и детей, оставшихся без попечения родителей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3 760,0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5706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денежные выплаты семьям при рождении третьего или последующих детей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164 984,1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2517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а также лиц из числа детей-сирот и детей, оставшихся без попечения родителей, в Магаданской области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109 713,6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1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11274"/>
              </p:ext>
            </p:extLst>
          </p:nvPr>
        </p:nvGraphicFramePr>
        <p:xfrm>
          <a:off x="683568" y="548684"/>
          <a:ext cx="7776863" cy="5028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704"/>
                <a:gridCol w="792088"/>
                <a:gridCol w="648071"/>
              </a:tblGrid>
              <a:tr h="1605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ОТДЕЛЬНЫМ КАТЕГОРИЯМ ГРАЖДАН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</a:tr>
              <a:tr h="476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получателей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Расход,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</a:tr>
              <a:tr h="160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выплату региональной доплаты к пенсии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210 415,5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60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доплату к пенсиям государственных и муниципальных служащих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78 732,0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60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социальная помощь в Магаданской области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6420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20 201,9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60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субсидий на оплату жилого помещения и коммунальных услуг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70 234,1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18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социальной поддержки граждан, принимавших участие в ликвидации последствий катастрофы на Чернобыльской АЭС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1 082,3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18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отдельных категорий лиц, удостоенных почетного звания "Ветеран труда Магаданской области"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23 535,1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18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неработающим старожилам Магаданской области, получающих страховую пенсию по старости (инвалидности)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86 445,4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18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социальной поддержки отдельных категорий граждан, проживающих на территории Магаданской области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2 729,2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60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ветеранов труда, проживающих на территории Магаданской области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326 848,4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60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тружеников тыла, проживающих на территории Магаданской области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3 284,3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18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реабилитированных лиц и лиц, признанных пострадавшими от политических репрессий, проживающих на территории Магаданской области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22 599,8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18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социальной поддержки неработающим инвалидам, являющихся получателями социальной пенсии, проживающих на территории Магаданской области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3 891,7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18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выплаты отдельным категориям граждан из числа участников Великой Отечественной войны и жителей блокадного Ленинграда, проживающих в Магаданской области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1 638,4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60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лицам, имеющим звание "Почетный донор Магаданской области"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10 011,0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60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лицам, удостоенным звания "Почетный гражданин Магаданской области"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1 076,1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416824" cy="369332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algn="ctr" fontAlgn="b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ОТДЕЛЬНЫМ КАТЕГОРИЯМ ГРАЖДАН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36378"/>
              </p:ext>
            </p:extLst>
          </p:nvPr>
        </p:nvGraphicFramePr>
        <p:xfrm>
          <a:off x="683568" y="2276872"/>
          <a:ext cx="7848872" cy="3677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2648"/>
                <a:gridCol w="864096"/>
                <a:gridCol w="1152128"/>
              </a:tblGrid>
              <a:tr h="3379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 специалистам, работающим в областных государственных или муниципальных учреждениях и организациях, удаленных от административного центра Магаданской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14 269,5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70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молодых специалистов Магаданской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2 134,7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379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 дополнительной материальной поддержки женщинам из числа коренных малочисленных народов Севера в связи с беременностью и рождением ребенка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1 562,7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5054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в связи с рождением и воспитанием ребенка гражданам, проживающим на территории Магаданской области и являющимся студентами профессиональных образовательных организаций или образовательных организаций высшего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1 322,2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70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многодетной семьи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62 621,9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1355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доплата к пенсии по случаю потери кормильца детям погибших при исполнении обязанностей военной службы (служебных обязанностей) военнослужащих и сотрудников органов внутренних дел, Государственной противопожарной службы, учреждений и органов уголовно-исполнительной системы, органов по контролю за оборотом наркотических средств и психотропных веществ, органов федеральной службы безопасности, расположенных на территории Магаданской области, а также детям работников добровольной пожарной охраны и добровольных пожарных, погибших при исполнении обязанностей добровольного пожарного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3379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материальное вознаграждение многодетным матерям, награжденным почетным знаком Магаданской области "Материнская слава"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70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регионального материнского (семейного) капитала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32 345,6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70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ежемесячного и ежегодного пособия на ребенка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101 380,6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70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Единовременные выплаты семьям при рождении двух и более детей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1 050,3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704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выплаты на детей-инвалидов с особыми потребностями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16 902,2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50858"/>
              </p:ext>
            </p:extLst>
          </p:nvPr>
        </p:nvGraphicFramePr>
        <p:xfrm>
          <a:off x="575711" y="1700808"/>
          <a:ext cx="7956730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5709"/>
                <a:gridCol w="889088"/>
                <a:gridCol w="1151933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получателей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Расход,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" marR="2666" marT="26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1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23153"/>
              </p:ext>
            </p:extLst>
          </p:nvPr>
        </p:nvGraphicFramePr>
        <p:xfrm>
          <a:off x="755575" y="1320799"/>
          <a:ext cx="7632849" cy="3188321"/>
        </p:xfrm>
        <a:graphic>
          <a:graphicData uri="http://schemas.openxmlformats.org/drawingml/2006/table">
            <a:tbl>
              <a:tblPr>
                <a:effectLst>
                  <a:outerShdw blurRad="165100" dist="50800" dir="5400000" algn="ctr" rotWithShape="0">
                    <a:srgbClr val="000000">
                      <a:alpha val="94000"/>
                    </a:srgbClr>
                  </a:outerShdw>
                </a:effectLst>
                <a:tableStyleId>{5C22544A-7EE6-4342-B048-85BDC9FD1C3A}</a:tableStyleId>
              </a:tblPr>
              <a:tblGrid>
                <a:gridCol w="4716540"/>
                <a:gridCol w="1541703"/>
                <a:gridCol w="1374606"/>
              </a:tblGrid>
              <a:tr h="3414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РАБОТНИКАМ ОБЛАСТНЫХ ГОСУДАРСТВЕННЫХ УЧРЕЖДЕНИЙ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9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получателей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Расхода, тыс. 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 anchor="b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21639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по оплате жилых помещений и коммунальных услуг отдельных категорий граждан, проживающих на территории Магаданской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29" marR="8429" marT="8429" marB="0">
                    <a:gradFill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776864" cy="34163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с октября 2014 года по май 2015 года Магаданской областной Думой приняты законы о преобразовании муниципальных образований – городских и сельских поселений, путем их объединения с наделением статусом-городского округа. В результате указанных преобразований на территории Магаданской области упразднены муниципальные образования: Ольский, Хасынский, Сусуманский, Ягоднинский, Тенькинский, Среднеканский, Омсукчанский и Северо-Эвенский муниципальные районы, городские и сельские поселения, расположенные на их территории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образом, с 01 января 2016 года в области будут осуществлять свои полномочия 9 городских округов, соответственно будут исполняться бюджеты 9 городских округов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691680" y="4144606"/>
            <a:ext cx="6336704" cy="990882"/>
          </a:xfrm>
          <a:prstGeom prst="ellipse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Магаданской области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246678" y="4527412"/>
            <a:ext cx="731520" cy="1216152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08622" y="5101404"/>
            <a:ext cx="2684425" cy="914400"/>
          </a:xfrm>
          <a:prstGeom prst="ellipse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789091" y="4483001"/>
            <a:ext cx="731520" cy="1216152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7709" y="5123148"/>
            <a:ext cx="2691382" cy="914400"/>
          </a:xfrm>
          <a:prstGeom prst="ellipse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9 городских округов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1"/>
            <a:ext cx="60115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11324" cy="432048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Расходы на предоставление межбюджетных трансфертов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54614" y="1359124"/>
            <a:ext cx="4586370" cy="1086856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– 1 740,0 млн.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04349" y="2898533"/>
            <a:ext cx="1784075" cy="905106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СУБСИДИИ-950,0 млн.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388086"/>
            <a:ext cx="2725171" cy="904621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СУБВЕНЦИИ- 3 698,0 млн.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4038019"/>
            <a:ext cx="2557994" cy="1407205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ТРАНСФЕРТЫ- 90,4 млн.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49431" y="2663539"/>
            <a:ext cx="3048626" cy="1728191"/>
          </a:xfrm>
          <a:prstGeom prst="ellipse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Всего                        6 688,4 млн. рублей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772481"/>
            <a:ext cx="2387246" cy="914399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ДОТАЦИИ – 210,0 млн.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449520" y="3623964"/>
            <a:ext cx="808214" cy="1216432"/>
          </a:xfrm>
          <a:prstGeom prst="downArrow">
            <a:avLst/>
          </a:prstGeom>
          <a:solidFill>
            <a:schemeClr val="accent5"/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05102" y="3702736"/>
            <a:ext cx="853816" cy="1012017"/>
          </a:xfrm>
          <a:prstGeom prst="downArrow">
            <a:avLst/>
          </a:prstGeom>
          <a:scene3d>
            <a:camera prst="isometricBottomDown"/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076233" y="2986563"/>
            <a:ext cx="587959" cy="65846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940152" y="2986562"/>
            <a:ext cx="664198" cy="5864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318194" y="2420228"/>
            <a:ext cx="859211" cy="540583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1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2543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долг Магаданской области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62038664"/>
              </p:ext>
            </p:extLst>
          </p:nvPr>
        </p:nvGraphicFramePr>
        <p:xfrm>
          <a:off x="683568" y="2420888"/>
          <a:ext cx="77768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нутый угол 7"/>
          <p:cNvSpPr/>
          <p:nvPr/>
        </p:nvSpPr>
        <p:spPr>
          <a:xfrm>
            <a:off x="539552" y="5517232"/>
            <a:ext cx="2614047" cy="770384"/>
          </a:xfrm>
          <a:prstGeom prst="foldedCorner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Долговая</a:t>
            </a:r>
            <a:r>
              <a:rPr lang="ru-RU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областного бюджета 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49 %  к доходам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без учета безвозмездных перечислений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-1740000">
            <a:off x="1363692" y="4832445"/>
            <a:ext cx="63691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3601515" y="5501787"/>
            <a:ext cx="1906212" cy="781555"/>
          </a:xfrm>
          <a:prstGeom prst="foldedCorner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государственного долга   -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1 245,7 млн.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-2100000">
            <a:off x="3920719" y="4917671"/>
            <a:ext cx="484632" cy="421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5868144" y="5501787"/>
            <a:ext cx="2592288" cy="781555"/>
          </a:xfrm>
          <a:prstGeom prst="foldedCorner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4,6 % от расходов бюджета,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расходов, осуществляемых за счет субвенций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95977" y="5606646"/>
            <a:ext cx="3721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нутый угол 15"/>
          <p:cNvSpPr/>
          <p:nvPr/>
        </p:nvSpPr>
        <p:spPr>
          <a:xfrm>
            <a:off x="828942" y="1340768"/>
            <a:ext cx="4247113" cy="914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редельный </a:t>
            </a:r>
            <a:r>
              <a:rPr lang="ru-RU" b="1" dirty="0">
                <a:solidFill>
                  <a:schemeClr val="tx1"/>
                </a:solidFill>
              </a:rPr>
              <a:t>объем государственного долга Магаданской области на 2016 год </a:t>
            </a:r>
            <a:r>
              <a:rPr lang="ru-RU" b="1" dirty="0" smtClean="0">
                <a:solidFill>
                  <a:schemeClr val="tx1"/>
                </a:solidFill>
              </a:rPr>
              <a:t>-12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858,8 млн.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127180" y="68890"/>
            <a:ext cx="7984450" cy="11247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Повышение открытости и прозрачности управления общественными финансами</a:t>
            </a:r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68900" y="1439746"/>
            <a:ext cx="6834444" cy="13533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Интеграция </a:t>
            </a:r>
            <a:r>
              <a:rPr lang="ru-RU" sz="1600" dirty="0">
                <a:solidFill>
                  <a:schemeClr val="bg1"/>
                </a:solidFill>
              </a:rPr>
              <a:t>действующих информационных ресурсов Правительства </a:t>
            </a:r>
            <a:r>
              <a:rPr lang="ru-RU" sz="1600" dirty="0" smtClean="0">
                <a:solidFill>
                  <a:schemeClr val="bg1"/>
                </a:solidFill>
              </a:rPr>
              <a:t>области с </a:t>
            </a:r>
            <a:r>
              <a:rPr lang="ru-RU" sz="1600" dirty="0">
                <a:solidFill>
                  <a:schemeClr val="bg1"/>
                </a:solidFill>
              </a:rPr>
              <a:t>государственной интегрированной информационной системой управления общественными финансами "Электронный бюджет" и </a:t>
            </a:r>
            <a:r>
              <a:rPr lang="ru-RU" sz="1600" dirty="0" smtClean="0">
                <a:solidFill>
                  <a:schemeClr val="bg1"/>
                </a:solidFill>
              </a:rPr>
              <a:t>поэтапное подключение </a:t>
            </a:r>
            <a:r>
              <a:rPr lang="ru-RU" sz="1600" dirty="0">
                <a:solidFill>
                  <a:schemeClr val="bg1"/>
                </a:solidFill>
              </a:rPr>
              <a:t>органов исполнительной власти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муниципальных образований к компонентам системы</a:t>
            </a:r>
            <a:endParaRPr lang="ru-RU" sz="1600" b="1" i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schemeClr val="bg1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5118" y="3864792"/>
            <a:ext cx="6773917" cy="9758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Публикация </a:t>
            </a:r>
            <a:r>
              <a:rPr lang="ru-RU" sz="1600" dirty="0">
                <a:solidFill>
                  <a:schemeClr val="bg1"/>
                </a:solidFill>
              </a:rPr>
              <a:t>в сети «Интернет» электронных брошюр «Отчет для граждан» и «Бюджет для граждан», </a:t>
            </a:r>
            <a:endParaRPr lang="ru-RU" sz="16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58009" y="2705577"/>
            <a:ext cx="6822444" cy="11819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Развитие </a:t>
            </a:r>
            <a:r>
              <a:rPr lang="ru-RU" sz="1600" dirty="0">
                <a:solidFill>
                  <a:schemeClr val="bg1"/>
                </a:solidFill>
              </a:rPr>
              <a:t>официального сайта министерства финансов </a:t>
            </a:r>
            <a:r>
              <a:rPr lang="ru-RU" sz="1600" dirty="0" smtClean="0">
                <a:solidFill>
                  <a:schemeClr val="bg1"/>
                </a:solidFill>
              </a:rPr>
              <a:t>области </a:t>
            </a:r>
            <a:r>
              <a:rPr lang="ru-RU" sz="1600" dirty="0">
                <a:solidFill>
                  <a:schemeClr val="bg1"/>
                </a:solidFill>
              </a:rPr>
              <a:t>– Портала управления общественными финансами, </a:t>
            </a:r>
            <a:r>
              <a:rPr lang="ru-RU" sz="1600" dirty="0" smtClean="0">
                <a:solidFill>
                  <a:schemeClr val="bg1"/>
                </a:solidFill>
              </a:rPr>
              <a:t>актуализация </a:t>
            </a:r>
            <a:r>
              <a:rPr lang="ru-RU" sz="1600" dirty="0">
                <a:solidFill>
                  <a:schemeClr val="bg1"/>
                </a:solidFill>
              </a:rPr>
              <a:t>информации об общественных финансах</a:t>
            </a:r>
            <a:endParaRPr lang="ru-RU" sz="1600" b="1" i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schemeClr val="bg1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87526" y="4840645"/>
            <a:ext cx="6721509" cy="1008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Вовлечения </a:t>
            </a:r>
            <a:r>
              <a:rPr lang="ru-RU" sz="1600" dirty="0">
                <a:solidFill>
                  <a:schemeClr val="bg1"/>
                </a:solidFill>
              </a:rPr>
              <a:t>граждан в процесс принятия решений о распределении общественных финансов</a:t>
            </a:r>
            <a:endParaRPr lang="ru-RU" sz="16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&amp;Bcy;&amp;yucy;&amp;dcy;&amp;zhcy;&amp;iecy;&amp;tcy; &amp;dcy;&amp;lcy;&amp;yacy; &amp;gcy;&amp;rcy;&amp;acy;&amp;zhcy;&amp;dcy;&amp;acy;&amp;n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4" y="3681499"/>
            <a:ext cx="1224136" cy="8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nfin.khabkrai.ru/portal/upload/images/banner_ob_u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4623087"/>
            <a:ext cx="1423560" cy="10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Mcy;&amp;icy;&amp;ncy;&amp;Fcy;&amp;icy;&amp;ncy; &amp;Rcy;&amp;ocy;&amp;scy;&amp;scy;&amp;i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443241"/>
            <a:ext cx="1475968" cy="13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4" y="2911571"/>
            <a:ext cx="1224136" cy="7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7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848872" cy="432048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Контактная информация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683568" y="1340768"/>
            <a:ext cx="7848872" cy="4680520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Магаданской области является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прогноза основных характеристик консолидированного бюджета Магаданской области на очередной финансовый год и плановый период, а также составление отчетов об исполнении областного бюджета и консолидированного бюджета Магаданской области, осуществлять управление средствами областного бюджета, координировать деятельность в бюджетно-финансовой сфере исполнительных органов государственной власти Магаданской области и подчиняется в своей деятельности губернатору области.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685000, г Магадан, ул. Горького, д. 6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7-4132-620792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7-4132-620792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minfin@49gov.ru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 9-00 до 17-45 (мужчины до 18:30), перерыв с 12-30 до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14-00, пятница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 9-00 до 17-30 (мужчины до 18:30), перерыв с 12-30 до 14-00,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Cуббота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воскресение-выходные дни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8" y="595764"/>
            <a:ext cx="857448" cy="7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2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характеристики областного бюджета в  2016 году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879701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4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областного бюджета, млн. рублей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75241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1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Доходы областного бюджета, млн. рублей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576948"/>
              </p:ext>
            </p:extLst>
          </p:nvPr>
        </p:nvGraphicFramePr>
        <p:xfrm>
          <a:off x="1176338" y="1988840"/>
          <a:ext cx="6799262" cy="394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593123"/>
            <a:ext cx="601156" cy="7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17662</TotalTime>
  <Words>4709</Words>
  <Application>Microsoft Office PowerPoint</Application>
  <PresentationFormat>Экран (4:3)</PresentationFormat>
  <Paragraphs>900</Paragraphs>
  <Slides>69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76" baseType="lpstr">
      <vt:lpstr>Arial</vt:lpstr>
      <vt:lpstr>Calibri</vt:lpstr>
      <vt:lpstr>Garamond</vt:lpstr>
      <vt:lpstr>Times New Roman</vt:lpstr>
      <vt:lpstr>Wingdings</vt:lpstr>
      <vt:lpstr>Тема Office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Особенности формирования областного бюджета на 2016 год:</vt:lpstr>
      <vt:lpstr>Показатели социально-экономического развития Магаданской области</vt:lpstr>
      <vt:lpstr>Прогноз консолидированного бюджета Магаданской области на 2016 год</vt:lpstr>
      <vt:lpstr>Основные характеристики областного бюджета в  2016 году</vt:lpstr>
      <vt:lpstr>Основные характеристики областного бюджета, млн. рублей</vt:lpstr>
      <vt:lpstr>Доходы областного бюджета,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и структура безвозмездных поступлений</vt:lpstr>
      <vt:lpstr>Расходы областного бюджета, млн. рублей</vt:lpstr>
      <vt:lpstr>Презентация PowerPoint</vt:lpstr>
      <vt:lpstr>Расходы областного бюджета по разделам бюджетной классификации расходов бюджетов</vt:lpstr>
      <vt:lpstr>Расходы по государственным программам Магаданской области</vt:lpstr>
      <vt:lpstr>Финансирование социально-значимых объектов на 2016 год (за счет средств областного бюджета)</vt:lpstr>
      <vt:lpstr>Презентация PowerPoint</vt:lpstr>
      <vt:lpstr>Расходы по государственным программам Магаданской области</vt:lpstr>
      <vt:lpstr>Презентация PowerPoint</vt:lpstr>
      <vt:lpstr>Презентация PowerPoint</vt:lpstr>
      <vt:lpstr>РАСХОДЫ НА ОБЩЕГОСУДАРСТВЕННЫЕ ВОПРОСЫ</vt:lpstr>
      <vt:lpstr>Расходы на национальную безопасность и правоохранительную деятельность</vt:lpstr>
      <vt:lpstr>Национальная экономика</vt:lpstr>
      <vt:lpstr>Расходы на государственную программу Магаданской области "Развитие сельского хозяйства Магаданской области на 2014-2020 годы"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дорожное хозяйство (дорожный фонд),млн. рублей</vt:lpstr>
      <vt:lpstr>Презентация PowerPoint</vt:lpstr>
      <vt:lpstr>Расходы на жилищно-коммунальное хозяйство</vt:lpstr>
      <vt:lpstr>Расходы на охрану окружающей среды</vt:lpstr>
      <vt:lpstr>Расходы на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здравоохранение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долг Магаданской области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Скокленев Илья Александрович</dc:creator>
  <cp:lastModifiedBy>Швец Элина Александровна</cp:lastModifiedBy>
  <cp:revision>348</cp:revision>
  <cp:lastPrinted>2015-09-28T01:28:14Z</cp:lastPrinted>
  <dcterms:created xsi:type="dcterms:W3CDTF">2013-10-13T22:28:49Z</dcterms:created>
  <dcterms:modified xsi:type="dcterms:W3CDTF">2015-12-24T23:07:00Z</dcterms:modified>
</cp:coreProperties>
</file>