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charts/chart5.xml" ContentType="application/vnd.openxmlformats-officedocument.drawingml.chart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charts/chart8.xml" ContentType="application/vnd.openxmlformats-officedocument.drawingml.chart+xml"/>
  <Override PartName="/ppt/drawings/drawing6.xml" ContentType="application/vnd.openxmlformats-officedocument.drawingml.chartshapes+xml"/>
  <Override PartName="/ppt/notesSlides/notesSlide4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notesSlides/notesSlide5.xml" ContentType="application/vnd.openxmlformats-officedocument.presentationml.notesSlide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notesSlides/notesSlide6.xml" ContentType="application/vnd.openxmlformats-officedocument.presentationml.notesSlide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charts/chart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7.xml" ContentType="application/vnd.openxmlformats-officedocument.drawingml.chartshapes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charts/chart1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.xml" ContentType="application/vnd.openxmlformats-officedocument.themeOverride+xml"/>
  <Override PartName="/ppt/charts/chart1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2.xml" ContentType="application/vnd.openxmlformats-officedocument.themeOverride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notesSlides/notesSlide7.xml" ContentType="application/vnd.openxmlformats-officedocument.presentationml.notesSlide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notesSlides/notesSlide8.xml" ContentType="application/vnd.openxmlformats-officedocument.presentationml.notesSlide+xml"/>
  <Override PartName="/ppt/charts/chart17.xml" ContentType="application/vnd.openxmlformats-officedocument.drawingml.chart+xml"/>
  <Override PartName="/ppt/theme/themeOverride3.xml" ContentType="application/vnd.openxmlformats-officedocument.themeOverride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charts/chart1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9.xml" ContentType="application/vnd.openxmlformats-officedocument.presentationml.notesSlide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charts/chart1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charts/chart21.xml" ContentType="application/vnd.openxmlformats-officedocument.drawingml.chart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charts/chart22.xml" ContentType="application/vnd.openxmlformats-officedocument.drawingml.chart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charts/chart2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4.xml" ContentType="application/vnd.openxmlformats-officedocument.themeOverride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ppt/diagrams/data72.xml" ContentType="application/vnd.openxmlformats-officedocument.drawingml.diagramData+xml"/>
  <Override PartName="/ppt/diagrams/layout72.xml" ContentType="application/vnd.openxmlformats-officedocument.drawingml.diagramLayout+xml"/>
  <Override PartName="/ppt/diagrams/quickStyle72.xml" ContentType="application/vnd.openxmlformats-officedocument.drawingml.diagramStyle+xml"/>
  <Override PartName="/ppt/diagrams/colors72.xml" ContentType="application/vnd.openxmlformats-officedocument.drawingml.diagramColors+xml"/>
  <Override PartName="/ppt/diagrams/drawing72.xml" ContentType="application/vnd.ms-office.drawingml.diagramDrawing+xml"/>
  <Override PartName="/ppt/diagrams/data73.xml" ContentType="application/vnd.openxmlformats-officedocument.drawingml.diagramData+xml"/>
  <Override PartName="/ppt/diagrams/layout73.xml" ContentType="application/vnd.openxmlformats-officedocument.drawingml.diagramLayout+xml"/>
  <Override PartName="/ppt/diagrams/quickStyle73.xml" ContentType="application/vnd.openxmlformats-officedocument.drawingml.diagramStyle+xml"/>
  <Override PartName="/ppt/diagrams/colors73.xml" ContentType="application/vnd.openxmlformats-officedocument.drawingml.diagramColors+xml"/>
  <Override PartName="/ppt/diagrams/drawing73.xml" ContentType="application/vnd.ms-office.drawingml.diagramDrawing+xml"/>
  <Override PartName="/ppt/diagrams/data74.xml" ContentType="application/vnd.openxmlformats-officedocument.drawingml.diagramData+xml"/>
  <Override PartName="/ppt/diagrams/layout74.xml" ContentType="application/vnd.openxmlformats-officedocument.drawingml.diagramLayout+xml"/>
  <Override PartName="/ppt/diagrams/quickStyle74.xml" ContentType="application/vnd.openxmlformats-officedocument.drawingml.diagramStyle+xml"/>
  <Override PartName="/ppt/diagrams/colors74.xml" ContentType="application/vnd.openxmlformats-officedocument.drawingml.diagramColors+xml"/>
  <Override PartName="/ppt/diagrams/drawing74.xml" ContentType="application/vnd.ms-office.drawingml.diagramDrawing+xml"/>
  <Override PartName="/ppt/charts/chart2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iagrams/data75.xml" ContentType="application/vnd.openxmlformats-officedocument.drawingml.diagramData+xml"/>
  <Override PartName="/ppt/diagrams/layout75.xml" ContentType="application/vnd.openxmlformats-officedocument.drawingml.diagramLayout+xml"/>
  <Override PartName="/ppt/diagrams/quickStyle75.xml" ContentType="application/vnd.openxmlformats-officedocument.drawingml.diagramStyle+xml"/>
  <Override PartName="/ppt/diagrams/colors75.xml" ContentType="application/vnd.openxmlformats-officedocument.drawingml.diagramColors+xml"/>
  <Override PartName="/ppt/diagrams/drawing75.xml" ContentType="application/vnd.ms-office.drawingml.diagramDrawing+xml"/>
  <Override PartName="/ppt/diagrams/data76.xml" ContentType="application/vnd.openxmlformats-officedocument.drawingml.diagramData+xml"/>
  <Override PartName="/ppt/diagrams/layout76.xml" ContentType="application/vnd.openxmlformats-officedocument.drawingml.diagramLayout+xml"/>
  <Override PartName="/ppt/diagrams/quickStyle76.xml" ContentType="application/vnd.openxmlformats-officedocument.drawingml.diagramStyle+xml"/>
  <Override PartName="/ppt/diagrams/colors76.xml" ContentType="application/vnd.openxmlformats-officedocument.drawingml.diagramColors+xml"/>
  <Override PartName="/ppt/diagrams/drawing76.xml" ContentType="application/vnd.ms-office.drawingml.diagramDrawing+xml"/>
  <Override PartName="/ppt/diagrams/data77.xml" ContentType="application/vnd.openxmlformats-officedocument.drawingml.diagramData+xml"/>
  <Override PartName="/ppt/diagrams/layout77.xml" ContentType="application/vnd.openxmlformats-officedocument.drawingml.diagramLayout+xml"/>
  <Override PartName="/ppt/diagrams/quickStyle77.xml" ContentType="application/vnd.openxmlformats-officedocument.drawingml.diagramStyle+xml"/>
  <Override PartName="/ppt/diagrams/colors77.xml" ContentType="application/vnd.openxmlformats-officedocument.drawingml.diagramColors+xml"/>
  <Override PartName="/ppt/diagrams/drawing77.xml" ContentType="application/vnd.ms-office.drawingml.diagramDrawing+xml"/>
  <Override PartName="/ppt/diagrams/data78.xml" ContentType="application/vnd.openxmlformats-officedocument.drawingml.diagramData+xml"/>
  <Override PartName="/ppt/diagrams/layout78.xml" ContentType="application/vnd.openxmlformats-officedocument.drawingml.diagramLayout+xml"/>
  <Override PartName="/ppt/diagrams/quickStyle78.xml" ContentType="application/vnd.openxmlformats-officedocument.drawingml.diagramStyle+xml"/>
  <Override PartName="/ppt/diagrams/colors78.xml" ContentType="application/vnd.openxmlformats-officedocument.drawingml.diagramColors+xml"/>
  <Override PartName="/ppt/diagrams/drawing78.xml" ContentType="application/vnd.ms-office.drawingml.diagramDrawing+xml"/>
  <Override PartName="/ppt/diagrams/data79.xml" ContentType="application/vnd.openxmlformats-officedocument.drawingml.diagramData+xml"/>
  <Override PartName="/ppt/diagrams/layout79.xml" ContentType="application/vnd.openxmlformats-officedocument.drawingml.diagramLayout+xml"/>
  <Override PartName="/ppt/diagrams/quickStyle79.xml" ContentType="application/vnd.openxmlformats-officedocument.drawingml.diagramStyle+xml"/>
  <Override PartName="/ppt/diagrams/colors79.xml" ContentType="application/vnd.openxmlformats-officedocument.drawingml.diagramColors+xml"/>
  <Override PartName="/ppt/diagrams/drawing79.xml" ContentType="application/vnd.ms-office.drawingml.diagramDrawing+xml"/>
  <Override PartName="/ppt/charts/chart2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iagrams/data80.xml" ContentType="application/vnd.openxmlformats-officedocument.drawingml.diagramData+xml"/>
  <Override PartName="/ppt/diagrams/layout80.xml" ContentType="application/vnd.openxmlformats-officedocument.drawingml.diagramLayout+xml"/>
  <Override PartName="/ppt/diagrams/quickStyle80.xml" ContentType="application/vnd.openxmlformats-officedocument.drawingml.diagramStyle+xml"/>
  <Override PartName="/ppt/diagrams/colors80.xml" ContentType="application/vnd.openxmlformats-officedocument.drawingml.diagramColors+xml"/>
  <Override PartName="/ppt/diagrams/drawing8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1" r:id="rId1"/>
    <p:sldMasterId id="2147484309" r:id="rId2"/>
    <p:sldMasterId id="2147484328" r:id="rId3"/>
  </p:sldMasterIdLst>
  <p:notesMasterIdLst>
    <p:notesMasterId r:id="rId64"/>
  </p:notesMasterIdLst>
  <p:sldIdLst>
    <p:sldId id="257" r:id="rId4"/>
    <p:sldId id="258" r:id="rId5"/>
    <p:sldId id="259" r:id="rId6"/>
    <p:sldId id="260" r:id="rId7"/>
    <p:sldId id="261" r:id="rId8"/>
    <p:sldId id="262" r:id="rId9"/>
    <p:sldId id="296" r:id="rId10"/>
    <p:sldId id="266" r:id="rId11"/>
    <p:sldId id="267" r:id="rId12"/>
    <p:sldId id="268" r:id="rId13"/>
    <p:sldId id="269" r:id="rId14"/>
    <p:sldId id="270" r:id="rId15"/>
    <p:sldId id="300" r:id="rId16"/>
    <p:sldId id="271" r:id="rId17"/>
    <p:sldId id="272" r:id="rId18"/>
    <p:sldId id="273" r:id="rId19"/>
    <p:sldId id="301" r:id="rId20"/>
    <p:sldId id="302" r:id="rId21"/>
    <p:sldId id="303" r:id="rId22"/>
    <p:sldId id="313" r:id="rId23"/>
    <p:sldId id="314" r:id="rId24"/>
    <p:sldId id="334" r:id="rId25"/>
    <p:sldId id="305" r:id="rId26"/>
    <p:sldId id="306" r:id="rId27"/>
    <p:sldId id="315" r:id="rId28"/>
    <p:sldId id="335" r:id="rId29"/>
    <p:sldId id="328" r:id="rId30"/>
    <p:sldId id="274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9" r:id="rId54"/>
    <p:sldId id="330" r:id="rId55"/>
    <p:sldId id="331" r:id="rId56"/>
    <p:sldId id="332" r:id="rId57"/>
    <p:sldId id="333" r:id="rId58"/>
    <p:sldId id="295" r:id="rId59"/>
    <p:sldId id="316" r:id="rId60"/>
    <p:sldId id="290" r:id="rId61"/>
    <p:sldId id="311" r:id="rId62"/>
    <p:sldId id="289" r:id="rId6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EB7E"/>
    <a:srgbClr val="5E2CFC"/>
    <a:srgbClr val="4005FB"/>
    <a:srgbClr val="EE1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8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_____Microsoft_Excel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659791736621606"/>
          <c:y val="3.5542533363573298E-2"/>
          <c:w val="0.83233197086052157"/>
          <c:h val="0.811694348269749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Лист1!$F$7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Лист1!$G$6:$K$6</c:f>
              <c:strCache>
                <c:ptCount val="5"/>
                <c:pt idx="0">
                  <c:v>Факт 2016</c:v>
                </c:pt>
                <c:pt idx="1">
                  <c:v>План 2017</c:v>
                </c:pt>
                <c:pt idx="2">
                  <c:v>Прогноз 2018</c:v>
                </c:pt>
                <c:pt idx="3">
                  <c:v>Прогноз 2019</c:v>
                </c:pt>
                <c:pt idx="4">
                  <c:v>Прогноз 2020</c:v>
                </c:pt>
              </c:strCache>
            </c:strRef>
          </c:cat>
          <c:val>
            <c:numRef>
              <c:f>Лист1!$G$7:$K$7</c:f>
              <c:numCache>
                <c:formatCode>#,##0.00</c:formatCode>
                <c:ptCount val="5"/>
                <c:pt idx="0">
                  <c:v>20118.7</c:v>
                </c:pt>
                <c:pt idx="1">
                  <c:v>20894.599999999999</c:v>
                </c:pt>
                <c:pt idx="2">
                  <c:v>20179.400000000001</c:v>
                </c:pt>
                <c:pt idx="3">
                  <c:v>20916</c:v>
                </c:pt>
                <c:pt idx="4">
                  <c:v>21695.4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8D-4C39-87B7-D6FB1E8FBDC8}"/>
            </c:ext>
          </c:extLst>
        </c:ser>
        <c:ser>
          <c:idx val="1"/>
          <c:order val="1"/>
          <c:tx>
            <c:strRef>
              <c:f>Лист1!$F$8</c:f>
              <c:strCache>
                <c:ptCount val="1"/>
                <c:pt idx="0">
                  <c:v>БЕЗВОЗМЕЗДНЫЕ ПОСТУПЛЕНИЕ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Лист1!$G$6:$K$6</c:f>
              <c:strCache>
                <c:ptCount val="5"/>
                <c:pt idx="0">
                  <c:v>Факт 2016</c:v>
                </c:pt>
                <c:pt idx="1">
                  <c:v>План 2017</c:v>
                </c:pt>
                <c:pt idx="2">
                  <c:v>Прогноз 2018</c:v>
                </c:pt>
                <c:pt idx="3">
                  <c:v>Прогноз 2019</c:v>
                </c:pt>
                <c:pt idx="4">
                  <c:v>Прогноз 2020</c:v>
                </c:pt>
              </c:strCache>
            </c:strRef>
          </c:cat>
          <c:val>
            <c:numRef>
              <c:f>Лист1!$G$8:$K$8</c:f>
              <c:numCache>
                <c:formatCode>#,##0.00</c:formatCode>
                <c:ptCount val="5"/>
                <c:pt idx="0">
                  <c:v>9459.7999999999993</c:v>
                </c:pt>
                <c:pt idx="1">
                  <c:v>13038.9</c:v>
                </c:pt>
                <c:pt idx="2">
                  <c:v>10107.700000000001</c:v>
                </c:pt>
                <c:pt idx="3">
                  <c:v>4536.3</c:v>
                </c:pt>
                <c:pt idx="4">
                  <c:v>2716.3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98D-4C39-87B7-D6FB1E8FBD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95848344"/>
        <c:axId val="295847952"/>
        <c:axId val="0"/>
      </c:bar3DChart>
      <c:catAx>
        <c:axId val="29584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5847952"/>
        <c:crosses val="autoZero"/>
        <c:auto val="1"/>
        <c:lblAlgn val="ctr"/>
        <c:lblOffset val="100"/>
        <c:noMultiLvlLbl val="0"/>
      </c:catAx>
      <c:valAx>
        <c:axId val="295847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5848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Лист2!$A$2</c:f>
              <c:strCache>
                <c:ptCount val="1"/>
                <c:pt idx="0">
                  <c:v>j,]tv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4000"/>
                    <a:satMod val="105000"/>
                    <a:lumMod val="102000"/>
                  </a:schemeClr>
                </a:gs>
                <a:gs pos="100000">
                  <a:schemeClr val="accent6">
                    <a:shade val="74000"/>
                    <a:satMod val="128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Лист2!$B$1:$E$1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Лист2!$B$2:$E$2</c:f>
              <c:numCache>
                <c:formatCode>0.0</c:formatCode>
                <c:ptCount val="4"/>
                <c:pt idx="0" formatCode="General">
                  <c:v>986.4</c:v>
                </c:pt>
                <c:pt idx="1">
                  <c:v>990.1</c:v>
                </c:pt>
                <c:pt idx="2">
                  <c:v>992.4</c:v>
                </c:pt>
                <c:pt idx="3">
                  <c:v>988.9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D7-44CA-A958-D9A62EEFFF0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96218208"/>
        <c:axId val="296217032"/>
        <c:axId val="0"/>
      </c:bar3DChart>
      <c:catAx>
        <c:axId val="29621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6217032"/>
        <c:crosses val="autoZero"/>
        <c:auto val="1"/>
        <c:lblAlgn val="ctr"/>
        <c:lblOffset val="100"/>
        <c:noMultiLvlLbl val="0"/>
      </c:catAx>
      <c:valAx>
        <c:axId val="296217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6218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Доля населения, систематически занимающегося физической культурой и спортом, в общей численности населения Магаданской области, %</a:t>
            </a:r>
          </a:p>
        </c:rich>
      </c:tx>
      <c:layout>
        <c:manualLayout>
          <c:xMode val="edge"/>
          <c:yMode val="edge"/>
          <c:x val="0.12279700405405573"/>
          <c:y val="4.8964218455743877E-2"/>
        </c:manualLayout>
      </c:layout>
      <c:overlay val="0"/>
      <c:spPr>
        <a:solidFill>
          <a:schemeClr val="tx1">
            <a:lumMod val="9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6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34247963790485"/>
          <c:y val="0.20411197059436156"/>
          <c:w val="0.75499871025271548"/>
          <c:h val="0.7023778048860114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Лист1!$C$232</c:f>
              <c:strCache>
                <c:ptCount val="1"/>
                <c:pt idx="0">
                  <c:v>доля населения, систематически занимающегося физической культурой и спортом, в общей численности населения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6D0-4856-A849-B66A50BB6F0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effectLst/>
              <a:sp3d>
                <a:contourClr>
                  <a:schemeClr val="accent6">
                    <a:lumMod val="40000"/>
                    <a:lumOff val="6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6D0-4856-A849-B66A50BB6F0A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6D0-4856-A849-B66A50BB6F0A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6D0-4856-A849-B66A50BB6F0A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6D0-4856-A849-B66A50BB6F0A}"/>
              </c:ext>
            </c:extLst>
          </c:dPt>
          <c:dLbls>
            <c:dLbl>
              <c:idx val="0"/>
              <c:layout>
                <c:manualLayout>
                  <c:x val="-3.7234059571751067E-17"/>
                  <c:y val="-8.7593415733985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6D0-4856-A849-B66A50BB6F0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309721656063926E-3"/>
                  <c:y val="-2.0438463671263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6D0-4856-A849-B66A50BB6F0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1.4598902622330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6D0-4856-A849-B66A50BB6F0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309721656064299E-3"/>
                  <c:y val="-1.7518683146796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6D0-4856-A849-B66A50BB6F0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4893623828700427E-16"/>
                  <c:y val="-2.3358244195729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6D0-4856-A849-B66A50BB6F0A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95000"/>
                  <a:alpha val="68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Лист1!$D$231:$H$231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Лист1!$D$232:$H$232</c:f>
              <c:numCache>
                <c:formatCode>General</c:formatCode>
                <c:ptCount val="5"/>
                <c:pt idx="0">
                  <c:v>26.5</c:v>
                </c:pt>
                <c:pt idx="1">
                  <c:v>29.5</c:v>
                </c:pt>
                <c:pt idx="2">
                  <c:v>32</c:v>
                </c:pt>
                <c:pt idx="3">
                  <c:v>35</c:v>
                </c:pt>
                <c:pt idx="4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6D0-4856-A849-B66A50BB6F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7187856"/>
        <c:axId val="287190208"/>
        <c:axId val="299933160"/>
      </c:bar3DChart>
      <c:catAx>
        <c:axId val="28718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tx1">
              <a:lumMod val="95000"/>
              <a:alpha val="83000"/>
            </a:schemeClr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7190208"/>
        <c:crosses val="autoZero"/>
        <c:auto val="1"/>
        <c:lblAlgn val="ctr"/>
        <c:lblOffset val="100"/>
        <c:noMultiLvlLbl val="0"/>
      </c:catAx>
      <c:valAx>
        <c:axId val="2871902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7187856"/>
        <c:crosses val="autoZero"/>
        <c:crossBetween val="between"/>
      </c:valAx>
      <c:serAx>
        <c:axId val="299933160"/>
        <c:scaling>
          <c:orientation val="minMax"/>
        </c:scaling>
        <c:delete val="1"/>
        <c:axPos val="b"/>
        <c:majorTickMark val="none"/>
        <c:minorTickMark val="none"/>
        <c:tickLblPos val="nextTo"/>
        <c:crossAx val="28719020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/>
              <a:t>Количество спортивных сооружений на 100 тыс. человек населения </a:t>
            </a:r>
          </a:p>
          <a:p>
            <a:pPr>
              <a:defRPr b="1"/>
            </a:pPr>
            <a:r>
              <a:rPr lang="ru-RU" b="1" dirty="0"/>
              <a:t>в Магаданской области, единиц</a:t>
            </a:r>
          </a:p>
        </c:rich>
      </c:tx>
      <c:layout>
        <c:manualLayout>
          <c:xMode val="edge"/>
          <c:yMode val="edge"/>
          <c:x val="0.14993727297384787"/>
          <c:y val="2.6477541371158392E-2"/>
        </c:manualLayout>
      </c:layout>
      <c:overlay val="0"/>
      <c:spPr>
        <a:solidFill>
          <a:schemeClr val="tx1">
            <a:lumMod val="9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Лист1!$C$230</c:f>
              <c:strCache>
                <c:ptCount val="1"/>
                <c:pt idx="0">
                  <c:v>количество спортивных сооружений на 100 тыс. человек населения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B2D-497D-8CBC-D8B425B063A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B2D-497D-8CBC-D8B425B063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B2D-497D-8CBC-D8B425B063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B2D-497D-8CBC-D8B425B063A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B2D-497D-8CBC-D8B425B063AB}"/>
              </c:ext>
            </c:extLst>
          </c:dPt>
          <c:dLbls>
            <c:dLbl>
              <c:idx val="0"/>
              <c:layout>
                <c:manualLayout>
                  <c:x val="-8.0504812411721166E-2"/>
                  <c:y val="9.8774185141750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B2D-497D-8CBC-D8B425B063A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2344497447860471"/>
                  <c:y val="-7.0147018856685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B2D-497D-8CBC-D8B425B063A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39716501036624E-2"/>
                  <c:y val="-0.140521881573313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B2D-497D-8CBC-D8B425B063A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1798084100255417"/>
                  <c:y val="-8.7168742205096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B2D-497D-8CBC-D8B425B063A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0522584472753039E-2"/>
                  <c:y val="9.4925559836935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B2D-497D-8CBC-D8B425B063A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Лист1!$D$229:$H$229</c:f>
              <c:strCache>
                <c:ptCount val="5"/>
                <c:pt idx="0">
                  <c:v>2015 год</c:v>
                </c:pt>
                <c:pt idx="1">
                  <c:v>2016 год </c:v>
                </c:pt>
                <c:pt idx="2">
                  <c:v>2017 год </c:v>
                </c:pt>
                <c:pt idx="3">
                  <c:v>2018 год </c:v>
                </c:pt>
                <c:pt idx="4">
                  <c:v>2019 год</c:v>
                </c:pt>
              </c:strCache>
            </c:strRef>
          </c:cat>
          <c:val>
            <c:numRef>
              <c:f>Лист1!$D$230:$H$230</c:f>
              <c:numCache>
                <c:formatCode>General</c:formatCode>
                <c:ptCount val="5"/>
                <c:pt idx="0">
                  <c:v>235</c:v>
                </c:pt>
                <c:pt idx="1">
                  <c:v>247</c:v>
                </c:pt>
                <c:pt idx="2">
                  <c:v>254</c:v>
                </c:pt>
                <c:pt idx="3">
                  <c:v>260</c:v>
                </c:pt>
                <c:pt idx="4">
                  <c:v>263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B2D-497D-8CBC-D8B425B063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tx1">
            <a:lumMod val="95000"/>
            <a:alpha val="6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807531873275785E-2"/>
          <c:y val="2.8787882794782064E-2"/>
          <c:w val="0.9500167356277095"/>
          <c:h val="0.92037354733585519"/>
        </c:manualLayout>
      </c:layout>
      <c:bar3DChart>
        <c:barDir val="col"/>
        <c:grouping val="standard"/>
        <c:varyColors val="0"/>
        <c:ser>
          <c:idx val="0"/>
          <c:order val="0"/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dLbl>
              <c:idx val="0"/>
              <c:spPr>
                <a:solidFill>
                  <a:schemeClr val="accent1">
                    <a:alpha val="30000"/>
                  </a:schemeClr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302-4E84-81AE-E530EE1AEE26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Лист1!$D$5:$F$5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Лист1!$D$6:$F$6</c:f>
              <c:numCache>
                <c:formatCode>#,##0.0</c:formatCode>
                <c:ptCount val="3"/>
                <c:pt idx="0">
                  <c:v>292.7</c:v>
                </c:pt>
                <c:pt idx="1">
                  <c:v>213.4</c:v>
                </c:pt>
                <c:pt idx="2">
                  <c:v>216.2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00C-4C1B-A248-9B3B378F425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298415456"/>
        <c:axId val="298416240"/>
        <c:axId val="299787824"/>
      </c:bar3DChart>
      <c:catAx>
        <c:axId val="29841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8416240"/>
        <c:crosses val="autoZero"/>
        <c:auto val="1"/>
        <c:lblAlgn val="ctr"/>
        <c:lblOffset val="100"/>
        <c:noMultiLvlLbl val="0"/>
      </c:catAx>
      <c:valAx>
        <c:axId val="29841624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98415456"/>
        <c:crosses val="autoZero"/>
        <c:crossBetween val="between"/>
      </c:valAx>
      <c:serAx>
        <c:axId val="299787824"/>
        <c:scaling>
          <c:orientation val="minMax"/>
        </c:scaling>
        <c:delete val="1"/>
        <c:axPos val="b"/>
        <c:majorTickMark val="none"/>
        <c:minorTickMark val="none"/>
        <c:tickLblPos val="nextTo"/>
        <c:crossAx val="29841624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Лист1!$F$57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9.5335582752637035E-3"/>
                  <c:y val="-2.43557613457574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B6E-4BBF-847D-0BF2FDC044C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3346981585369186E-2"/>
                  <c:y val="-7.30672840372723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6A8-4898-B27F-DF1D7E8CCD9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7160404895474667E-2"/>
                  <c:y val="-2.9226913614908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B6E-4BBF-847D-0BF2FDC044C3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Лист1!$E$58:$E$62</c:f>
              <c:strCache>
                <c:ptCount val="5"/>
                <c:pt idx="0">
                  <c:v>Подпрограмма "Развитие массовой физической культуры и спорта на" 2014-2020 годы"</c:v>
                </c:pt>
                <c:pt idx="1">
                  <c:v>Подпрограмма "Обеспечение процесса физической подготовки и спорта" на 2014-2020 годы</c:v>
                </c:pt>
                <c:pt idx="2">
                  <c:v>Подпрграмма "Развитие адаптивной физической культуры и адаптивного спорта" на 2014-2020 годы"</c:v>
                </c:pt>
                <c:pt idx="3">
                  <c:v>Подпрограмма "Развитие спорта высших достижений и подготовка спортивного резерва в Магаданской области на 2017-2020 годы"</c:v>
                </c:pt>
                <c:pt idx="4">
                  <c:v>Подпрограмма "Управление развитием отрасли физической культуры и спорта" на 2015-2020 годы"</c:v>
                </c:pt>
              </c:strCache>
            </c:strRef>
          </c:cat>
          <c:val>
            <c:numRef>
              <c:f>Лист1!$F$58:$F$62</c:f>
              <c:numCache>
                <c:formatCode>General</c:formatCode>
                <c:ptCount val="5"/>
                <c:pt idx="0">
                  <c:v>1.5</c:v>
                </c:pt>
                <c:pt idx="1">
                  <c:v>67.8</c:v>
                </c:pt>
                <c:pt idx="2">
                  <c:v>2E-3</c:v>
                </c:pt>
                <c:pt idx="3">
                  <c:v>116.5</c:v>
                </c:pt>
                <c:pt idx="4">
                  <c:v>107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340-417F-9EBB-B3E16BB3F066}"/>
            </c:ext>
          </c:extLst>
        </c:ser>
        <c:ser>
          <c:idx val="1"/>
          <c:order val="1"/>
          <c:tx>
            <c:strRef>
              <c:f>Лист1!$G$57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5253693240421928E-2"/>
                  <c:y val="-2.6791337480333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B6E-4BBF-847D-0BF2FDC044C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268466202109638E-3"/>
                  <c:y val="-3.6533642018636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6A8-4898-B27F-DF1D7E8CCD98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Лист1!$E$58:$E$62</c:f>
              <c:strCache>
                <c:ptCount val="5"/>
                <c:pt idx="0">
                  <c:v>Подпрограмма "Развитие массовой физической культуры и спорта на" 2014-2020 годы"</c:v>
                </c:pt>
                <c:pt idx="1">
                  <c:v>Подпрограмма "Обеспечение процесса физической подготовки и спорта" на 2014-2020 годы</c:v>
                </c:pt>
                <c:pt idx="2">
                  <c:v>Подпрграмма "Развитие адаптивной физической культуры и адаптивного спорта" на 2014-2020 годы"</c:v>
                </c:pt>
                <c:pt idx="3">
                  <c:v>Подпрограмма "Развитие спорта высших достижений и подготовка спортивного резерва в Магаданской области на 2017-2020 годы"</c:v>
                </c:pt>
                <c:pt idx="4">
                  <c:v>Подпрограмма "Управление развитием отрасли физической культуры и спорта" на 2015-2020 годы"</c:v>
                </c:pt>
              </c:strCache>
            </c:strRef>
          </c:cat>
          <c:val>
            <c:numRef>
              <c:f>Лист1!$G$58:$G$62</c:f>
              <c:numCache>
                <c:formatCode>General</c:formatCode>
                <c:ptCount val="5"/>
                <c:pt idx="0">
                  <c:v>1.5</c:v>
                </c:pt>
                <c:pt idx="1">
                  <c:v>3.2</c:v>
                </c:pt>
                <c:pt idx="2">
                  <c:v>2E-3</c:v>
                </c:pt>
                <c:pt idx="3">
                  <c:v>95.7</c:v>
                </c:pt>
                <c:pt idx="4">
                  <c:v>113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B340-417F-9EBB-B3E16BB3F066}"/>
            </c:ext>
          </c:extLst>
        </c:ser>
        <c:ser>
          <c:idx val="2"/>
          <c:order val="2"/>
          <c:tx>
            <c:strRef>
              <c:f>Лист1!$H$57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chemeClr val="accent3">
                <a:alpha val="88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0507386480843817E-2"/>
                  <c:y val="-1.4613456807454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B6E-4BBF-847D-0BF2FDC044C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0507386480843855E-2"/>
                  <c:y val="-1.704903294203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6A8-4898-B27F-DF1D7E8CCD9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160404895474667E-2"/>
                  <c:y val="-1.7049032942030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6A8-4898-B27F-DF1D7E8CCD9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004094475610756E-2"/>
                  <c:y val="-2.4355761345757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B6E-4BBF-847D-0BF2FDC044C3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rgbClr val="D35940">
                  <a:alpha val="30000"/>
                </a:srgbClr>
              </a:solidFill>
              <a:ln>
                <a:solidFill>
                  <a:prstClr val="white">
                    <a:alpha val="50000"/>
                  </a:prst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Лист1!$E$58:$E$62</c:f>
              <c:strCache>
                <c:ptCount val="5"/>
                <c:pt idx="0">
                  <c:v>Подпрограмма "Развитие массовой физической культуры и спорта на" 2014-2020 годы"</c:v>
                </c:pt>
                <c:pt idx="1">
                  <c:v>Подпрограмма "Обеспечение процесса физической подготовки и спорта" на 2014-2020 годы</c:v>
                </c:pt>
                <c:pt idx="2">
                  <c:v>Подпрграмма "Развитие адаптивной физической культуры и адаптивного спорта" на 2014-2020 годы"</c:v>
                </c:pt>
                <c:pt idx="3">
                  <c:v>Подпрограмма "Развитие спорта высших достижений и подготовка спортивного резерва в Магаданской области на 2017-2020 годы"</c:v>
                </c:pt>
                <c:pt idx="4">
                  <c:v>Подпрограмма "Управление развитием отрасли физической культуры и спорта" на 2015-2020 годы"</c:v>
                </c:pt>
              </c:strCache>
            </c:strRef>
          </c:cat>
          <c:val>
            <c:numRef>
              <c:f>Лист1!$H$58:$H$62</c:f>
              <c:numCache>
                <c:formatCode>General</c:formatCode>
                <c:ptCount val="5"/>
                <c:pt idx="0">
                  <c:v>1.5</c:v>
                </c:pt>
                <c:pt idx="1">
                  <c:v>3.2</c:v>
                </c:pt>
                <c:pt idx="2">
                  <c:v>2E-3</c:v>
                </c:pt>
                <c:pt idx="3">
                  <c:v>96.8</c:v>
                </c:pt>
                <c:pt idx="4">
                  <c:v>114.8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B6E-4BBF-847D-0BF2FDC044C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299291352"/>
        <c:axId val="299290960"/>
        <c:axId val="0"/>
      </c:bar3DChart>
      <c:catAx>
        <c:axId val="299291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9290960"/>
        <c:crosses val="autoZero"/>
        <c:auto val="1"/>
        <c:lblAlgn val="ctr"/>
        <c:lblOffset val="100"/>
        <c:noMultiLvlLbl val="0"/>
      </c:catAx>
      <c:valAx>
        <c:axId val="2992909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99291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8071284592178422E-2"/>
          <c:y val="0.95165764928163932"/>
          <c:w val="0.38336014239983235"/>
          <c:h val="4.65741608001883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 по государственной программе:</a:t>
            </a:r>
            <a:endParaRPr lang="ru-RU" sz="1600" b="1" i="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4.4001010916040015E-2"/>
          <c:y val="0.500003411001845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5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494069534830257E-2"/>
          <c:y val="0.55836394707489534"/>
          <c:w val="0.96501195591806987"/>
          <c:h val="7.0596626473823244E-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Лист1!$D$219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321-46F2-A05E-07C688DEBE5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321-46F2-A05E-07C688DEBE54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321-46F2-A05E-07C688DEBE5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321-46F2-A05E-07C688DEBE54}"/>
              </c:ext>
            </c:extLst>
          </c:dPt>
          <c:dLbls>
            <c:dLbl>
              <c:idx val="0"/>
              <c:layout>
                <c:manualLayout>
                  <c:x val="5.8737173819218794E-2"/>
                  <c:y val="-6.878297072383982E-2"/>
                </c:manualLayout>
              </c:layout>
              <c:spPr>
                <a:gradFill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74000">
                      <a:srgbClr val="5B9BD5">
                        <a:lumMod val="45000"/>
                        <a:lumOff val="55000"/>
                      </a:srgbClr>
                    </a:gs>
                    <a:gs pos="83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B prst="relaxedInset"/>
                </a:sp3d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321-46F2-A05E-07C688DEBE5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941730988182328"/>
                      <c:h val="3.495682179104725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"/>
                  <c:y val="-4.704425415750915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321-46F2-A05E-07C688DEBE5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537054219632244E-2"/>
                  <c:y val="-6.705854570442199E-2"/>
                </c:manualLayout>
              </c:layout>
              <c:spPr>
                <a:gradFill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74000">
                      <a:srgbClr val="5B9BD5">
                        <a:lumMod val="45000"/>
                        <a:lumOff val="55000"/>
                      </a:srgbClr>
                    </a:gs>
                    <a:gs pos="83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B prst="relaxedInset"/>
                </a:sp3d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321-46F2-A05E-07C688DEBE5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87853880268353"/>
                      <c:h val="3.345364507646089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6.527185019793498E-2"/>
                  <c:y val="-5.596052206807865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321-46F2-A05E-07C688DEBE54}"/>
                </c:ext>
                <c:ext xmlns:c15="http://schemas.microsoft.com/office/drawing/2012/chart" uri="{CE6537A1-D6FC-4f65-9D91-7224C49458BB}">
                  <c15:layout>
                    <c:manualLayout>
                      <c:w val="0.21932624183520366"/>
                      <c:h val="3.1950468361874547E-2"/>
                    </c:manualLayout>
                  </c15:layout>
                </c:ext>
              </c:extLst>
            </c:dLbl>
            <c:spPr>
              <a:gradFill>
                <a:gsLst>
                  <a:gs pos="0">
                    <a:srgbClr val="ED7D31">
                      <a:lumMod val="60000"/>
                      <a:lumOff val="40000"/>
                    </a:srgbClr>
                  </a:gs>
                  <a:gs pos="74000">
                    <a:srgbClr val="5B9BD5">
                      <a:lumMod val="45000"/>
                      <a:lumOff val="55000"/>
                    </a:srgbClr>
                  </a:gs>
                  <a:gs pos="83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 prst="relaxedInset"/>
              </a:sp3d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Лист1!$E$218:$H$218</c:f>
              <c:numCache>
                <c:formatCode>General</c:formatCode>
                <c:ptCount val="4"/>
              </c:numCache>
            </c:numRef>
          </c:cat>
          <c:val>
            <c:numRef>
              <c:f>Лист1!$E$219:$H$219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321-46F2-A05E-07C688DEB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9292920"/>
        <c:axId val="299303504"/>
        <c:axId val="0"/>
      </c:bar3DChart>
      <c:catAx>
        <c:axId val="299292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9303504"/>
        <c:crosses val="autoZero"/>
        <c:auto val="1"/>
        <c:lblAlgn val="ctr"/>
        <c:lblOffset val="100"/>
        <c:noMultiLvlLbl val="0"/>
      </c:catAx>
      <c:valAx>
        <c:axId val="2993035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929292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0" dirty="0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подпрограммам:</a:t>
            </a:r>
          </a:p>
        </c:rich>
      </c:tx>
      <c:layout>
        <c:manualLayout>
          <c:xMode val="edge"/>
          <c:yMode val="edge"/>
          <c:x val="0.10113938163988132"/>
          <c:y val="8.9437305194369626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5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575137771586963E-4"/>
          <c:y val="0.61812953801159998"/>
          <c:w val="0.97891062718082711"/>
          <c:h val="0.2453175472167930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Лист1!$D$219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B7E-41D2-81FB-D3A2DC30165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B7E-41D2-81FB-D3A2DC301653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B7E-41D2-81FB-D3A2DC301653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B7E-41D2-81FB-D3A2DC301653}"/>
              </c:ext>
            </c:extLst>
          </c:dPt>
          <c:dLbls>
            <c:dLbl>
              <c:idx val="0"/>
              <c:layout>
                <c:manualLayout>
                  <c:x val="5.8737173819218794E-2"/>
                  <c:y val="-6.878297072383982E-2"/>
                </c:manualLayout>
              </c:layout>
              <c:spPr>
                <a:gradFill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74000">
                      <a:srgbClr val="5B9BD5">
                        <a:lumMod val="45000"/>
                        <a:lumOff val="55000"/>
                      </a:srgbClr>
                    </a:gs>
                    <a:gs pos="83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B prst="relaxedInset"/>
                </a:sp3d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B7E-41D2-81FB-D3A2DC301653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941730988182328"/>
                      <c:h val="3.495682179104725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"/>
                  <c:y val="-4.704425415750915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B7E-41D2-81FB-D3A2DC30165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537054219632244E-2"/>
                  <c:y val="-6.705854570442199E-2"/>
                </c:manualLayout>
              </c:layout>
              <c:spPr>
                <a:gradFill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74000">
                      <a:srgbClr val="5B9BD5">
                        <a:lumMod val="45000"/>
                        <a:lumOff val="55000"/>
                      </a:srgbClr>
                    </a:gs>
                    <a:gs pos="83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B prst="relaxedInset"/>
                </a:sp3d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B7E-41D2-81FB-D3A2DC301653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87853880268353"/>
                      <c:h val="3.345364507646089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6.527185019793498E-2"/>
                  <c:y val="-5.596052206807865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B7E-41D2-81FB-D3A2DC301653}"/>
                </c:ext>
                <c:ext xmlns:c15="http://schemas.microsoft.com/office/drawing/2012/chart" uri="{CE6537A1-D6FC-4f65-9D91-7224C49458BB}">
                  <c15:layout>
                    <c:manualLayout>
                      <c:w val="0.21932624183520366"/>
                      <c:h val="3.1950468361874547E-2"/>
                    </c:manualLayout>
                  </c15:layout>
                </c:ext>
              </c:extLst>
            </c:dLbl>
            <c:spPr>
              <a:gradFill>
                <a:gsLst>
                  <a:gs pos="0">
                    <a:srgbClr val="ED7D31">
                      <a:lumMod val="60000"/>
                      <a:lumOff val="40000"/>
                    </a:srgbClr>
                  </a:gs>
                  <a:gs pos="74000">
                    <a:srgbClr val="5B9BD5">
                      <a:lumMod val="45000"/>
                      <a:lumOff val="55000"/>
                    </a:srgbClr>
                  </a:gs>
                  <a:gs pos="83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 prst="relaxedInset"/>
              </a:sp3d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Лист1!$E$218:$H$218</c:f>
              <c:numCache>
                <c:formatCode>General</c:formatCode>
                <c:ptCount val="4"/>
              </c:numCache>
            </c:numRef>
          </c:cat>
          <c:val>
            <c:numRef>
              <c:f>Лист1!$E$219:$H$219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B7E-41D2-81FB-D3A2DC3016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9290568"/>
        <c:axId val="299290176"/>
        <c:axId val="0"/>
      </c:bar3DChart>
      <c:catAx>
        <c:axId val="299290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9290176"/>
        <c:crosses val="autoZero"/>
        <c:auto val="1"/>
        <c:lblAlgn val="ctr"/>
        <c:lblOffset val="100"/>
        <c:noMultiLvlLbl val="0"/>
      </c:catAx>
      <c:valAx>
        <c:axId val="299290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92905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16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6401088780005278E-2"/>
          <c:y val="8.5043988269794715E-2"/>
          <c:w val="0.81105449360244464"/>
          <c:h val="0.73313782991202348"/>
        </c:manualLayout>
      </c:layout>
      <c:pie3DChart>
        <c:varyColors val="1"/>
        <c:ser>
          <c:idx val="0"/>
          <c:order val="0"/>
          <c:tx>
            <c:strRef>
              <c:f>'[Лист в Бюджет 2016]Лист1'!$C$2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47"/>
          <c:dPt>
            <c:idx val="0"/>
            <c:bubble3D val="0"/>
            <c:spPr>
              <a:solidFill>
                <a:srgbClr val="ED7D31">
                  <a:lumMod val="40000"/>
                  <a:lumOff val="60000"/>
                </a:srgbClr>
              </a:solidFill>
              <a:ln w="12700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559-4BB9-A061-80EC60831AE0}"/>
              </c:ext>
            </c:extLst>
          </c:dPt>
          <c:dPt>
            <c:idx val="1"/>
            <c:bubble3D val="0"/>
            <c:explosion val="43"/>
            <c:spPr>
              <a:solidFill>
                <a:srgbClr val="ACAEF2"/>
              </a:solidFill>
              <a:ln w="12700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559-4BB9-A061-80EC60831A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'[Лист в Бюджет 2016]Лист1'!$B$3:$B$4</c:f>
              <c:strCache>
                <c:ptCount val="2"/>
                <c:pt idx="0">
                  <c:v>валовый продукт Магаданской области </c:v>
                </c:pt>
                <c:pt idx="1">
                  <c:v>сельское хозяйство занимает 2% регионального валового продукта</c:v>
                </c:pt>
              </c:strCache>
            </c:strRef>
          </c:cat>
          <c:val>
            <c:numRef>
              <c:f>'[Лист в Бюджет 2016]Лист1'!$C$3:$C$4</c:f>
              <c:numCache>
                <c:formatCode>0%</c:formatCode>
                <c:ptCount val="2"/>
                <c:pt idx="0">
                  <c:v>0.98</c:v>
                </c:pt>
                <c:pt idx="1">
                  <c:v>0.02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559-4BB9-A061-80EC60831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286317471185672E-2"/>
          <c:y val="9.1686281323124036E-2"/>
          <c:w val="0.67872389592605287"/>
          <c:h val="0.8107901523623309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471-4F1E-89D4-5CDD1B83732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471-4F1E-89D4-5CDD1B83732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471-4F1E-89D4-5CDD1B83732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471-4F1E-89D4-5CDD1B83732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471-4F1E-89D4-5CDD1B837325}"/>
              </c:ext>
            </c:extLst>
          </c:dPt>
          <c:dLbls>
            <c:dLbl>
              <c:idx val="0"/>
              <c:layout>
                <c:manualLayout>
                  <c:x val="-7.24805310825429E-3"/>
                  <c:y val="-3.0549396007971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471-4F1E-89D4-5CDD1B83732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640708110057785E-3"/>
                  <c:y val="-2.5457830006643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471-4F1E-89D4-5CDD1B83732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МЯСО</c:v>
                </c:pt>
                <c:pt idx="1">
                  <c:v>МОЛОКО</c:v>
                </c:pt>
                <c:pt idx="2">
                  <c:v>ЯЙЦО</c:v>
                </c:pt>
                <c:pt idx="3">
                  <c:v>КАРТОФЕЛЬ</c:v>
                </c:pt>
                <c:pt idx="4">
                  <c:v>ОВОЩИ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</c:v>
                </c:pt>
                <c:pt idx="1">
                  <c:v>15.5</c:v>
                </c:pt>
                <c:pt idx="2">
                  <c:v>80.099999999999994</c:v>
                </c:pt>
                <c:pt idx="3" formatCode="0.0">
                  <c:v>78.3</c:v>
                </c:pt>
                <c:pt idx="4" formatCode="0.0">
                  <c:v>42.1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471-4F1E-89D4-5CDD1B83732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690432629906358"/>
          <c:y val="0.19504885728414845"/>
          <c:w val="0.21141757642662715"/>
          <c:h val="0.5304035655488854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866037375140195E-2"/>
          <c:y val="2.9649533990980394E-2"/>
          <c:w val="0.93254940277529541"/>
          <c:h val="0.58599075631821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Лист1!$A$7</c:f>
              <c:strCache>
                <c:ptCount val="1"/>
                <c:pt idx="0">
                  <c:v>Доля государственных (муниципальных) образовательных учреждений, реализующих программы общего образования, имеющих физкультурный зал, в общей численности государственных (муниципальных) образовательных учреждений, реализующих программы общего образования,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Лист1!$B$1:$E$1</c:f>
              <c:strCache>
                <c:ptCount val="4"/>
                <c:pt idx="0">
                  <c:v>Утверждено на 2017 год</c:v>
                </c:pt>
                <c:pt idx="1">
                  <c:v>Прогноз на 2018 год</c:v>
                </c:pt>
                <c:pt idx="2">
                  <c:v>Прогноз на 2019 год</c:v>
                </c:pt>
                <c:pt idx="3">
                  <c:v>Прогноз на 2020 год</c:v>
                </c:pt>
              </c:strCache>
            </c:strRef>
          </c:cat>
          <c:val>
            <c:numRef>
              <c:f>Лист1!$B$7:$E$7</c:f>
              <c:numCache>
                <c:formatCode>#,##0.0</c:formatCode>
                <c:ptCount val="4"/>
                <c:pt idx="0">
                  <c:v>86.2</c:v>
                </c:pt>
                <c:pt idx="1">
                  <c:v>86.2</c:v>
                </c:pt>
                <c:pt idx="2">
                  <c:v>86.2</c:v>
                </c:pt>
                <c:pt idx="3">
                  <c:v>86.2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536-4563-9EE4-7989FB3B7200}"/>
            </c:ext>
          </c:extLst>
        </c:ser>
        <c:ser>
          <c:idx val="1"/>
          <c:order val="1"/>
          <c:tx>
            <c:strRef>
              <c:f>Лист1!$A$8</c:f>
              <c:strCache>
                <c:ptCount val="1"/>
                <c:pt idx="0">
                  <c:v>Доля государственных (муниципальных) образовательных учреждений, реализующих программы общего образования, здания которых находятся в аварийном состоянии или требуют капитального ремонта, в общей численности государственных (муниципальных) образовательных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Лист1!$B$1:$E$1</c:f>
              <c:strCache>
                <c:ptCount val="4"/>
                <c:pt idx="0">
                  <c:v>Утверждено на 2017 год</c:v>
                </c:pt>
                <c:pt idx="1">
                  <c:v>Прогноз на 2018 год</c:v>
                </c:pt>
                <c:pt idx="2">
                  <c:v>Прогноз на 2019 год</c:v>
                </c:pt>
                <c:pt idx="3">
                  <c:v>Прогноз на 2020 год</c:v>
                </c:pt>
              </c:strCache>
            </c:strRef>
          </c:cat>
          <c:val>
            <c:numRef>
              <c:f>Лист1!$B$8:$E$8</c:f>
              <c:numCache>
                <c:formatCode>#,##0.0</c:formatCode>
                <c:ptCount val="4"/>
                <c:pt idx="0">
                  <c:v>1.7</c:v>
                </c:pt>
                <c:pt idx="1">
                  <c:v>1.7</c:v>
                </c:pt>
                <c:pt idx="2">
                  <c:v>1.7</c:v>
                </c:pt>
                <c:pt idx="3">
                  <c:v>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536-4563-9EE4-7989FB3B7200}"/>
            </c:ext>
          </c:extLst>
        </c:ser>
        <c:ser>
          <c:idx val="2"/>
          <c:order val="2"/>
          <c:tx>
            <c:strRef>
              <c:f>Лист1!$A$10</c:f>
              <c:strCache>
                <c:ptCount val="1"/>
                <c:pt idx="0">
                  <c:v>Доля молодых семей, получивших жилые помещения и улучшивших жилищные условия в отчетном году, в общем числе молодых семей, состоящих на учете в качестве нуждающихся в жилых помещениях, 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Лист1!$B$1:$E$1</c:f>
              <c:strCache>
                <c:ptCount val="4"/>
                <c:pt idx="0">
                  <c:v>Утверждено на 2017 год</c:v>
                </c:pt>
                <c:pt idx="1">
                  <c:v>Прогноз на 2018 год</c:v>
                </c:pt>
                <c:pt idx="2">
                  <c:v>Прогноз на 2019 год</c:v>
                </c:pt>
                <c:pt idx="3">
                  <c:v>Прогноз на 2020 год</c:v>
                </c:pt>
              </c:strCache>
            </c:strRef>
          </c:cat>
          <c:val>
            <c:numRef>
              <c:f>Лист1!$B$10:$E$10</c:f>
              <c:numCache>
                <c:formatCode>#,##0.0</c:formatCode>
                <c:ptCount val="4"/>
                <c:pt idx="0">
                  <c:v>11.8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536-4563-9EE4-7989FB3B720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309294968"/>
        <c:axId val="309295360"/>
      </c:barChart>
      <c:catAx>
        <c:axId val="309294968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chemeClr val="tx1"/>
          </a:solidFill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9295360"/>
        <c:crosses val="autoZero"/>
        <c:auto val="1"/>
        <c:lblAlgn val="ctr"/>
        <c:lblOffset val="100"/>
        <c:noMultiLvlLbl val="0"/>
      </c:catAx>
      <c:valAx>
        <c:axId val="30929536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solidFill>
            <a:schemeClr val="tx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9294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377647846589578E-2"/>
          <c:y val="0.7083947480595757"/>
          <c:w val="0.8892447043068209"/>
          <c:h val="0.27630553100974342"/>
        </c:manualLayout>
      </c:layout>
      <c:overlay val="0"/>
      <c:spPr>
        <a:solidFill>
          <a:schemeClr val="tx1">
            <a:alpha val="6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sz="2000" dirty="0"/>
              <a:t> Источники формирования налоговых и неналоговых доходов областного бюджета </a:t>
            </a:r>
          </a:p>
          <a:p>
            <a:pPr>
              <a:defRPr sz="2000"/>
            </a:pPr>
            <a:r>
              <a:rPr lang="ru-RU" sz="2000" dirty="0"/>
              <a:t> на </a:t>
            </a:r>
            <a:r>
              <a:rPr lang="ru-RU" sz="2000" dirty="0" smtClean="0"/>
              <a:t>2018 </a:t>
            </a:r>
            <a:r>
              <a:rPr lang="ru-RU" sz="2000" dirty="0"/>
              <a:t>год, </a:t>
            </a:r>
            <a:r>
              <a:rPr lang="ru-RU" sz="2000" dirty="0" smtClean="0"/>
              <a:t>млн. </a:t>
            </a:r>
            <a:r>
              <a:rPr lang="ru-RU" sz="2000" dirty="0"/>
              <a:t>рублей             </a:t>
            </a:r>
          </a:p>
        </c:rich>
      </c:tx>
      <c:layout>
        <c:manualLayout>
          <c:xMode val="edge"/>
          <c:yMode val="edge"/>
          <c:x val="0.12829491663026041"/>
          <c:y val="0.83956094020261918"/>
        </c:manualLayout>
      </c:layout>
      <c:overlay val="0"/>
      <c:spPr>
        <a:solidFill>
          <a:schemeClr val="lt1">
            <a:hueOff val="0"/>
            <a:satOff val="0"/>
            <a:lumOff val="0"/>
          </a:schemeClr>
        </a:solidFill>
      </c:spPr>
    </c:title>
    <c:autoTitleDeleted val="0"/>
    <c:view3D>
      <c:rotX val="30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113786871531569E-2"/>
          <c:y val="0.27624835031214318"/>
          <c:w val="0.94657180213412784"/>
          <c:h val="0.57695083228602972"/>
        </c:manualLayout>
      </c:layout>
      <c:pie3DChart>
        <c:varyColors val="1"/>
        <c:ser>
          <c:idx val="2"/>
          <c:order val="0"/>
          <c:tx>
            <c:strRef>
              <c:f>'Стуктура Доходов'!$D$3</c:f>
              <c:strCache>
                <c:ptCount val="1"/>
                <c:pt idx="0">
                  <c:v>ПРОГНОЗ 2018</c:v>
                </c:pt>
              </c:strCache>
            </c:strRef>
          </c:tx>
          <c:explosion val="27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8168-46FB-9254-D48D455F9924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168-46FB-9254-D48D455F9924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8168-46FB-9254-D48D455F9924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8168-46FB-9254-D48D455F9924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8168-46FB-9254-D48D455F9924}"/>
              </c:ext>
            </c:extLst>
          </c:dPt>
          <c:dPt>
            <c:idx val="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8168-46FB-9254-D48D455F9924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8168-46FB-9254-D48D455F9924}"/>
              </c:ext>
            </c:extLst>
          </c:dPt>
          <c:dLbls>
            <c:dLbl>
              <c:idx val="0"/>
              <c:layout>
                <c:manualLayout>
                  <c:x val="2.320482498402162E-3"/>
                  <c:y val="-5.917542793026577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168-46FB-9254-D48D455F992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9785730739158222"/>
                  <c:y val="-0.1856622724419334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168-46FB-9254-D48D455F992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3054157785283019E-2"/>
                  <c:y val="-4.600436921432725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168-46FB-9254-D48D455F992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1067511493078198"/>
                  <c:y val="-8.730863731853877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168-46FB-9254-D48D455F992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3158658010764727E-2"/>
                  <c:y val="-0.1320843876551359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168-46FB-9254-D48D455F992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1648839012552355E-2"/>
                  <c:y val="-0.1234895039317690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168-46FB-9254-D48D455F992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5025568651878959"/>
                  <c:y val="-5.372410640450767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168-46FB-9254-D48D455F9924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solidFill>
                <a:schemeClr val="lt1">
                  <a:hueOff val="0"/>
                  <a:satOff val="0"/>
                  <a:lumOff val="0"/>
                  <a:alpha val="77000"/>
                </a:schemeClr>
              </a:solidFill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'Стуктура Доходов'!$A$4:$A$10</c:f>
              <c:strCache>
                <c:ptCount val="7"/>
                <c:pt idx="0">
                  <c:v>Налог на прибыль организаций</c:v>
                </c:pt>
                <c:pt idx="1">
                  <c:v>НДФЛ</c:v>
                </c:pt>
                <c:pt idx="2">
                  <c:v>НДПИ</c:v>
                </c:pt>
                <c:pt idx="3">
                  <c:v>Налог на имущество организаций</c:v>
                </c:pt>
                <c:pt idx="4">
                  <c:v>Акцизы</c:v>
                </c:pt>
                <c:pt idx="5">
                  <c:v>УСН</c:v>
                </c:pt>
                <c:pt idx="6">
                  <c:v>Прочие доходы</c:v>
                </c:pt>
              </c:strCache>
            </c:strRef>
          </c:cat>
          <c:val>
            <c:numRef>
              <c:f>'Стуктура Доходов'!$D$4:$D$10</c:f>
              <c:numCache>
                <c:formatCode>#,##0.0</c:formatCode>
                <c:ptCount val="7"/>
                <c:pt idx="0">
                  <c:v>7300.1</c:v>
                </c:pt>
                <c:pt idx="1">
                  <c:v>6582.3</c:v>
                </c:pt>
                <c:pt idx="2">
                  <c:v>2944.7</c:v>
                </c:pt>
                <c:pt idx="3">
                  <c:v>1982.9</c:v>
                </c:pt>
                <c:pt idx="4">
                  <c:v>579.4</c:v>
                </c:pt>
                <c:pt idx="5">
                  <c:v>277.89999999999998</c:v>
                </c:pt>
                <c:pt idx="6">
                  <c:v>512.1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168-46FB-9254-D48D455F99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20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/>
              <a:t>Объем финансирования государственной программы Магаданской области «Развитие образования в Магаданской области» на 2014-2020 годы</a:t>
            </a:r>
            <a:r>
              <a:rPr lang="ru-RU" sz="1600" b="1" dirty="0" smtClean="0"/>
              <a:t>», млн. руб.</a:t>
            </a:r>
            <a:r>
              <a:rPr lang="ru-RU" sz="1600" b="1" dirty="0"/>
              <a:t>
</a:t>
            </a:r>
          </a:p>
        </c:rich>
      </c:tx>
      <c:layout>
        <c:manualLayout>
          <c:xMode val="edge"/>
          <c:yMode val="edge"/>
          <c:x val="0.12086789151356081"/>
          <c:y val="2.7777777777777776E-2"/>
        </c:manualLayout>
      </c:layout>
      <c:overlay val="0"/>
      <c:spPr>
        <a:solidFill>
          <a:schemeClr val="tx1">
            <a:alpha val="22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Лист3!$A$2</c:f>
              <c:strCache>
                <c:ptCount val="1"/>
                <c:pt idx="0">
                  <c:v>Объем финансирования государственной программы Магаданской области «Развитие образования в Магаданской области» на 2014-2020 годы»
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Лист3!$B$1:$D$1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Лист3!$B$2:$D$2</c:f>
              <c:numCache>
                <c:formatCode>#,##0.0</c:formatCode>
                <c:ptCount val="3"/>
                <c:pt idx="0">
                  <c:v>5096.2</c:v>
                </c:pt>
                <c:pt idx="1">
                  <c:v>5096.8</c:v>
                </c:pt>
                <c:pt idx="2">
                  <c:v>5097.5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57-4282-8A75-83AF519E0FF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99294880"/>
        <c:axId val="309296144"/>
      </c:barChart>
      <c:catAx>
        <c:axId val="29929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tx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9296144"/>
        <c:crosses val="autoZero"/>
        <c:auto val="1"/>
        <c:lblAlgn val="ctr"/>
        <c:lblOffset val="100"/>
        <c:noMultiLvlLbl val="0"/>
      </c:catAx>
      <c:valAx>
        <c:axId val="30929614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9929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"Содействие занятости населения Магаданской области" на 2014-2020 годы"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3"/>
                <c:pt idx="0">
                  <c:v>2020 год</c:v>
                </c:pt>
                <c:pt idx="1">
                  <c:v>2019 год</c:v>
                </c:pt>
                <c:pt idx="2">
                  <c:v>2018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239.7</c:v>
                </c:pt>
                <c:pt idx="1">
                  <c:v>233.6</c:v>
                </c:pt>
                <c:pt idx="2">
                  <c:v>226.1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BE-40F4-B0EB-2E270C63E52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Оказание содействия переселению соотечественников, проживающих за рубежом, в Магаданскую область на 2014-2020 годы"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00328088378352E-3"/>
                  <c:y val="-3.5351180576335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132-4C83-BB82-B2EAD99721D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006561767567039E-3"/>
                  <c:y val="-2.4745826403434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132-4C83-BB82-B2EAD99721DF}"/>
                </c:ext>
                <c:ext xmlns:c15="http://schemas.microsoft.com/office/drawing/2012/chart" uri="{CE6537A1-D6FC-4f65-9D91-7224C49458BB}">
                  <c15:layout>
                    <c:manualLayout>
                      <c:w val="5.1165256109593368E-2"/>
                      <c:h val="8.3782297965915339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0172448586422335E-17"/>
                  <c:y val="-2.8280944461068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132-4C83-BB82-B2EAD99721D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3"/>
                <c:pt idx="0">
                  <c:v>2020 год</c:v>
                </c:pt>
                <c:pt idx="1">
                  <c:v>2019 год</c:v>
                </c:pt>
                <c:pt idx="2">
                  <c:v>2018 год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2.2999999999999998</c:v>
                </c:pt>
                <c:pt idx="1">
                  <c:v>2.2999999999999998</c:v>
                </c:pt>
                <c:pt idx="2">
                  <c:v>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9BE-40F4-B0EB-2E270C63E5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99295664"/>
        <c:axId val="309300064"/>
        <c:axId val="0"/>
      </c:bar3DChart>
      <c:catAx>
        <c:axId val="2992956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309300064"/>
        <c:crosses val="autoZero"/>
        <c:auto val="1"/>
        <c:lblAlgn val="ctr"/>
        <c:lblOffset val="100"/>
        <c:noMultiLvlLbl val="0"/>
      </c:catAx>
      <c:valAx>
        <c:axId val="309300064"/>
        <c:scaling>
          <c:orientation val="minMax"/>
        </c:scaling>
        <c:delete val="0"/>
        <c:axPos val="b"/>
        <c:majorGridlines/>
        <c:numFmt formatCode="#,##0.0" sourceLinked="1"/>
        <c:majorTickMark val="out"/>
        <c:minorTickMark val="none"/>
        <c:tickLblPos val="nextTo"/>
        <c:crossAx val="299295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999459366356565"/>
          <c:y val="0.30869597288814971"/>
          <c:w val="0.27201309905706245"/>
          <c:h val="0.6913041467504830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solidFill>
      <a:schemeClr val="tx1">
        <a:alpha val="59000"/>
      </a:schemeClr>
    </a:solidFill>
  </c:spPr>
  <c:txPr>
    <a:bodyPr/>
    <a:lstStyle/>
    <a:p>
      <a:pPr>
        <a:defRPr sz="18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302.10000000000002</c:v>
                </c:pt>
                <c:pt idx="1">
                  <c:v>302.10000000000002</c:v>
                </c:pt>
                <c:pt idx="2">
                  <c:v>302.10000000000002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71-4ED5-A209-CCCA19FBBF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937250841636033E-2"/>
          <c:y val="7.4731363235825993E-2"/>
          <c:w val="0.93203933214708634"/>
          <c:h val="0.668638277294968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"Создание условий для реализации государственной программы" на 2014-2020 годы"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1116.2</c:v>
                </c:pt>
                <c:pt idx="1">
                  <c:v>1122.0999999999999</c:v>
                </c:pt>
                <c:pt idx="2">
                  <c:v>1141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530-468F-844B-219EA5ECDF5D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"Обеспечение мер социальной поддержки отдельных категорий граждан" на 2014-2020 годы"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1764.9</c:v>
                </c:pt>
                <c:pt idx="1">
                  <c:v>1775.4</c:v>
                </c:pt>
                <c:pt idx="2">
                  <c:v>1780.2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530-468F-844B-219EA5ECDF5D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"Содействие в социальной адаптации отдельных категорий граждан, проживающих на территории Магаданской области" на 2014-2020 годы"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Лист1!$B$4:$D$4</c:f>
              <c:numCache>
                <c:formatCode>General</c:formatCode>
                <c:ptCount val="3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530-468F-844B-219EA5ECDF5D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"Страшее поколение Магаданской области" на 2016-2020 годы"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-5.36254273253254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530-468F-844B-219EA5ECDF5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8910554084802193E-3"/>
                  <c:y val="-5.314080830501660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530-468F-844B-219EA5ECDF5D}"/>
                </c:ext>
                <c:ext xmlns:c15="http://schemas.microsoft.com/office/drawing/2012/chart" uri="{CE6537A1-D6FC-4f65-9D91-7224C49458BB}">
                  <c15:layout>
                    <c:manualLayout>
                      <c:w val="6.6796368352788585E-2"/>
                      <c:h val="7.6521058232021252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1.1548208224975399E-16"/>
                  <c:y val="-4.561849555005836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530-468F-844B-219EA5ECDF5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Лист1!$B$5:$D$5</c:f>
              <c:numCache>
                <c:formatCode>General</c:formatCode>
                <c:ptCount val="3"/>
                <c:pt idx="0">
                  <c:v>12.8</c:v>
                </c:pt>
                <c:pt idx="1">
                  <c:v>12.8</c:v>
                </c:pt>
                <c:pt idx="2">
                  <c:v>12.8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530-468F-844B-219EA5ECDF5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14063216"/>
        <c:axId val="314063608"/>
      </c:barChart>
      <c:catAx>
        <c:axId val="31406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14063608"/>
        <c:crosses val="autoZero"/>
        <c:auto val="1"/>
        <c:lblAlgn val="ctr"/>
        <c:lblOffset val="100"/>
        <c:noMultiLvlLbl val="0"/>
      </c:catAx>
      <c:valAx>
        <c:axId val="314063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1406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0927194608569505E-2"/>
          <c:y val="0.79925131951019357"/>
          <c:w val="0.90665013360778213"/>
          <c:h val="0.20074868048980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4000"/>
                    <a:satMod val="105000"/>
                    <a:lumMod val="102000"/>
                  </a:schemeClr>
                </a:gs>
                <a:gs pos="100000">
                  <a:schemeClr val="accent1">
                    <a:shade val="74000"/>
                    <a:satMod val="128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1951766488564315E-2"/>
                  <c:y val="-1.2068037756058669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CC0-4D91-81E1-711E211F89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65916170121632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CC0-4D91-81E1-711E211F89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07395212652040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CC0-4D91-81E1-711E211F89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295.39999999999998</c:v>
                </c:pt>
                <c:pt idx="1">
                  <c:v>315.60000000000002</c:v>
                </c:pt>
                <c:pt idx="2">
                  <c:v>315.60000000000002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A5-458B-BE95-F31B066A1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4070272"/>
        <c:axId val="314070664"/>
        <c:axId val="0"/>
      </c:bar3DChart>
      <c:catAx>
        <c:axId val="3140702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14070664"/>
        <c:crosses val="autoZero"/>
        <c:auto val="1"/>
        <c:lblAlgn val="ctr"/>
        <c:lblOffset val="100"/>
        <c:noMultiLvlLbl val="0"/>
      </c:catAx>
      <c:valAx>
        <c:axId val="314070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14070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855508776717093E-3"/>
          <c:y val="8.7666039551783176E-2"/>
          <c:w val="0.97334895620349782"/>
          <c:h val="0.8122793656097544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1466236782695512E-2"/>
                  <c:y val="1.0324437899778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9AF-4643-ADDC-97895B5DD8AF}"/>
                </c:ext>
                <c:ext xmlns:c15="http://schemas.microsoft.com/office/drawing/2012/chart" uri="{CE6537A1-D6FC-4f65-9D91-7224C49458BB}">
                  <c15:layout>
                    <c:manualLayout>
                      <c:w val="9.5210738180128443E-2"/>
                      <c:h val="7.059589540422842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1.7595170494687323E-2"/>
                  <c:y val="-0.104420700774962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9AF-4643-ADDC-97895B5DD8A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1140563528537899E-2"/>
                  <c:y val="-3.448543886083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9AF-4643-ADDC-97895B5DD8A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3909</c:v>
                </c:pt>
                <c:pt idx="1">
                  <c:v>3777.3</c:v>
                </c:pt>
                <c:pt idx="2">
                  <c:v>3776.8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3-A9AF-4643-ADDC-97895B5DD8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316976336"/>
        <c:axId val="316976728"/>
        <c:axId val="0"/>
      </c:bar3DChart>
      <c:catAx>
        <c:axId val="316976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16976728"/>
        <c:crosses val="autoZero"/>
        <c:auto val="1"/>
        <c:lblAlgn val="ctr"/>
        <c:lblOffset val="100"/>
        <c:noMultiLvlLbl val="0"/>
      </c:catAx>
      <c:valAx>
        <c:axId val="316976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16976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1800" dirty="0"/>
              <a:t>Источники формирования налоговых и неналоговых доходов областного бюджета  </a:t>
            </a:r>
          </a:p>
          <a:p>
            <a:pPr>
              <a:defRPr sz="1800"/>
            </a:pPr>
            <a:r>
              <a:rPr lang="ru-RU" sz="1800" dirty="0"/>
              <a:t>на  2019 год, </a:t>
            </a:r>
            <a:r>
              <a:rPr lang="ru-RU" sz="1800" dirty="0" smtClean="0"/>
              <a:t>млн. </a:t>
            </a:r>
            <a:r>
              <a:rPr lang="ru-RU" sz="1800" dirty="0"/>
              <a:t>рублей             </a:t>
            </a:r>
          </a:p>
        </c:rich>
      </c:tx>
      <c:layout>
        <c:manualLayout>
          <c:xMode val="edge"/>
          <c:yMode val="edge"/>
          <c:x val="0.15240335856076243"/>
          <c:y val="0.88110145191388656"/>
        </c:manualLayout>
      </c:layout>
      <c:overlay val="0"/>
      <c:spPr>
        <a:solidFill>
          <a:schemeClr val="lt1">
            <a:hueOff val="0"/>
            <a:satOff val="0"/>
            <a:lumOff val="0"/>
          </a:schemeClr>
        </a:solidFill>
      </c:spPr>
    </c:title>
    <c:autoTitleDeleted val="0"/>
    <c:view3D>
      <c:rotX val="30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650694775637598E-2"/>
          <c:y val="0.25544662371748988"/>
          <c:w val="0.93338680007397101"/>
          <c:h val="0.56725382963493198"/>
        </c:manualLayout>
      </c:layout>
      <c:pie3DChart>
        <c:varyColors val="1"/>
        <c:ser>
          <c:idx val="3"/>
          <c:order val="0"/>
          <c:tx>
            <c:strRef>
              <c:f>'Стуктура Доходов'!$E$3</c:f>
              <c:strCache>
                <c:ptCount val="1"/>
                <c:pt idx="0">
                  <c:v>ПРОГНОЗ 2019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tx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EC7-412A-AEC4-39290BD80C1B}"/>
              </c:ext>
            </c:extLst>
          </c:dPt>
          <c:dPt>
            <c:idx val="1"/>
            <c:bubble3D val="0"/>
            <c:explosion val="2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EC7-412A-AEC4-39290BD80C1B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EC7-412A-AEC4-39290BD80C1B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BEC7-412A-AEC4-39290BD80C1B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BEC7-412A-AEC4-39290BD80C1B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EC7-412A-AEC4-39290BD80C1B}"/>
              </c:ext>
            </c:extLst>
          </c:dPt>
          <c:dPt>
            <c:idx val="6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EC7-412A-AEC4-39290BD80C1B}"/>
              </c:ext>
            </c:extLst>
          </c:dPt>
          <c:dLbls>
            <c:dLbl>
              <c:idx val="0"/>
              <c:layout>
                <c:manualLayout>
                  <c:x val="-3.9793789682346569E-3"/>
                  <c:y val="-5.431257456454302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EC7-412A-AEC4-39290BD80C1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24777980008370401"/>
                  <c:y val="-0.1866819374850871"/>
                </c:manualLayout>
              </c:layout>
              <c:numFmt formatCode="0.0%" sourceLinked="0"/>
              <c:spPr>
                <a:solidFill>
                  <a:schemeClr val="lt1">
                    <a:hueOff val="0"/>
                    <a:satOff val="0"/>
                    <a:lumOff val="0"/>
                    <a:alpha val="76000"/>
                  </a:schemeClr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EC7-412A-AEC4-39290BD80C1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4422004418792514E-2"/>
                  <c:y val="-6.468039703506117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EC7-412A-AEC4-39290BD80C1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1104561867961808"/>
                  <c:y val="-5.400210315730077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EC7-412A-AEC4-39290BD80C1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5472197619302531E-2"/>
                  <c:y val="-0.103808971761265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EC7-412A-AEC4-39290BD80C1B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7438884725317863E-3"/>
                  <c:y val="-9.998225140424221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EC7-412A-AEC4-39290BD80C1B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5828607950582196"/>
                  <c:y val="-6.942142655620815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EC7-412A-AEC4-39290BD80C1B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solidFill>
                <a:schemeClr val="lt1">
                  <a:hueOff val="0"/>
                  <a:satOff val="0"/>
                  <a:lumOff val="0"/>
                  <a:alpha val="76000"/>
                </a:schemeClr>
              </a:solidFill>
            </c:sp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'Стуктура Доходов'!$A$4:$A$10</c:f>
              <c:strCache>
                <c:ptCount val="7"/>
                <c:pt idx="0">
                  <c:v>Налог на прибыль организаций</c:v>
                </c:pt>
                <c:pt idx="1">
                  <c:v>НДФЛ</c:v>
                </c:pt>
                <c:pt idx="2">
                  <c:v>НДПИ</c:v>
                </c:pt>
                <c:pt idx="3">
                  <c:v>Налог на имущество организаций</c:v>
                </c:pt>
                <c:pt idx="4">
                  <c:v>Акцизы</c:v>
                </c:pt>
                <c:pt idx="5">
                  <c:v>УСН</c:v>
                </c:pt>
                <c:pt idx="6">
                  <c:v>Прочие доходы</c:v>
                </c:pt>
              </c:strCache>
            </c:strRef>
          </c:cat>
          <c:val>
            <c:numRef>
              <c:f>'Стуктура Доходов'!$E$4:$E$10</c:f>
              <c:numCache>
                <c:formatCode>#,##0.0</c:formatCode>
                <c:ptCount val="7"/>
                <c:pt idx="0">
                  <c:v>7329.4</c:v>
                </c:pt>
                <c:pt idx="1">
                  <c:v>6911.5</c:v>
                </c:pt>
                <c:pt idx="2">
                  <c:v>3100.9</c:v>
                </c:pt>
                <c:pt idx="3">
                  <c:v>2056.8000000000002</c:v>
                </c:pt>
                <c:pt idx="4">
                  <c:v>728.5</c:v>
                </c:pt>
                <c:pt idx="5">
                  <c:v>276</c:v>
                </c:pt>
                <c:pt idx="6">
                  <c:v>512.9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BEC7-412A-AEC4-39290BD80C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2000" b="1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1800" dirty="0"/>
              <a:t>Источники формирования налоговых и неналоговых доходов областного бюджета  </a:t>
            </a:r>
          </a:p>
          <a:p>
            <a:pPr>
              <a:defRPr sz="1800"/>
            </a:pPr>
            <a:r>
              <a:rPr lang="ru-RU" sz="1800" dirty="0"/>
              <a:t>на  2020 год, </a:t>
            </a:r>
            <a:r>
              <a:rPr lang="ru-RU" sz="1800" dirty="0" smtClean="0"/>
              <a:t>млн. </a:t>
            </a:r>
            <a:r>
              <a:rPr lang="ru-RU" sz="1800" dirty="0"/>
              <a:t>рублей             </a:t>
            </a:r>
          </a:p>
        </c:rich>
      </c:tx>
      <c:layout>
        <c:manualLayout>
          <c:xMode val="edge"/>
          <c:yMode val="edge"/>
          <c:x val="0.15240326364163159"/>
          <c:y val="0.88110144126721002"/>
        </c:manualLayout>
      </c:layout>
      <c:overlay val="0"/>
      <c:spPr>
        <a:solidFill>
          <a:schemeClr val="lt1">
            <a:hueOff val="0"/>
            <a:satOff val="0"/>
            <a:lumOff val="0"/>
          </a:schemeClr>
        </a:solidFill>
      </c:spPr>
    </c:title>
    <c:autoTitleDeleted val="0"/>
    <c:view3D>
      <c:rotX val="30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1244380862986355E-2"/>
          <c:y val="0.27882438085089561"/>
          <c:w val="0.9180782669011498"/>
          <c:h val="0.55962282015361575"/>
        </c:manualLayout>
      </c:layout>
      <c:pie3DChart>
        <c:varyColors val="1"/>
        <c:ser>
          <c:idx val="4"/>
          <c:order val="0"/>
          <c:tx>
            <c:strRef>
              <c:f>'Стуктура Доходов'!$F$3</c:f>
              <c:strCache>
                <c:ptCount val="1"/>
                <c:pt idx="0">
                  <c:v>ПРОГНОЗ 2020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2D7-40DF-BD1B-412F9A275E6E}"/>
              </c:ext>
            </c:extLst>
          </c:dPt>
          <c:dPt>
            <c:idx val="1"/>
            <c:bubble3D val="0"/>
            <c:explosion val="24"/>
            <c:spPr>
              <a:solidFill>
                <a:schemeClr val="bg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2D7-40DF-BD1B-412F9A275E6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2D7-40DF-BD1B-412F9A275E6E}"/>
              </c:ext>
            </c:extLst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2D7-40DF-BD1B-412F9A275E6E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2D7-40DF-BD1B-412F9A275E6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2D7-40DF-BD1B-412F9A275E6E}"/>
              </c:ext>
            </c:extLst>
          </c:dPt>
          <c:dPt>
            <c:idx val="6"/>
            <c:bubble3D val="0"/>
            <c:spPr>
              <a:solidFill>
                <a:srgbClr val="5E2CF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2D7-40DF-BD1B-412F9A275E6E}"/>
              </c:ext>
            </c:extLst>
          </c:dPt>
          <c:dLbls>
            <c:dLbl>
              <c:idx val="0"/>
              <c:layout>
                <c:manualLayout>
                  <c:x val="-1.1553690263044748E-2"/>
                  <c:y val="-7.603555383797884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2D7-40DF-BD1B-412F9A275E6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24157146615841724"/>
                  <c:y val="-0.1586566832520168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2D7-40DF-BD1B-412F9A275E6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0964737257039412E-2"/>
                  <c:y val="-5.415722383236297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2D7-40DF-BD1B-412F9A275E6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6108497253665294"/>
                  <c:y val="-4.813891097489035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2D7-40DF-BD1B-412F9A275E6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9.3189544137637928E-2"/>
                  <c:y val="-0.101854574367129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2D7-40DF-BD1B-412F9A275E6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916305733723952E-2"/>
                  <c:y val="-0.1025881145964246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2D7-40DF-BD1B-412F9A275E6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2923780695521836"/>
                  <c:y val="-4.075693144220164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B2D7-40DF-BD1B-412F9A275E6E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solidFill>
                <a:schemeClr val="lt1">
                  <a:hueOff val="0"/>
                  <a:satOff val="0"/>
                  <a:lumOff val="0"/>
                  <a:alpha val="82000"/>
                </a:schemeClr>
              </a:solidFill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'Стуктура Доходов'!$A$4:$A$10</c:f>
              <c:strCache>
                <c:ptCount val="7"/>
                <c:pt idx="0">
                  <c:v>Налог на прибыль организаций</c:v>
                </c:pt>
                <c:pt idx="1">
                  <c:v>НДФЛ</c:v>
                </c:pt>
                <c:pt idx="2">
                  <c:v>НДПИ</c:v>
                </c:pt>
                <c:pt idx="3">
                  <c:v>Налог на имущество организаций</c:v>
                </c:pt>
                <c:pt idx="4">
                  <c:v>Акцизы</c:v>
                </c:pt>
                <c:pt idx="5">
                  <c:v>УСН</c:v>
                </c:pt>
                <c:pt idx="6">
                  <c:v>Прочие доходы</c:v>
                </c:pt>
              </c:strCache>
            </c:strRef>
          </c:cat>
          <c:val>
            <c:numRef>
              <c:f>'Стуктура Доходов'!$F$4:$F$10</c:f>
              <c:numCache>
                <c:formatCode>#,##0.0</c:formatCode>
                <c:ptCount val="7"/>
                <c:pt idx="0">
                  <c:v>7342.7</c:v>
                </c:pt>
                <c:pt idx="1">
                  <c:v>7257</c:v>
                </c:pt>
                <c:pt idx="2">
                  <c:v>3420.2</c:v>
                </c:pt>
                <c:pt idx="3">
                  <c:v>2139.1</c:v>
                </c:pt>
                <c:pt idx="4">
                  <c:v>736.9</c:v>
                </c:pt>
                <c:pt idx="5">
                  <c:v>288.2</c:v>
                </c:pt>
                <c:pt idx="6">
                  <c:v>511.3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B2D7-40DF-BD1B-412F9A275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20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Лист2!$D$7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Лист2!$E$6:$I$6</c:f>
              <c:strCache>
                <c:ptCount val="5"/>
                <c:pt idx="0">
                  <c:v>Факт 2016</c:v>
                </c:pt>
                <c:pt idx="1">
                  <c:v> План 2017 год</c:v>
                </c:pt>
                <c:pt idx="2">
                  <c:v>Прогноз 2018 год</c:v>
                </c:pt>
                <c:pt idx="3">
                  <c:v>Прогноз 2019 год</c:v>
                </c:pt>
                <c:pt idx="4">
                  <c:v>Прогноз 2020 год</c:v>
                </c:pt>
              </c:strCache>
            </c:strRef>
          </c:cat>
          <c:val>
            <c:numRef>
              <c:f>Лист2!$E$7:$I$7</c:f>
              <c:numCache>
                <c:formatCode>#,##0.0</c:formatCode>
                <c:ptCount val="5"/>
                <c:pt idx="0">
                  <c:v>29578.5</c:v>
                </c:pt>
                <c:pt idx="1">
                  <c:v>33933.5</c:v>
                </c:pt>
                <c:pt idx="2" formatCode="#,##0.00">
                  <c:v>30287.200000000001</c:v>
                </c:pt>
                <c:pt idx="3" formatCode="#,##0.00">
                  <c:v>25452.400000000001</c:v>
                </c:pt>
                <c:pt idx="4" formatCode="#,##0.00">
                  <c:v>24411.7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68-4D8F-899B-443101E2F838}"/>
            </c:ext>
          </c:extLst>
        </c:ser>
        <c:ser>
          <c:idx val="1"/>
          <c:order val="1"/>
          <c:tx>
            <c:strRef>
              <c:f>Лист2!$D$8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57EB7E"/>
            </a:solidFill>
            <a:ln>
              <a:noFill/>
            </a:ln>
            <a:effectLst/>
            <a:sp3d/>
          </c:spPr>
          <c:invertIfNegative val="0"/>
          <c:cat>
            <c:strRef>
              <c:f>Лист2!$E$6:$I$6</c:f>
              <c:strCache>
                <c:ptCount val="5"/>
                <c:pt idx="0">
                  <c:v>Факт 2016</c:v>
                </c:pt>
                <c:pt idx="1">
                  <c:v> План 2017 год</c:v>
                </c:pt>
                <c:pt idx="2">
                  <c:v>Прогноз 2018 год</c:v>
                </c:pt>
                <c:pt idx="3">
                  <c:v>Прогноз 2019 год</c:v>
                </c:pt>
                <c:pt idx="4">
                  <c:v>Прогноз 2020 год</c:v>
                </c:pt>
              </c:strCache>
            </c:strRef>
          </c:cat>
          <c:val>
            <c:numRef>
              <c:f>Лист2!$E$8:$I$8</c:f>
              <c:numCache>
                <c:formatCode>#,##0.0</c:formatCode>
                <c:ptCount val="5"/>
                <c:pt idx="0">
                  <c:v>30250.3</c:v>
                </c:pt>
                <c:pt idx="1">
                  <c:v>34433.5</c:v>
                </c:pt>
                <c:pt idx="2" formatCode="#,##0.00">
                  <c:v>30287.200000000001</c:v>
                </c:pt>
                <c:pt idx="3" formatCode="#,##0.00">
                  <c:v>25452.400000000001</c:v>
                </c:pt>
                <c:pt idx="4" formatCode="#,##0.00">
                  <c:v>24411.7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468-4D8F-899B-443101E2F8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8426040"/>
        <c:axId val="298425648"/>
        <c:axId val="0"/>
      </c:bar3DChart>
      <c:catAx>
        <c:axId val="298426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98425648"/>
        <c:crosses val="autoZero"/>
        <c:auto val="1"/>
        <c:lblAlgn val="ctr"/>
        <c:lblOffset val="100"/>
        <c:noMultiLvlLbl val="0"/>
      </c:catAx>
      <c:valAx>
        <c:axId val="298425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ru-RU"/>
          </a:p>
        </c:txPr>
        <c:crossAx val="298426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Структура расходов по направлениям на 2018 год,%</a:t>
            </a:r>
          </a:p>
        </c:rich>
      </c:tx>
      <c:overlay val="0"/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1C6-42D3-BF07-F5091F4254B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1C6-42D3-BF07-F5091F4254BC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51C6-42D3-BF07-F5091F4254BC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51C6-42D3-BF07-F5091F4254BC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51C6-42D3-BF07-F5091F4254BC}"/>
              </c:ext>
            </c:extLst>
          </c:dPt>
          <c:dPt>
            <c:idx val="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51C6-42D3-BF07-F5091F4254BC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51C6-42D3-BF07-F5091F4254BC}"/>
              </c:ext>
            </c:extLst>
          </c:dPt>
          <c:dPt>
            <c:idx val="7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51C6-42D3-BF07-F5091F4254BC}"/>
              </c:ext>
            </c:extLst>
          </c:dPt>
          <c:dPt>
            <c:idx val="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51C6-42D3-BF07-F5091F4254BC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51C6-42D3-BF07-F5091F4254BC}"/>
              </c:ext>
            </c:extLst>
          </c:dPt>
          <c:dPt>
            <c:idx val="1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51C6-42D3-BF07-F5091F4254BC}"/>
              </c:ext>
            </c:extLst>
          </c:dPt>
          <c:dLbls>
            <c:dLbl>
              <c:idx val="0"/>
              <c:layout>
                <c:manualLayout>
                  <c:x val="6.6964003245205657E-3"/>
                  <c:y val="-1.837052702076701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1C6-42D3-BF07-F5091F4254B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5803336037671385E-3"/>
                  <c:y val="2.296315877595876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1C6-42D3-BF07-F5091F4254BC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2321334415068552E-3"/>
                  <c:y val="1.60742111431711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51C6-42D3-BF07-F5091F4254BC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3.3482001622602829E-3"/>
                  <c:y val="-6.659316045028042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51C6-42D3-BF07-F5091F4254BC}"/>
                </c:ext>
                <c:ext xmlns:c15="http://schemas.microsoft.com/office/drawing/2012/chart" uri="{CE6537A1-D6FC-4f65-9D91-7224C49458BB}"/>
              </c:extLst>
            </c:dLbl>
            <c:spPr>
              <a:noFill/>
            </c:spPr>
            <c:txPr>
              <a:bodyPr rot="0" vert="horz"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'Лист6 '!$F$5:$F$15</c:f>
              <c:strCache>
                <c:ptCount val="11"/>
                <c:pt idx="0">
                  <c:v>Общегосударственные вопросы</c:v>
                </c:pt>
                <c:pt idx="1">
                  <c:v>Нациаональная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Здравоохранение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  <c:pt idx="10">
                  <c:v>Средства массовой информации</c:v>
                </c:pt>
              </c:strCache>
            </c:strRef>
          </c:cat>
          <c:val>
            <c:numRef>
              <c:f>'Лист6 '!$J$5:$J$15</c:f>
              <c:numCache>
                <c:formatCode>#,##0.0</c:formatCode>
                <c:ptCount val="11"/>
                <c:pt idx="0">
                  <c:v>4.5468052510631551</c:v>
                </c:pt>
                <c:pt idx="1">
                  <c:v>2.1682426899812461</c:v>
                </c:pt>
                <c:pt idx="2">
                  <c:v>7.9238093980295314</c:v>
                </c:pt>
                <c:pt idx="3">
                  <c:v>21.566866531075835</c:v>
                </c:pt>
                <c:pt idx="4">
                  <c:v>0.25588367363110487</c:v>
                </c:pt>
                <c:pt idx="5">
                  <c:v>17.189439763332366</c:v>
                </c:pt>
                <c:pt idx="6">
                  <c:v>2.597466916717293</c:v>
                </c:pt>
                <c:pt idx="7">
                  <c:v>18.622058163184448</c:v>
                </c:pt>
                <c:pt idx="8">
                  <c:v>10.771877228664254</c:v>
                </c:pt>
                <c:pt idx="9">
                  <c:v>0.96641485512031478</c:v>
                </c:pt>
                <c:pt idx="10">
                  <c:v>0.47412768430227947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51C6-42D3-BF07-F5091F4254B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Структура расходов по направлениям на 2019 год,%</a:t>
            </a:r>
          </a:p>
        </c:rich>
      </c:tx>
      <c:layout>
        <c:manualLayout>
          <c:xMode val="edge"/>
          <c:yMode val="edge"/>
          <c:x val="0.21878712181076485"/>
          <c:y val="2.1807910437854463E-3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9EE2-408D-BEE5-BABD07A05729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9EE2-408D-BEE5-BABD07A05729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9EE2-408D-BEE5-BABD07A05729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9EE2-408D-BEE5-BABD07A05729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9EE2-408D-BEE5-BABD07A05729}"/>
              </c:ext>
            </c:extLst>
          </c:dPt>
          <c:dPt>
            <c:idx val="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9EE2-408D-BEE5-BABD07A05729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9EE2-408D-BEE5-BABD07A05729}"/>
              </c:ext>
            </c:extLst>
          </c:dPt>
          <c:dPt>
            <c:idx val="7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9EE2-408D-BEE5-BABD07A05729}"/>
              </c:ext>
            </c:extLst>
          </c:dPt>
          <c:dPt>
            <c:idx val="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9EE2-408D-BEE5-BABD07A05729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9EE2-408D-BEE5-BABD07A05729}"/>
              </c:ext>
            </c:extLst>
          </c:dPt>
          <c:dPt>
            <c:idx val="1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9EE2-408D-BEE5-BABD07A05729}"/>
              </c:ext>
            </c:extLst>
          </c:dPt>
          <c:dLbls>
            <c:dLbl>
              <c:idx val="0"/>
              <c:layout>
                <c:manualLayout>
                  <c:x val="9.0513297704115942E-3"/>
                  <c:y val="-4.683132610090491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EE2-408D-BEE5-BABD07A0572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025072005288258E-2"/>
                  <c:y val="-2.518492842550869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EE2-408D-BEE5-BABD07A0572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621968895853582E-3"/>
                  <c:y val="1.569863488528173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EE2-408D-BEE5-BABD07A0572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1.28618187722727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EE2-408D-BEE5-BABD07A05729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583982709822029E-2"/>
                  <c:y val="-7.024698915135735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9EE2-408D-BEE5-BABD07A05729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0901061660402302E-2"/>
                  <c:y val="-2.221537984999225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9EE2-408D-BEE5-BABD07A0572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'Лист6 '!$F$5:$F$15</c:f>
              <c:strCache>
                <c:ptCount val="11"/>
                <c:pt idx="0">
                  <c:v>Общегосударственные вопросы</c:v>
                </c:pt>
                <c:pt idx="1">
                  <c:v>Нациаональная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Здравоохранение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  <c:pt idx="10">
                  <c:v>Средства массовой информации</c:v>
                </c:pt>
              </c:strCache>
            </c:strRef>
          </c:cat>
          <c:val>
            <c:numRef>
              <c:f>'Лист6 '!$L$5:$L$15</c:f>
              <c:numCache>
                <c:formatCode>#,##0.0</c:formatCode>
                <c:ptCount val="11"/>
                <c:pt idx="0">
                  <c:v>5.2588361019000169</c:v>
                </c:pt>
                <c:pt idx="1">
                  <c:v>2.6017192877685407</c:v>
                </c:pt>
                <c:pt idx="2">
                  <c:v>10.096493847338561</c:v>
                </c:pt>
                <c:pt idx="3">
                  <c:v>9.1751661925790895</c:v>
                </c:pt>
                <c:pt idx="4">
                  <c:v>0.27659474155678831</c:v>
                </c:pt>
                <c:pt idx="5">
                  <c:v>20.677814272917288</c:v>
                </c:pt>
                <c:pt idx="6">
                  <c:v>3.0920463296192104</c:v>
                </c:pt>
                <c:pt idx="7">
                  <c:v>19.840565133346953</c:v>
                </c:pt>
                <c:pt idx="8">
                  <c:v>12.727679904449088</c:v>
                </c:pt>
                <c:pt idx="9">
                  <c:v>0.8384278103440147</c:v>
                </c:pt>
                <c:pt idx="10">
                  <c:v>0.57086954471876916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9EE2-408D-BEE5-BABD07A057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 dirty="0"/>
              <a:t>Структура расходов по направлениям на </a:t>
            </a:r>
            <a:r>
              <a:rPr lang="ru-RU" dirty="0" smtClean="0"/>
              <a:t>20</a:t>
            </a:r>
            <a:r>
              <a:rPr lang="en-US" dirty="0" smtClean="0"/>
              <a:t>20</a:t>
            </a:r>
            <a:r>
              <a:rPr lang="ru-RU" dirty="0" smtClean="0"/>
              <a:t> </a:t>
            </a:r>
            <a:r>
              <a:rPr lang="ru-RU" dirty="0"/>
              <a:t>год,%</a:t>
            </a:r>
          </a:p>
        </c:rich>
      </c:tx>
      <c:layout>
        <c:manualLayout>
          <c:xMode val="edge"/>
          <c:yMode val="edge"/>
          <c:x val="0.21878712181076485"/>
          <c:y val="2.1807910437854463E-3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9EE2-408D-BEE5-BABD07A05729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9EE2-408D-BEE5-BABD07A05729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9EE2-408D-BEE5-BABD07A05729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9EE2-408D-BEE5-BABD07A05729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9EE2-408D-BEE5-BABD07A05729}"/>
              </c:ext>
            </c:extLst>
          </c:dPt>
          <c:dPt>
            <c:idx val="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9EE2-408D-BEE5-BABD07A05729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9EE2-408D-BEE5-BABD07A05729}"/>
              </c:ext>
            </c:extLst>
          </c:dPt>
          <c:dPt>
            <c:idx val="7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9EE2-408D-BEE5-BABD07A05729}"/>
              </c:ext>
            </c:extLst>
          </c:dPt>
          <c:dPt>
            <c:idx val="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9EE2-408D-BEE5-BABD07A05729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9EE2-408D-BEE5-BABD07A05729}"/>
              </c:ext>
            </c:extLst>
          </c:dPt>
          <c:dPt>
            <c:idx val="1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9EE2-408D-BEE5-BABD07A05729}"/>
              </c:ext>
            </c:extLst>
          </c:dPt>
          <c:dLbls>
            <c:dLbl>
              <c:idx val="0"/>
              <c:layout>
                <c:manualLayout>
                  <c:x val="9.0513297704115942E-3"/>
                  <c:y val="-4.683132610090491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EE2-408D-BEE5-BABD07A0572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025072005288258E-2"/>
                  <c:y val="-2.518492842550869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EE2-408D-BEE5-BABD07A0572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621968895853582E-3"/>
                  <c:y val="1.569863488528173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EE2-408D-BEE5-BABD07A0572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1.28618187722727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EE2-408D-BEE5-BABD07A05729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583982709822029E-2"/>
                  <c:y val="-7.024698915135735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9EE2-408D-BEE5-BABD07A05729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0901061660402302E-2"/>
                  <c:y val="-2.221537984999225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9EE2-408D-BEE5-BABD07A0572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'Лист6 '!$F$5:$F$15</c:f>
              <c:strCache>
                <c:ptCount val="11"/>
                <c:pt idx="0">
                  <c:v>Общегосударственные вопросы</c:v>
                </c:pt>
                <c:pt idx="1">
                  <c:v>Нациаональная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Здравоохранение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  <c:pt idx="10">
                  <c:v>Средства массовой информации</c:v>
                </c:pt>
              </c:strCache>
            </c:strRef>
          </c:cat>
          <c:val>
            <c:numRef>
              <c:f>'Лист6 '!$L$5:$L$15</c:f>
              <c:numCache>
                <c:formatCode>#,##0.0</c:formatCode>
                <c:ptCount val="11"/>
                <c:pt idx="0">
                  <c:v>5.6702318970002086</c:v>
                </c:pt>
                <c:pt idx="1">
                  <c:v>2.8031640565794271</c:v>
                </c:pt>
                <c:pt idx="2">
                  <c:v>10.794823793508849</c:v>
                </c:pt>
                <c:pt idx="3">
                  <c:v>3.8739620755621282</c:v>
                </c:pt>
                <c:pt idx="4">
                  <c:v>0.25725369392545377</c:v>
                </c:pt>
                <c:pt idx="5">
                  <c:v>21.952588308065394</c:v>
                </c:pt>
                <c:pt idx="6">
                  <c:v>3.1968277506277722</c:v>
                </c:pt>
                <c:pt idx="7">
                  <c:v>21.10627281180745</c:v>
                </c:pt>
                <c:pt idx="8">
                  <c:v>13.375963165203572</c:v>
                </c:pt>
                <c:pt idx="9">
                  <c:v>0.88564090169877563</c:v>
                </c:pt>
                <c:pt idx="10">
                  <c:v>0.60790522577288764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9EE2-408D-BEE5-BABD07A057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/>
              <a:t>Объем </a:t>
            </a:r>
            <a:r>
              <a:rPr lang="ru-RU" sz="1400" b="1" dirty="0" smtClean="0"/>
              <a:t>финансирования из областного бюджета </a:t>
            </a:r>
            <a:r>
              <a:rPr lang="ru-RU" sz="1400" b="1" dirty="0"/>
              <a:t>в </a:t>
            </a:r>
            <a:r>
              <a:rPr lang="ru-RU" sz="1400" b="1" dirty="0" smtClean="0"/>
              <a:t>2017-2019 годах</a:t>
            </a:r>
            <a:r>
              <a:rPr lang="ru-RU" sz="1400" b="1" baseline="0" dirty="0" smtClean="0"/>
              <a:t> </a:t>
            </a:r>
            <a:r>
              <a:rPr lang="ru-RU" sz="1400" b="0" dirty="0" smtClean="0"/>
              <a:t>(тыс</a:t>
            </a:r>
            <a:r>
              <a:rPr lang="ru-RU" sz="1400" b="0" dirty="0"/>
              <a:t>. рублей)</a:t>
            </a:r>
          </a:p>
        </c:rich>
      </c:tx>
      <c:layout>
        <c:manualLayout>
          <c:xMode val="edge"/>
          <c:yMode val="edge"/>
          <c:x val="0.109520776642078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6076363876049596E-2"/>
          <c:y val="0.28904156166246647"/>
          <c:w val="0.90467132690395835"/>
          <c:h val="0.48724105147198915"/>
        </c:manualLayout>
      </c:layout>
      <c:barChart>
        <c:barDir val="col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overlap val="100"/>
        <c:axId val="296857488"/>
        <c:axId val="296857096"/>
      </c:barChart>
      <c:catAx>
        <c:axId val="29685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6857096"/>
        <c:crosses val="autoZero"/>
        <c:auto val="1"/>
        <c:lblAlgn val="ctr"/>
        <c:lblOffset val="100"/>
        <c:noMultiLvlLbl val="0"/>
      </c:catAx>
      <c:valAx>
        <c:axId val="29685709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968574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22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_rels/data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ata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5B0D95-19A8-4DE2-81F8-ADCD957A956A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689C3FFE-2179-4699-A063-7179A0C3F759}">
      <dgm:prSet custT="1"/>
      <dgm:spPr/>
      <dgm:t>
        <a:bodyPr/>
        <a:lstStyle/>
        <a:p>
          <a:pPr algn="ctr" rtl="0"/>
          <a:r>
            <a:rPr 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Бюджет для граждан</a:t>
          </a:r>
          <a:endParaRPr lang="ru-RU" sz="4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222994-F17E-4740-9BFB-8023411AA5C4}" type="parTrans" cxnId="{27AD2734-52E1-43B2-9B92-F983BFD5A8D9}">
      <dgm:prSet/>
      <dgm:spPr/>
      <dgm:t>
        <a:bodyPr/>
        <a:lstStyle/>
        <a:p>
          <a:endParaRPr lang="ru-RU"/>
        </a:p>
      </dgm:t>
    </dgm:pt>
    <dgm:pt modelId="{BA3C4F7B-26C1-4CFC-A00E-A98CCE0157E0}" type="sibTrans" cxnId="{27AD2734-52E1-43B2-9B92-F983BFD5A8D9}">
      <dgm:prSet/>
      <dgm:spPr/>
      <dgm:t>
        <a:bodyPr/>
        <a:lstStyle/>
        <a:p>
          <a:endParaRPr lang="ru-RU"/>
        </a:p>
      </dgm:t>
    </dgm:pt>
    <dgm:pt modelId="{45F89475-2B46-49C6-9A71-FFE381EE0190}" type="pres">
      <dgm:prSet presAssocID="{9A5B0D95-19A8-4DE2-81F8-ADCD957A95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ACCC45-9E6B-4D5E-89BB-277C2E1D86A4}" type="pres">
      <dgm:prSet presAssocID="{689C3FFE-2179-4699-A063-7179A0C3F759}" presName="parentText" presStyleLbl="node1" presStyleIdx="0" presStyleCnt="1" custLinFactNeighborX="4772" custLinFactNeighborY="-32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AD2734-52E1-43B2-9B92-F983BFD5A8D9}" srcId="{9A5B0D95-19A8-4DE2-81F8-ADCD957A956A}" destId="{689C3FFE-2179-4699-A063-7179A0C3F759}" srcOrd="0" destOrd="0" parTransId="{17222994-F17E-4740-9BFB-8023411AA5C4}" sibTransId="{BA3C4F7B-26C1-4CFC-A00E-A98CCE0157E0}"/>
    <dgm:cxn modelId="{8501A1D5-5924-42BF-AA97-1EC43BB38699}" type="presOf" srcId="{689C3FFE-2179-4699-A063-7179A0C3F759}" destId="{CBACCC45-9E6B-4D5E-89BB-277C2E1D86A4}" srcOrd="0" destOrd="0" presId="urn:microsoft.com/office/officeart/2005/8/layout/vList2"/>
    <dgm:cxn modelId="{65914184-3247-4395-BF07-08B72ADA8059}" type="presOf" srcId="{9A5B0D95-19A8-4DE2-81F8-ADCD957A956A}" destId="{45F89475-2B46-49C6-9A71-FFE381EE0190}" srcOrd="0" destOrd="0" presId="urn:microsoft.com/office/officeart/2005/8/layout/vList2"/>
    <dgm:cxn modelId="{AB415D63-7CF8-4D0B-AEE2-CE4181B8FF0D}" type="presParOf" srcId="{45F89475-2B46-49C6-9A71-FFE381EE0190}" destId="{CBACCC45-9E6B-4D5E-89BB-277C2E1D86A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CF99C42-1F83-47E1-88F1-E0BC3817CB37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533AE0F-3620-4EB7-AB91-CD9AFD69B421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параметры социально - экономического развития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93FF4D-7E98-4280-B8E0-FF680FFE0381}" type="parTrans" cxnId="{2E0ADD8F-32CF-4D64-8D28-B1DB0616E991}">
      <dgm:prSet/>
      <dgm:spPr/>
      <dgm:t>
        <a:bodyPr/>
        <a:lstStyle/>
        <a:p>
          <a:endParaRPr lang="ru-RU"/>
        </a:p>
      </dgm:t>
    </dgm:pt>
    <dgm:pt modelId="{1BA8E005-2C45-46F3-A639-5320AEB96D51}" type="sibTrans" cxnId="{2E0ADD8F-32CF-4D64-8D28-B1DB0616E991}">
      <dgm:prSet/>
      <dgm:spPr/>
      <dgm:t>
        <a:bodyPr/>
        <a:lstStyle/>
        <a:p>
          <a:endParaRPr lang="ru-RU"/>
        </a:p>
      </dgm:t>
    </dgm:pt>
    <dgm:pt modelId="{2FBCD5B5-3605-4EF0-8E0C-F66219382EBF}" type="pres">
      <dgm:prSet presAssocID="{FCF99C42-1F83-47E1-88F1-E0BC3817CB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03D7AF-5DF8-4555-BD16-D325876F4E67}" type="pres">
      <dgm:prSet presAssocID="{B533AE0F-3620-4EB7-AB91-CD9AFD69B421}" presName="parentText" presStyleLbl="node1" presStyleIdx="0" presStyleCnt="1" custScaleY="114945" custLinFactNeighborY="-75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0ADD8F-32CF-4D64-8D28-B1DB0616E991}" srcId="{FCF99C42-1F83-47E1-88F1-E0BC3817CB37}" destId="{B533AE0F-3620-4EB7-AB91-CD9AFD69B421}" srcOrd="0" destOrd="0" parTransId="{3693FF4D-7E98-4280-B8E0-FF680FFE0381}" sibTransId="{1BA8E005-2C45-46F3-A639-5320AEB96D51}"/>
    <dgm:cxn modelId="{2F2C1501-51DB-4467-B75B-B09FB36268A3}" type="presOf" srcId="{FCF99C42-1F83-47E1-88F1-E0BC3817CB37}" destId="{2FBCD5B5-3605-4EF0-8E0C-F66219382EBF}" srcOrd="0" destOrd="0" presId="urn:microsoft.com/office/officeart/2005/8/layout/vList2"/>
    <dgm:cxn modelId="{59C475F4-377D-4D36-B45E-05191A252D0E}" type="presOf" srcId="{B533AE0F-3620-4EB7-AB91-CD9AFD69B421}" destId="{0F03D7AF-5DF8-4555-BD16-D325876F4E67}" srcOrd="0" destOrd="0" presId="urn:microsoft.com/office/officeart/2005/8/layout/vList2"/>
    <dgm:cxn modelId="{BC8359A3-D63C-4F66-B56D-09186B482C95}" type="presParOf" srcId="{2FBCD5B5-3605-4EF0-8E0C-F66219382EBF}" destId="{0F03D7AF-5DF8-4555-BD16-D325876F4E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EA0CBC1-7335-4BC0-98D6-FC63DC3E226B}" type="doc">
      <dgm:prSet loTypeId="urn:microsoft.com/office/officeart/2005/8/layout/cycle1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5AA783B2-6A3B-4219-AD8E-C26D87043268}">
      <dgm:prSet phldrT="[Текст]" custT="1"/>
      <dgm:spPr/>
      <dgm:t>
        <a:bodyPr/>
        <a:lstStyle/>
        <a:p>
          <a:r>
            <a:rPr lang="ru-RU" sz="16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Рассмотрение </a:t>
          </a:r>
        </a:p>
        <a:p>
          <a:r>
            <a:rPr lang="ru-RU" sz="16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 утверждение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92DA7F-564F-4B2F-AAE7-0A20F82C69F4}" type="parTrans" cxnId="{DE50657D-192F-4A34-A355-2547C259C45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36569C3-F474-456F-9DA4-2FC0AF58959F}" type="sibTrans" cxnId="{DE50657D-192F-4A34-A355-2547C259C45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10566CF-9CE5-40A4-8669-0D527DE245A0}">
      <dgm:prSet phldrT="[Текст]" custT="1"/>
      <dgm:spPr/>
      <dgm:t>
        <a:bodyPr/>
        <a:lstStyle/>
        <a:p>
          <a:r>
            <a:rPr lang="ru-RU" sz="16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Исполнение и отчетность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F543F0-915C-410F-A44A-27A0A8EAF1D3}" type="parTrans" cxnId="{7330950E-7D77-4944-AFE9-2CF159E6348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5C335B3-985E-4BD4-82C7-3A84C25FA859}" type="sibTrans" cxnId="{7330950E-7D77-4944-AFE9-2CF159E6348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A3F8CF2-8538-450F-950F-8AE8E4BEB243}">
      <dgm:prSet phldrT="[Текст]"/>
      <dgm:spPr/>
      <dgm:t>
        <a:bodyPr/>
        <a:lstStyle/>
        <a:p>
          <a:r>
            <a:rPr lang="ru-RU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Государственный финансовый контроль</a:t>
          </a:r>
          <a:endParaRPr lang="ru-RU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E2E2EA1-C279-4939-8341-815F9EFB45A7}" type="parTrans" cxnId="{2F5A0517-03FF-456B-8897-21326275EE5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54EC5E6-1858-4185-9BBF-EE2A134D3D62}" type="sibTrans" cxnId="{2F5A0517-03FF-456B-8897-21326275EE5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EA028DD-CDDE-4AAA-A02A-755EDAEB2A1B}">
      <dgm:prSet phldrT="[Текст]"/>
      <dgm:spPr/>
      <dgm:t>
        <a:bodyPr/>
        <a:lstStyle/>
        <a:p>
          <a:r>
            <a:rPr lang="ru-RU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Составление</a:t>
          </a:r>
          <a:endParaRPr lang="ru-RU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54ACEA-1953-4A7C-9527-E4B06901AE76}" type="parTrans" cxnId="{81755C54-6359-4931-85F8-3F816D1A6C0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6869D79-AC34-47B3-BD65-52B528785C6A}" type="sibTrans" cxnId="{81755C54-6359-4931-85F8-3F816D1A6C0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748A430-8062-40C8-9870-B1A6FE0B5488}" type="pres">
      <dgm:prSet presAssocID="{9EA0CBC1-7335-4BC0-98D6-FC63DC3E226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C59C14-2E43-4698-B4DB-A06FCDBFD19E}" type="pres">
      <dgm:prSet presAssocID="{5AA783B2-6A3B-4219-AD8E-C26D87043268}" presName="dummy" presStyleCnt="0"/>
      <dgm:spPr/>
      <dgm:t>
        <a:bodyPr/>
        <a:lstStyle/>
        <a:p>
          <a:endParaRPr lang="ru-RU"/>
        </a:p>
      </dgm:t>
    </dgm:pt>
    <dgm:pt modelId="{8AA11B26-D27E-4721-BBD8-C03EC5802459}" type="pres">
      <dgm:prSet presAssocID="{5AA783B2-6A3B-4219-AD8E-C26D87043268}" presName="node" presStyleLbl="revTx" presStyleIdx="0" presStyleCnt="4" custScaleX="945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DEE246-300B-43C7-A7CA-9B14AA96E073}" type="pres">
      <dgm:prSet presAssocID="{D36569C3-F474-456F-9DA4-2FC0AF58959F}" presName="sibTrans" presStyleLbl="node1" presStyleIdx="0" presStyleCnt="4"/>
      <dgm:spPr/>
      <dgm:t>
        <a:bodyPr/>
        <a:lstStyle/>
        <a:p>
          <a:endParaRPr lang="ru-RU"/>
        </a:p>
      </dgm:t>
    </dgm:pt>
    <dgm:pt modelId="{904E1AAB-876E-4C29-9489-75DF55DC493F}" type="pres">
      <dgm:prSet presAssocID="{610566CF-9CE5-40A4-8669-0D527DE245A0}" presName="dummy" presStyleCnt="0"/>
      <dgm:spPr/>
      <dgm:t>
        <a:bodyPr/>
        <a:lstStyle/>
        <a:p>
          <a:endParaRPr lang="ru-RU"/>
        </a:p>
      </dgm:t>
    </dgm:pt>
    <dgm:pt modelId="{5584B58E-A4F8-41EF-BF4F-9B406DAABC38}" type="pres">
      <dgm:prSet presAssocID="{610566CF-9CE5-40A4-8669-0D527DE245A0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6C1707-7CD8-4E26-B475-A3925C4184BF}" type="pres">
      <dgm:prSet presAssocID="{C5C335B3-985E-4BD4-82C7-3A84C25FA859}" presName="sibTrans" presStyleLbl="node1" presStyleIdx="1" presStyleCnt="4"/>
      <dgm:spPr/>
      <dgm:t>
        <a:bodyPr/>
        <a:lstStyle/>
        <a:p>
          <a:endParaRPr lang="ru-RU"/>
        </a:p>
      </dgm:t>
    </dgm:pt>
    <dgm:pt modelId="{6A5D5EE9-C9BC-4DA5-9C65-9EC7D3DD6AF3}" type="pres">
      <dgm:prSet presAssocID="{3A3F8CF2-8538-450F-950F-8AE8E4BEB243}" presName="dummy" presStyleCnt="0"/>
      <dgm:spPr/>
      <dgm:t>
        <a:bodyPr/>
        <a:lstStyle/>
        <a:p>
          <a:endParaRPr lang="ru-RU"/>
        </a:p>
      </dgm:t>
    </dgm:pt>
    <dgm:pt modelId="{20C4510D-B658-47D9-BAC6-847D7DBBF4A3}" type="pres">
      <dgm:prSet presAssocID="{3A3F8CF2-8538-450F-950F-8AE8E4BEB243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646706-78DD-459D-8808-F104F43F35C1}" type="pres">
      <dgm:prSet presAssocID="{F54EC5E6-1858-4185-9BBF-EE2A134D3D62}" presName="sibTrans" presStyleLbl="node1" presStyleIdx="2" presStyleCnt="4"/>
      <dgm:spPr/>
      <dgm:t>
        <a:bodyPr/>
        <a:lstStyle/>
        <a:p>
          <a:endParaRPr lang="ru-RU"/>
        </a:p>
      </dgm:t>
    </dgm:pt>
    <dgm:pt modelId="{5A9EE754-E372-4C20-A78E-228EE48428B0}" type="pres">
      <dgm:prSet presAssocID="{EEA028DD-CDDE-4AAA-A02A-755EDAEB2A1B}" presName="dummy" presStyleCnt="0"/>
      <dgm:spPr/>
      <dgm:t>
        <a:bodyPr/>
        <a:lstStyle/>
        <a:p>
          <a:endParaRPr lang="ru-RU"/>
        </a:p>
      </dgm:t>
    </dgm:pt>
    <dgm:pt modelId="{157F0A72-85CB-4997-8C6D-95BF07460136}" type="pres">
      <dgm:prSet presAssocID="{EEA028DD-CDDE-4AAA-A02A-755EDAEB2A1B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9697C-02B0-446E-A382-D62F20B19555}" type="pres">
      <dgm:prSet presAssocID="{B6869D79-AC34-47B3-BD65-52B528785C6A}" presName="sibTrans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37EE927B-7EBD-4701-B3AA-06463D234C83}" type="presOf" srcId="{D36569C3-F474-456F-9DA4-2FC0AF58959F}" destId="{5DDEE246-300B-43C7-A7CA-9B14AA96E073}" srcOrd="0" destOrd="0" presId="urn:microsoft.com/office/officeart/2005/8/layout/cycle1"/>
    <dgm:cxn modelId="{7330950E-7D77-4944-AFE9-2CF159E6348A}" srcId="{9EA0CBC1-7335-4BC0-98D6-FC63DC3E226B}" destId="{610566CF-9CE5-40A4-8669-0D527DE245A0}" srcOrd="1" destOrd="0" parTransId="{F0F543F0-915C-410F-A44A-27A0A8EAF1D3}" sibTransId="{C5C335B3-985E-4BD4-82C7-3A84C25FA859}"/>
    <dgm:cxn modelId="{CEA7D6F3-A08B-401B-8808-7BA7F97E4E3F}" type="presOf" srcId="{5AA783B2-6A3B-4219-AD8E-C26D87043268}" destId="{8AA11B26-D27E-4721-BBD8-C03EC5802459}" srcOrd="0" destOrd="0" presId="urn:microsoft.com/office/officeart/2005/8/layout/cycle1"/>
    <dgm:cxn modelId="{C4D8125E-CCEC-43D7-BAEA-A37650383A14}" type="presOf" srcId="{B6869D79-AC34-47B3-BD65-52B528785C6A}" destId="{C1E9697C-02B0-446E-A382-D62F20B19555}" srcOrd="0" destOrd="0" presId="urn:microsoft.com/office/officeart/2005/8/layout/cycle1"/>
    <dgm:cxn modelId="{467BD0EE-0EC8-49F5-8A4B-D347519F3F6E}" type="presOf" srcId="{C5C335B3-985E-4BD4-82C7-3A84C25FA859}" destId="{1E6C1707-7CD8-4E26-B475-A3925C4184BF}" srcOrd="0" destOrd="0" presId="urn:microsoft.com/office/officeart/2005/8/layout/cycle1"/>
    <dgm:cxn modelId="{5E587C9B-B49F-4485-B2BF-87E954E27A9C}" type="presOf" srcId="{9EA0CBC1-7335-4BC0-98D6-FC63DC3E226B}" destId="{4748A430-8062-40C8-9870-B1A6FE0B5488}" srcOrd="0" destOrd="0" presId="urn:microsoft.com/office/officeart/2005/8/layout/cycle1"/>
    <dgm:cxn modelId="{5B291956-75CB-4263-9E3F-06BC2F71FBF3}" type="presOf" srcId="{3A3F8CF2-8538-450F-950F-8AE8E4BEB243}" destId="{20C4510D-B658-47D9-BAC6-847D7DBBF4A3}" srcOrd="0" destOrd="0" presId="urn:microsoft.com/office/officeart/2005/8/layout/cycle1"/>
    <dgm:cxn modelId="{28979CAD-C9A2-4298-A5F5-D162510B061B}" type="presOf" srcId="{F54EC5E6-1858-4185-9BBF-EE2A134D3D62}" destId="{55646706-78DD-459D-8808-F104F43F35C1}" srcOrd="0" destOrd="0" presId="urn:microsoft.com/office/officeart/2005/8/layout/cycle1"/>
    <dgm:cxn modelId="{81755C54-6359-4931-85F8-3F816D1A6C0F}" srcId="{9EA0CBC1-7335-4BC0-98D6-FC63DC3E226B}" destId="{EEA028DD-CDDE-4AAA-A02A-755EDAEB2A1B}" srcOrd="3" destOrd="0" parTransId="{A354ACEA-1953-4A7C-9527-E4B06901AE76}" sibTransId="{B6869D79-AC34-47B3-BD65-52B528785C6A}"/>
    <dgm:cxn modelId="{E3B3A7C7-A413-4FEE-9361-7C34144EB0CF}" type="presOf" srcId="{EEA028DD-CDDE-4AAA-A02A-755EDAEB2A1B}" destId="{157F0A72-85CB-4997-8C6D-95BF07460136}" srcOrd="0" destOrd="0" presId="urn:microsoft.com/office/officeart/2005/8/layout/cycle1"/>
    <dgm:cxn modelId="{2F5A0517-03FF-456B-8897-21326275EE5C}" srcId="{9EA0CBC1-7335-4BC0-98D6-FC63DC3E226B}" destId="{3A3F8CF2-8538-450F-950F-8AE8E4BEB243}" srcOrd="2" destOrd="0" parTransId="{4E2E2EA1-C279-4939-8341-815F9EFB45A7}" sibTransId="{F54EC5E6-1858-4185-9BBF-EE2A134D3D62}"/>
    <dgm:cxn modelId="{DE50657D-192F-4A34-A355-2547C259C453}" srcId="{9EA0CBC1-7335-4BC0-98D6-FC63DC3E226B}" destId="{5AA783B2-6A3B-4219-AD8E-C26D87043268}" srcOrd="0" destOrd="0" parTransId="{9592DA7F-564F-4B2F-AAE7-0A20F82C69F4}" sibTransId="{D36569C3-F474-456F-9DA4-2FC0AF58959F}"/>
    <dgm:cxn modelId="{AE74427E-75C6-4B0D-A3E8-40218C25F34C}" type="presOf" srcId="{610566CF-9CE5-40A4-8669-0D527DE245A0}" destId="{5584B58E-A4F8-41EF-BF4F-9B406DAABC38}" srcOrd="0" destOrd="0" presId="urn:microsoft.com/office/officeart/2005/8/layout/cycle1"/>
    <dgm:cxn modelId="{141E0F42-BC59-48EC-88C9-21F3BC6D6D49}" type="presParOf" srcId="{4748A430-8062-40C8-9870-B1A6FE0B5488}" destId="{AFC59C14-2E43-4698-B4DB-A06FCDBFD19E}" srcOrd="0" destOrd="0" presId="urn:microsoft.com/office/officeart/2005/8/layout/cycle1"/>
    <dgm:cxn modelId="{DDCF167E-DC20-4A3B-BBAC-374F9A823434}" type="presParOf" srcId="{4748A430-8062-40C8-9870-B1A6FE0B5488}" destId="{8AA11B26-D27E-4721-BBD8-C03EC5802459}" srcOrd="1" destOrd="0" presId="urn:microsoft.com/office/officeart/2005/8/layout/cycle1"/>
    <dgm:cxn modelId="{8E308D69-ED70-4BD2-8EC7-1CF6F7210B64}" type="presParOf" srcId="{4748A430-8062-40C8-9870-B1A6FE0B5488}" destId="{5DDEE246-300B-43C7-A7CA-9B14AA96E073}" srcOrd="2" destOrd="0" presId="urn:microsoft.com/office/officeart/2005/8/layout/cycle1"/>
    <dgm:cxn modelId="{3A41C7D2-8E94-484C-B598-5F95A7304D02}" type="presParOf" srcId="{4748A430-8062-40C8-9870-B1A6FE0B5488}" destId="{904E1AAB-876E-4C29-9489-75DF55DC493F}" srcOrd="3" destOrd="0" presId="urn:microsoft.com/office/officeart/2005/8/layout/cycle1"/>
    <dgm:cxn modelId="{A0DFC587-5959-420E-B466-36457D6A1D74}" type="presParOf" srcId="{4748A430-8062-40C8-9870-B1A6FE0B5488}" destId="{5584B58E-A4F8-41EF-BF4F-9B406DAABC38}" srcOrd="4" destOrd="0" presId="urn:microsoft.com/office/officeart/2005/8/layout/cycle1"/>
    <dgm:cxn modelId="{B307C95D-BC3E-44E9-9008-8C79AD391E95}" type="presParOf" srcId="{4748A430-8062-40C8-9870-B1A6FE0B5488}" destId="{1E6C1707-7CD8-4E26-B475-A3925C4184BF}" srcOrd="5" destOrd="0" presId="urn:microsoft.com/office/officeart/2005/8/layout/cycle1"/>
    <dgm:cxn modelId="{B281B1C2-7737-4834-B29E-112DFC66CADE}" type="presParOf" srcId="{4748A430-8062-40C8-9870-B1A6FE0B5488}" destId="{6A5D5EE9-C9BC-4DA5-9C65-9EC7D3DD6AF3}" srcOrd="6" destOrd="0" presId="urn:microsoft.com/office/officeart/2005/8/layout/cycle1"/>
    <dgm:cxn modelId="{7A184CBB-F05F-4A2D-9434-C482F75E0235}" type="presParOf" srcId="{4748A430-8062-40C8-9870-B1A6FE0B5488}" destId="{20C4510D-B658-47D9-BAC6-847D7DBBF4A3}" srcOrd="7" destOrd="0" presId="urn:microsoft.com/office/officeart/2005/8/layout/cycle1"/>
    <dgm:cxn modelId="{B105A464-955E-4830-8998-6291949F9145}" type="presParOf" srcId="{4748A430-8062-40C8-9870-B1A6FE0B5488}" destId="{55646706-78DD-459D-8808-F104F43F35C1}" srcOrd="8" destOrd="0" presId="urn:microsoft.com/office/officeart/2005/8/layout/cycle1"/>
    <dgm:cxn modelId="{E38D3473-A8CE-41DC-9311-0C92C43F8074}" type="presParOf" srcId="{4748A430-8062-40C8-9870-B1A6FE0B5488}" destId="{5A9EE754-E372-4C20-A78E-228EE48428B0}" srcOrd="9" destOrd="0" presId="urn:microsoft.com/office/officeart/2005/8/layout/cycle1"/>
    <dgm:cxn modelId="{F4F54163-7D63-4730-B5E8-A50961DD7A17}" type="presParOf" srcId="{4748A430-8062-40C8-9870-B1A6FE0B5488}" destId="{157F0A72-85CB-4997-8C6D-95BF07460136}" srcOrd="10" destOrd="0" presId="urn:microsoft.com/office/officeart/2005/8/layout/cycle1"/>
    <dgm:cxn modelId="{85DEA3B5-7A89-4A03-83C2-9F4DBCAA96B4}" type="presParOf" srcId="{4748A430-8062-40C8-9870-B1A6FE0B5488}" destId="{C1E9697C-02B0-446E-A382-D62F20B19555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662DB66-E3CE-46BC-908B-51358F9949D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BF2B3897-EF9F-416A-8F4C-046A9BDE8D0C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Бюджетный процесс в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AEAAD4-F1D7-443F-B4D9-01A7F0948C11}" type="parTrans" cxnId="{B20E3E90-EB6C-4348-99F9-D7ED4A96A787}">
      <dgm:prSet/>
      <dgm:spPr/>
      <dgm:t>
        <a:bodyPr/>
        <a:lstStyle/>
        <a:p>
          <a:endParaRPr lang="ru-RU"/>
        </a:p>
      </dgm:t>
    </dgm:pt>
    <dgm:pt modelId="{BC11E8F5-0084-43E0-B394-A3AD521E3231}" type="sibTrans" cxnId="{B20E3E90-EB6C-4348-99F9-D7ED4A96A787}">
      <dgm:prSet/>
      <dgm:spPr/>
      <dgm:t>
        <a:bodyPr/>
        <a:lstStyle/>
        <a:p>
          <a:endParaRPr lang="ru-RU"/>
        </a:p>
      </dgm:t>
    </dgm:pt>
    <dgm:pt modelId="{6076BE63-5196-4ED8-BB31-67418B759C18}" type="pres">
      <dgm:prSet presAssocID="{0662DB66-E3CE-46BC-908B-51358F9949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1F7C91-2E4C-4FCC-9797-9C3E25C75B06}" type="pres">
      <dgm:prSet presAssocID="{BF2B3897-EF9F-416A-8F4C-046A9BDE8D0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0E3E90-EB6C-4348-99F9-D7ED4A96A787}" srcId="{0662DB66-E3CE-46BC-908B-51358F9949D6}" destId="{BF2B3897-EF9F-416A-8F4C-046A9BDE8D0C}" srcOrd="0" destOrd="0" parTransId="{FAAEAAD4-F1D7-443F-B4D9-01A7F0948C11}" sibTransId="{BC11E8F5-0084-43E0-B394-A3AD521E3231}"/>
    <dgm:cxn modelId="{3B6F7344-E830-4E5B-9305-04B721A93F78}" type="presOf" srcId="{BF2B3897-EF9F-416A-8F4C-046A9BDE8D0C}" destId="{D21F7C91-2E4C-4FCC-9797-9C3E25C75B06}" srcOrd="0" destOrd="0" presId="urn:microsoft.com/office/officeart/2005/8/layout/vList2"/>
    <dgm:cxn modelId="{02DD7987-8A48-4015-BC7A-B5D060797AC6}" type="presOf" srcId="{0662DB66-E3CE-46BC-908B-51358F9949D6}" destId="{6076BE63-5196-4ED8-BB31-67418B759C18}" srcOrd="0" destOrd="0" presId="urn:microsoft.com/office/officeart/2005/8/layout/vList2"/>
    <dgm:cxn modelId="{F72E73E4-F163-488C-AAEC-1EA8578DB781}" type="presParOf" srcId="{6076BE63-5196-4ED8-BB31-67418B759C18}" destId="{D21F7C91-2E4C-4FCC-9797-9C3E25C75B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4000A97-C5C9-42CB-AB55-9202891ABEB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432A9E85-B0BA-41CF-9122-E22B4D56F35C}">
      <dgm:prSet custT="1"/>
      <dgm:spPr/>
      <dgm:t>
        <a:bodyPr/>
        <a:lstStyle/>
        <a:p>
          <a:pPr rtl="0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Бюджетный процесс в Магаданской области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27A190-CF6C-4784-B6CD-6467CAAED860}" type="parTrans" cxnId="{BB576536-8269-4DA8-A2B7-6512CE6438BC}">
      <dgm:prSet/>
      <dgm:spPr/>
      <dgm:t>
        <a:bodyPr/>
        <a:lstStyle/>
        <a:p>
          <a:endParaRPr lang="ru-RU"/>
        </a:p>
      </dgm:t>
    </dgm:pt>
    <dgm:pt modelId="{60C35CDF-1629-422F-BCBB-8C9BF2F70D28}" type="sibTrans" cxnId="{BB576536-8269-4DA8-A2B7-6512CE6438BC}">
      <dgm:prSet/>
      <dgm:spPr/>
      <dgm:t>
        <a:bodyPr/>
        <a:lstStyle/>
        <a:p>
          <a:endParaRPr lang="ru-RU"/>
        </a:p>
      </dgm:t>
    </dgm:pt>
    <dgm:pt modelId="{229189C5-5A0D-4E38-A669-D1F489ABAA73}" type="pres">
      <dgm:prSet presAssocID="{24000A97-C5C9-42CB-AB55-9202891ABEBC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F13BF7B1-F8CE-409C-8AE6-E3D1943D1E06}" type="pres">
      <dgm:prSet presAssocID="{432A9E85-B0BA-41CF-9122-E22B4D56F35C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BAE409D5-5A67-40CB-886C-9AA0A775BF76}" type="pres">
      <dgm:prSet presAssocID="{432A9E85-B0BA-41CF-9122-E22B4D56F35C}" presName="Accent1" presStyleLbl="node1" presStyleIdx="0" presStyleCnt="6"/>
      <dgm:spPr/>
    </dgm:pt>
    <dgm:pt modelId="{9336D401-EFF5-48F8-AF19-8286F9EC1538}" type="pres">
      <dgm:prSet presAssocID="{432A9E85-B0BA-41CF-9122-E22B4D56F35C}" presName="Accent2" presStyleLbl="node1" presStyleIdx="1" presStyleCnt="6"/>
      <dgm:spPr/>
    </dgm:pt>
    <dgm:pt modelId="{05EC4945-3D5D-4C8B-A80A-19E32A1CD289}" type="pres">
      <dgm:prSet presAssocID="{432A9E85-B0BA-41CF-9122-E22B4D56F35C}" presName="Accent3" presStyleLbl="node1" presStyleIdx="2" presStyleCnt="6"/>
      <dgm:spPr/>
    </dgm:pt>
    <dgm:pt modelId="{B31DAE0C-2E56-4FCD-B1B9-7E2776D04D92}" type="pres">
      <dgm:prSet presAssocID="{432A9E85-B0BA-41CF-9122-E22B4D56F35C}" presName="Accent4" presStyleLbl="node1" presStyleIdx="3" presStyleCnt="6"/>
      <dgm:spPr/>
    </dgm:pt>
    <dgm:pt modelId="{B91B64C5-9F1B-4FBF-A360-9C89D6F4B140}" type="pres">
      <dgm:prSet presAssocID="{432A9E85-B0BA-41CF-9122-E22B4D56F35C}" presName="Accent5" presStyleLbl="node1" presStyleIdx="4" presStyleCnt="6"/>
      <dgm:spPr/>
    </dgm:pt>
    <dgm:pt modelId="{BF74EB58-A31F-4787-A866-07C353A63214}" type="pres">
      <dgm:prSet presAssocID="{432A9E85-B0BA-41CF-9122-E22B4D56F35C}" presName="Accent6" presStyleLbl="node1" presStyleIdx="5" presStyleCnt="6"/>
      <dgm:spPr/>
    </dgm:pt>
  </dgm:ptLst>
  <dgm:cxnLst>
    <dgm:cxn modelId="{BB576536-8269-4DA8-A2B7-6512CE6438BC}" srcId="{24000A97-C5C9-42CB-AB55-9202891ABEBC}" destId="{432A9E85-B0BA-41CF-9122-E22B4D56F35C}" srcOrd="0" destOrd="0" parTransId="{2727A190-CF6C-4784-B6CD-6467CAAED860}" sibTransId="{60C35CDF-1629-422F-BCBB-8C9BF2F70D28}"/>
    <dgm:cxn modelId="{2F356AE1-55E5-43CC-91F2-64D9EAE18F5D}" type="presOf" srcId="{24000A97-C5C9-42CB-AB55-9202891ABEBC}" destId="{229189C5-5A0D-4E38-A669-D1F489ABAA73}" srcOrd="0" destOrd="0" presId="urn:microsoft.com/office/officeart/2009/3/layout/CircleRelationship"/>
    <dgm:cxn modelId="{DFCD4EAD-97BB-4EAF-93E3-84C527C825C3}" type="presOf" srcId="{432A9E85-B0BA-41CF-9122-E22B4D56F35C}" destId="{F13BF7B1-F8CE-409C-8AE6-E3D1943D1E06}" srcOrd="0" destOrd="0" presId="urn:microsoft.com/office/officeart/2009/3/layout/CircleRelationship"/>
    <dgm:cxn modelId="{B4E93C0D-31E4-4779-B369-AB1EBA8580A0}" type="presParOf" srcId="{229189C5-5A0D-4E38-A669-D1F489ABAA73}" destId="{F13BF7B1-F8CE-409C-8AE6-E3D1943D1E06}" srcOrd="0" destOrd="0" presId="urn:microsoft.com/office/officeart/2009/3/layout/CircleRelationship"/>
    <dgm:cxn modelId="{54B00F06-230A-4C2F-9DDB-85903050A98B}" type="presParOf" srcId="{229189C5-5A0D-4E38-A669-D1F489ABAA73}" destId="{BAE409D5-5A67-40CB-886C-9AA0A775BF76}" srcOrd="1" destOrd="0" presId="urn:microsoft.com/office/officeart/2009/3/layout/CircleRelationship"/>
    <dgm:cxn modelId="{0B7D164E-98BC-4AEE-9859-94900513F140}" type="presParOf" srcId="{229189C5-5A0D-4E38-A669-D1F489ABAA73}" destId="{9336D401-EFF5-48F8-AF19-8286F9EC1538}" srcOrd="2" destOrd="0" presId="urn:microsoft.com/office/officeart/2009/3/layout/CircleRelationship"/>
    <dgm:cxn modelId="{6A715508-7EDF-43EA-8A8D-F38AACE66810}" type="presParOf" srcId="{229189C5-5A0D-4E38-A669-D1F489ABAA73}" destId="{05EC4945-3D5D-4C8B-A80A-19E32A1CD289}" srcOrd="3" destOrd="0" presId="urn:microsoft.com/office/officeart/2009/3/layout/CircleRelationship"/>
    <dgm:cxn modelId="{3DCBB30D-207E-428D-9C4E-82C4999AE648}" type="presParOf" srcId="{229189C5-5A0D-4E38-A669-D1F489ABAA73}" destId="{B31DAE0C-2E56-4FCD-B1B9-7E2776D04D92}" srcOrd="4" destOrd="0" presId="urn:microsoft.com/office/officeart/2009/3/layout/CircleRelationship"/>
    <dgm:cxn modelId="{329520B3-C4E4-486A-B305-AD971962CF66}" type="presParOf" srcId="{229189C5-5A0D-4E38-A669-D1F489ABAA73}" destId="{B91B64C5-9F1B-4FBF-A360-9C89D6F4B140}" srcOrd="5" destOrd="0" presId="urn:microsoft.com/office/officeart/2009/3/layout/CircleRelationship"/>
    <dgm:cxn modelId="{9DF840AD-E494-4A3E-8920-59779B4CBF3E}" type="presParOf" srcId="{229189C5-5A0D-4E38-A669-D1F489ABAA73}" destId="{BF74EB58-A31F-4787-A866-07C353A63214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3962999-97B3-4446-B40B-3B170FE54AF0}" type="doc">
      <dgm:prSet loTypeId="urn:microsoft.com/office/officeart/2005/8/layout/vList2" loCatId="list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CED177B-C9DA-4025-A920-88C8E5F98DE7}">
      <dgm:prSet/>
      <dgm:spPr/>
      <dgm:t>
        <a:bodyPr/>
        <a:lstStyle/>
        <a:p>
          <a:pPr rtl="0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Составление.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этом этапе составляется прогноз социально 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экономического развития  области, определяются основные характеристики областного бюджета на очередной финансовый год и плановый период, основные методы направления покрытия дефицита областного бюджета, рассматриваются основные направления бюджетной и налоговой политики. Подготавливается проект закона Магаданской области об областном бюджете.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331586-259E-48C5-B13C-223254DC4661}" type="parTrans" cxnId="{85114CB8-42BB-4C9E-A193-8449FEA73941}">
      <dgm:prSet/>
      <dgm:spPr/>
      <dgm:t>
        <a:bodyPr/>
        <a:lstStyle/>
        <a:p>
          <a:endParaRPr lang="ru-RU"/>
        </a:p>
      </dgm:t>
    </dgm:pt>
    <dgm:pt modelId="{81A77FC7-5C2B-4745-B120-1D0E97641712}" type="sibTrans" cxnId="{85114CB8-42BB-4C9E-A193-8449FEA73941}">
      <dgm:prSet/>
      <dgm:spPr/>
      <dgm:t>
        <a:bodyPr/>
        <a:lstStyle/>
        <a:p>
          <a:endParaRPr lang="ru-RU"/>
        </a:p>
      </dgm:t>
    </dgm:pt>
    <dgm:pt modelId="{C3F43E78-8022-43E3-8D58-D1CCA983A607}" type="pres">
      <dgm:prSet presAssocID="{A3962999-97B3-4446-B40B-3B170FE54A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38F3BB-1549-422E-B80E-88869CE9688C}" type="pres">
      <dgm:prSet presAssocID="{BCED177B-C9DA-4025-A920-88C8E5F98DE7}" presName="parentText" presStyleLbl="node1" presStyleIdx="0" presStyleCnt="1" custScaleY="1068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22F62B-9699-416B-BC17-D85D8D97A6E7}" type="presOf" srcId="{BCED177B-C9DA-4025-A920-88C8E5F98DE7}" destId="{A438F3BB-1549-422E-B80E-88869CE9688C}" srcOrd="0" destOrd="0" presId="urn:microsoft.com/office/officeart/2005/8/layout/vList2"/>
    <dgm:cxn modelId="{85114CB8-42BB-4C9E-A193-8449FEA73941}" srcId="{A3962999-97B3-4446-B40B-3B170FE54AF0}" destId="{BCED177B-C9DA-4025-A920-88C8E5F98DE7}" srcOrd="0" destOrd="0" parTransId="{F3331586-259E-48C5-B13C-223254DC4661}" sibTransId="{81A77FC7-5C2B-4745-B120-1D0E97641712}"/>
    <dgm:cxn modelId="{13DC5F7C-6A0C-4917-8523-E0BECA743B9E}" type="presOf" srcId="{A3962999-97B3-4446-B40B-3B170FE54AF0}" destId="{C3F43E78-8022-43E3-8D58-D1CCA983A607}" srcOrd="0" destOrd="0" presId="urn:microsoft.com/office/officeart/2005/8/layout/vList2"/>
    <dgm:cxn modelId="{75811375-B8CD-48F3-862E-585B84DAED78}" type="presParOf" srcId="{C3F43E78-8022-43E3-8D58-D1CCA983A607}" destId="{A438F3BB-1549-422E-B80E-88869CE968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0D32CA6-8C68-4563-AC3F-7D8E3E53E7FA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51A93A24-D784-4549-B3F4-7E362CE4CBA2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Бюджетный процесс в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A64EE6-ED7F-400D-998B-F7B4E1FFB7BD}" type="parTrans" cxnId="{36E80850-203D-4CD0-B45C-51A0A3D2602A}">
      <dgm:prSet/>
      <dgm:spPr/>
      <dgm:t>
        <a:bodyPr/>
        <a:lstStyle/>
        <a:p>
          <a:endParaRPr lang="ru-RU"/>
        </a:p>
      </dgm:t>
    </dgm:pt>
    <dgm:pt modelId="{2CFF286E-79A1-4DC6-BAD2-956CE06835F2}" type="sibTrans" cxnId="{36E80850-203D-4CD0-B45C-51A0A3D2602A}">
      <dgm:prSet/>
      <dgm:spPr/>
      <dgm:t>
        <a:bodyPr/>
        <a:lstStyle/>
        <a:p>
          <a:endParaRPr lang="ru-RU"/>
        </a:p>
      </dgm:t>
    </dgm:pt>
    <dgm:pt modelId="{9B708B79-01F3-4105-B02A-D0BCA3ECC362}" type="pres">
      <dgm:prSet presAssocID="{60D32CA6-8C68-4563-AC3F-7D8E3E53E7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6850CD-59C1-4213-94EC-B7F216D02241}" type="pres">
      <dgm:prSet presAssocID="{51A93A24-D784-4549-B3F4-7E362CE4CBA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E80850-203D-4CD0-B45C-51A0A3D2602A}" srcId="{60D32CA6-8C68-4563-AC3F-7D8E3E53E7FA}" destId="{51A93A24-D784-4549-B3F4-7E362CE4CBA2}" srcOrd="0" destOrd="0" parTransId="{23A64EE6-ED7F-400D-998B-F7B4E1FFB7BD}" sibTransId="{2CFF286E-79A1-4DC6-BAD2-956CE06835F2}"/>
    <dgm:cxn modelId="{F731C2B8-8426-4172-B057-B93CB1FAA32B}" type="presOf" srcId="{60D32CA6-8C68-4563-AC3F-7D8E3E53E7FA}" destId="{9B708B79-01F3-4105-B02A-D0BCA3ECC362}" srcOrd="0" destOrd="0" presId="urn:microsoft.com/office/officeart/2005/8/layout/vList2"/>
    <dgm:cxn modelId="{BFA04445-1757-40EB-A707-1AD6C658445A}" type="presOf" srcId="{51A93A24-D784-4549-B3F4-7E362CE4CBA2}" destId="{3D6850CD-59C1-4213-94EC-B7F216D02241}" srcOrd="0" destOrd="0" presId="urn:microsoft.com/office/officeart/2005/8/layout/vList2"/>
    <dgm:cxn modelId="{D8F9CD34-33F8-4584-A6A5-2BE9A4A0DB81}" type="presParOf" srcId="{9B708B79-01F3-4105-B02A-D0BCA3ECC362}" destId="{3D6850CD-59C1-4213-94EC-B7F216D022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9139812-800E-4864-BB8F-AF02A8380342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419F0398-E301-44FE-8196-DDC8B8A56033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Участники бюджетного процесса в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08AC2D-06A8-4992-A176-BF3781655B07}" type="parTrans" cxnId="{28822386-B842-42EA-BF68-73F4B40D4E06}">
      <dgm:prSet/>
      <dgm:spPr/>
      <dgm:t>
        <a:bodyPr/>
        <a:lstStyle/>
        <a:p>
          <a:endParaRPr lang="ru-RU"/>
        </a:p>
      </dgm:t>
    </dgm:pt>
    <dgm:pt modelId="{BE5157EA-C61A-4FA6-8DCC-923D966223A9}" type="sibTrans" cxnId="{28822386-B842-42EA-BF68-73F4B40D4E06}">
      <dgm:prSet/>
      <dgm:spPr/>
      <dgm:t>
        <a:bodyPr/>
        <a:lstStyle/>
        <a:p>
          <a:endParaRPr lang="ru-RU"/>
        </a:p>
      </dgm:t>
    </dgm:pt>
    <dgm:pt modelId="{1F3E36B2-5DAA-400A-9452-314CC3D2B394}" type="pres">
      <dgm:prSet presAssocID="{29139812-800E-4864-BB8F-AF02A83803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AFB0D0-D867-443C-AD7A-BA29080B16CA}" type="pres">
      <dgm:prSet presAssocID="{419F0398-E301-44FE-8196-DDC8B8A5603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822386-B842-42EA-BF68-73F4B40D4E06}" srcId="{29139812-800E-4864-BB8F-AF02A8380342}" destId="{419F0398-E301-44FE-8196-DDC8B8A56033}" srcOrd="0" destOrd="0" parTransId="{1208AC2D-06A8-4992-A176-BF3781655B07}" sibTransId="{BE5157EA-C61A-4FA6-8DCC-923D966223A9}"/>
    <dgm:cxn modelId="{4223B103-5A11-4E2D-96D1-F589342075C2}" type="presOf" srcId="{419F0398-E301-44FE-8196-DDC8B8A56033}" destId="{00AFB0D0-D867-443C-AD7A-BA29080B16CA}" srcOrd="0" destOrd="0" presId="urn:microsoft.com/office/officeart/2005/8/layout/vList2"/>
    <dgm:cxn modelId="{32B62B7E-E121-473E-962F-A0A35E79A020}" type="presOf" srcId="{29139812-800E-4864-BB8F-AF02A8380342}" destId="{1F3E36B2-5DAA-400A-9452-314CC3D2B394}" srcOrd="0" destOrd="0" presId="urn:microsoft.com/office/officeart/2005/8/layout/vList2"/>
    <dgm:cxn modelId="{4679426D-8397-497C-9785-38B4A4575FFF}" type="presParOf" srcId="{1F3E36B2-5DAA-400A-9452-314CC3D2B394}" destId="{00AFB0D0-D867-443C-AD7A-BA29080B16C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BCC5FFD-C31F-4F88-874C-693075F21114}" type="doc">
      <dgm:prSet loTypeId="urn:microsoft.com/office/officeart/2005/8/layout/vList5" loCatId="list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8779676F-9117-4BC9-B1E1-FCD3A021384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Магаданская областная Дума</a:t>
          </a:r>
          <a:endParaRPr lang="ru-RU" sz="2400" b="1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8222BDDD-C53D-409A-904E-4F6288A0CB0A}" type="parTrans" cxnId="{3AC05C8B-8D30-477D-98D6-33E88B93A32A}">
      <dgm:prSet/>
      <dgm:spPr/>
      <dgm:t>
        <a:bodyPr/>
        <a:lstStyle/>
        <a:p>
          <a:endParaRPr lang="ru-RU"/>
        </a:p>
      </dgm:t>
    </dgm:pt>
    <dgm:pt modelId="{EF06B070-F3DF-4109-8606-87147A29FF6C}" type="sibTrans" cxnId="{3AC05C8B-8D30-477D-98D6-33E88B93A32A}">
      <dgm:prSet/>
      <dgm:spPr/>
      <dgm:t>
        <a:bodyPr/>
        <a:lstStyle/>
        <a:p>
          <a:endParaRPr lang="ru-RU"/>
        </a:p>
      </dgm:t>
    </dgm:pt>
    <dgm:pt modelId="{C306B3A6-4E09-4CC8-BBE2-8A6A696B5975}">
      <dgm:prSet phldrT="[Текст]" custT="1"/>
      <dgm:spPr/>
      <dgm:t>
        <a:bodyPr/>
        <a:lstStyle/>
        <a:p>
          <a:pPr algn="just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Рассматривает и утверждает областной бюджет и бюджет территориального фонда, осуществляет контроль за их исполнением, рассматривает и утверждает отчет об исполнении областного бюджета и бюджета территориального фонда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413AD447-7EF2-46E8-B229-A59346F98E6A}" type="parTrans" cxnId="{8AE1B210-8E21-434E-BEED-020FCB14714E}">
      <dgm:prSet/>
      <dgm:spPr/>
      <dgm:t>
        <a:bodyPr/>
        <a:lstStyle/>
        <a:p>
          <a:endParaRPr lang="ru-RU"/>
        </a:p>
      </dgm:t>
    </dgm:pt>
    <dgm:pt modelId="{8F2BCC40-4833-4027-9766-88065148969D}" type="sibTrans" cxnId="{8AE1B210-8E21-434E-BEED-020FCB14714E}">
      <dgm:prSet/>
      <dgm:spPr/>
      <dgm:t>
        <a:bodyPr/>
        <a:lstStyle/>
        <a:p>
          <a:endParaRPr lang="ru-RU"/>
        </a:p>
      </dgm:t>
    </dgm:pt>
    <dgm:pt modelId="{E78BB463-D405-4B27-866E-AC762E675A7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Правительство Магаданской области</a:t>
          </a:r>
          <a:endParaRPr lang="ru-RU" sz="2400" b="1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321D72F8-97B8-4EF7-BEB8-21B7455D7532}" type="parTrans" cxnId="{D509056A-E691-465E-AD51-0D9B201A50A6}">
      <dgm:prSet/>
      <dgm:spPr/>
      <dgm:t>
        <a:bodyPr/>
        <a:lstStyle/>
        <a:p>
          <a:endParaRPr lang="ru-RU"/>
        </a:p>
      </dgm:t>
    </dgm:pt>
    <dgm:pt modelId="{F7784A72-C9AF-4847-94D6-4B52958547E7}" type="sibTrans" cxnId="{D509056A-E691-465E-AD51-0D9B201A50A6}">
      <dgm:prSet/>
      <dgm:spPr/>
      <dgm:t>
        <a:bodyPr/>
        <a:lstStyle/>
        <a:p>
          <a:endParaRPr lang="ru-RU"/>
        </a:p>
      </dgm:t>
    </dgm:pt>
    <dgm:pt modelId="{F28F0EF8-FF6D-4D4C-B537-10EFACB6FCED}">
      <dgm:prSet phldrT="[Текст]" custT="1"/>
      <dgm:spPr/>
      <dgm:t>
        <a:bodyPr/>
        <a:lstStyle/>
        <a:p>
          <a:pPr algn="just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Обеспечивает составление проектов областного бюджета, бюджета Территориального фонда обязательного медицинского страхования Магаданской области на очередной финансовый год и плановый период. Вносит проекты законов Магаданской области об областном бюджете, бюджете Территориального фонда обязательного медицинского страхования Магаданской области, отчеты об исполнении областного бюджета и бюджета Территориального фонда обязательного медицинского страхования Магаданской области, проекты законов Магаданской области о внесении изменений в законы Магаданской области об областном бюджете и бюджете Территориального фонда обязательного медицинского страхования. Обеспечивает исполнение областного бюджета и бюджета Территориального фонда обязательного медицинского страхования Магаданской области и составление бюджетной отчетности. Составляет отчеты об исполнении консолидированного бюджета, устанавливает порядок расходования средств резервного фонда Правительства Магаданской области; разрабатывает и утверждает методики распределения и (или) порядки предоставления межбюджетных трансфертов, осуществляет управление государственным долгом Магаданской области и т.д.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F6AACBA9-B7E8-4B76-B30C-F0E078349C20}" type="parTrans" cxnId="{1FDF9DD4-9492-495F-ABE6-1FA4C017F467}">
      <dgm:prSet/>
      <dgm:spPr/>
      <dgm:t>
        <a:bodyPr/>
        <a:lstStyle/>
        <a:p>
          <a:endParaRPr lang="ru-RU"/>
        </a:p>
      </dgm:t>
    </dgm:pt>
    <dgm:pt modelId="{29E2C25E-9D54-4E05-A1E0-8323C4CF5F5B}" type="sibTrans" cxnId="{1FDF9DD4-9492-495F-ABE6-1FA4C017F467}">
      <dgm:prSet/>
      <dgm:spPr/>
      <dgm:t>
        <a:bodyPr/>
        <a:lstStyle/>
        <a:p>
          <a:endParaRPr lang="ru-RU"/>
        </a:p>
      </dgm:t>
    </dgm:pt>
    <dgm:pt modelId="{F018D9FC-0582-4238-9A8D-FDCFE3E4795A}" type="pres">
      <dgm:prSet presAssocID="{1BCC5FFD-C31F-4F88-874C-693075F211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D0818F-71D6-4A5F-9D9B-C907A86B4125}" type="pres">
      <dgm:prSet presAssocID="{8779676F-9117-4BC9-B1E1-FCD3A0213849}" presName="linNode" presStyleCnt="0"/>
      <dgm:spPr/>
      <dgm:t>
        <a:bodyPr/>
        <a:lstStyle/>
        <a:p>
          <a:endParaRPr lang="ru-RU"/>
        </a:p>
      </dgm:t>
    </dgm:pt>
    <dgm:pt modelId="{A6EF7A6E-EEBA-49EF-A7EF-BF0BFC485900}" type="pres">
      <dgm:prSet presAssocID="{8779676F-9117-4BC9-B1E1-FCD3A0213849}" presName="parentText" presStyleLbl="node1" presStyleIdx="0" presStyleCnt="2" custScaleX="121406" custScaleY="59592" custLinFactNeighborX="-49" custLinFactNeighborY="38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0F057E-1807-4199-A9A2-7FB1E03FF99B}" type="pres">
      <dgm:prSet presAssocID="{8779676F-9117-4BC9-B1E1-FCD3A0213849}" presName="descendantText" presStyleLbl="alignAccFollowNode1" presStyleIdx="0" presStyleCnt="2" custScaleX="140242" custScaleY="594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09FF5-818D-4633-97A2-631DE7D0AB2A}" type="pres">
      <dgm:prSet presAssocID="{EF06B070-F3DF-4109-8606-87147A29FF6C}" presName="sp" presStyleCnt="0"/>
      <dgm:spPr/>
      <dgm:t>
        <a:bodyPr/>
        <a:lstStyle/>
        <a:p>
          <a:endParaRPr lang="ru-RU"/>
        </a:p>
      </dgm:t>
    </dgm:pt>
    <dgm:pt modelId="{F07ECCEC-6465-48BC-9CCD-D7CB4120DCF1}" type="pres">
      <dgm:prSet presAssocID="{E78BB463-D405-4B27-866E-AC762E675A70}" presName="linNode" presStyleCnt="0"/>
      <dgm:spPr/>
      <dgm:t>
        <a:bodyPr/>
        <a:lstStyle/>
        <a:p>
          <a:endParaRPr lang="ru-RU"/>
        </a:p>
      </dgm:t>
    </dgm:pt>
    <dgm:pt modelId="{3647246C-6AD6-4B99-8C1A-1F6BA460E365}" type="pres">
      <dgm:prSet presAssocID="{E78BB463-D405-4B27-866E-AC762E675A70}" presName="parentText" presStyleLbl="node1" presStyleIdx="1" presStyleCnt="2" custScaleX="115623" custLinFactNeighborX="-1684" custLinFactNeighborY="-158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A72D5-5F4C-4812-8300-73B8BCF37242}" type="pres">
      <dgm:prSet presAssocID="{E78BB463-D405-4B27-866E-AC762E675A70}" presName="descendantText" presStyleLbl="alignAccFollowNode1" presStyleIdx="1" presStyleCnt="2" custScaleX="133637" custScaleY="237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C05C8B-8D30-477D-98D6-33E88B93A32A}" srcId="{1BCC5FFD-C31F-4F88-874C-693075F21114}" destId="{8779676F-9117-4BC9-B1E1-FCD3A0213849}" srcOrd="0" destOrd="0" parTransId="{8222BDDD-C53D-409A-904E-4F6288A0CB0A}" sibTransId="{EF06B070-F3DF-4109-8606-87147A29FF6C}"/>
    <dgm:cxn modelId="{3C5654B7-855D-4E90-8092-56930FD88E6E}" type="presOf" srcId="{C306B3A6-4E09-4CC8-BBE2-8A6A696B5975}" destId="{1F0F057E-1807-4199-A9A2-7FB1E03FF99B}" srcOrd="0" destOrd="0" presId="urn:microsoft.com/office/officeart/2005/8/layout/vList5"/>
    <dgm:cxn modelId="{8AE1B210-8E21-434E-BEED-020FCB14714E}" srcId="{8779676F-9117-4BC9-B1E1-FCD3A0213849}" destId="{C306B3A6-4E09-4CC8-BBE2-8A6A696B5975}" srcOrd="0" destOrd="0" parTransId="{413AD447-7EF2-46E8-B229-A59346F98E6A}" sibTransId="{8F2BCC40-4833-4027-9766-88065148969D}"/>
    <dgm:cxn modelId="{D509056A-E691-465E-AD51-0D9B201A50A6}" srcId="{1BCC5FFD-C31F-4F88-874C-693075F21114}" destId="{E78BB463-D405-4B27-866E-AC762E675A70}" srcOrd="1" destOrd="0" parTransId="{321D72F8-97B8-4EF7-BEB8-21B7455D7532}" sibTransId="{F7784A72-C9AF-4847-94D6-4B52958547E7}"/>
    <dgm:cxn modelId="{18635094-5DC6-4D5A-A75B-EF87B66DF447}" type="presOf" srcId="{E78BB463-D405-4B27-866E-AC762E675A70}" destId="{3647246C-6AD6-4B99-8C1A-1F6BA460E365}" srcOrd="0" destOrd="0" presId="urn:microsoft.com/office/officeart/2005/8/layout/vList5"/>
    <dgm:cxn modelId="{2852B198-43B0-4898-AAFF-12EEFCED7000}" type="presOf" srcId="{F28F0EF8-FF6D-4D4C-B537-10EFACB6FCED}" destId="{55AA72D5-5F4C-4812-8300-73B8BCF37242}" srcOrd="0" destOrd="0" presId="urn:microsoft.com/office/officeart/2005/8/layout/vList5"/>
    <dgm:cxn modelId="{2F502B50-F1A7-4420-929B-C335B5CA953D}" type="presOf" srcId="{1BCC5FFD-C31F-4F88-874C-693075F21114}" destId="{F018D9FC-0582-4238-9A8D-FDCFE3E4795A}" srcOrd="0" destOrd="0" presId="urn:microsoft.com/office/officeart/2005/8/layout/vList5"/>
    <dgm:cxn modelId="{1FDF9DD4-9492-495F-ABE6-1FA4C017F467}" srcId="{E78BB463-D405-4B27-866E-AC762E675A70}" destId="{F28F0EF8-FF6D-4D4C-B537-10EFACB6FCED}" srcOrd="0" destOrd="0" parTransId="{F6AACBA9-B7E8-4B76-B30C-F0E078349C20}" sibTransId="{29E2C25E-9D54-4E05-A1E0-8323C4CF5F5B}"/>
    <dgm:cxn modelId="{F4923509-6779-4C74-9D62-E34783448967}" type="presOf" srcId="{8779676F-9117-4BC9-B1E1-FCD3A0213849}" destId="{A6EF7A6E-EEBA-49EF-A7EF-BF0BFC485900}" srcOrd="0" destOrd="0" presId="urn:microsoft.com/office/officeart/2005/8/layout/vList5"/>
    <dgm:cxn modelId="{45BB1C57-21C3-4361-8D8F-353A16E57959}" type="presParOf" srcId="{F018D9FC-0582-4238-9A8D-FDCFE3E4795A}" destId="{1BD0818F-71D6-4A5F-9D9B-C907A86B4125}" srcOrd="0" destOrd="0" presId="urn:microsoft.com/office/officeart/2005/8/layout/vList5"/>
    <dgm:cxn modelId="{B2004517-17EE-40AE-B319-2E43EF99ADAD}" type="presParOf" srcId="{1BD0818F-71D6-4A5F-9D9B-C907A86B4125}" destId="{A6EF7A6E-EEBA-49EF-A7EF-BF0BFC485900}" srcOrd="0" destOrd="0" presId="urn:microsoft.com/office/officeart/2005/8/layout/vList5"/>
    <dgm:cxn modelId="{58183166-C48B-44F2-80B5-CB98FB271C60}" type="presParOf" srcId="{1BD0818F-71D6-4A5F-9D9B-C907A86B4125}" destId="{1F0F057E-1807-4199-A9A2-7FB1E03FF99B}" srcOrd="1" destOrd="0" presId="urn:microsoft.com/office/officeart/2005/8/layout/vList5"/>
    <dgm:cxn modelId="{57269D0B-070F-47EE-A288-DF89202D98BF}" type="presParOf" srcId="{F018D9FC-0582-4238-9A8D-FDCFE3E4795A}" destId="{2BC09FF5-818D-4633-97A2-631DE7D0AB2A}" srcOrd="1" destOrd="0" presId="urn:microsoft.com/office/officeart/2005/8/layout/vList5"/>
    <dgm:cxn modelId="{9461C95D-2C0F-4F19-BF3F-A3A35E89D2FD}" type="presParOf" srcId="{F018D9FC-0582-4238-9A8D-FDCFE3E4795A}" destId="{F07ECCEC-6465-48BC-9CCD-D7CB4120DCF1}" srcOrd="2" destOrd="0" presId="urn:microsoft.com/office/officeart/2005/8/layout/vList5"/>
    <dgm:cxn modelId="{D798DD86-B900-4F99-820F-6277DCA0C8BE}" type="presParOf" srcId="{F07ECCEC-6465-48BC-9CCD-D7CB4120DCF1}" destId="{3647246C-6AD6-4B99-8C1A-1F6BA460E365}" srcOrd="0" destOrd="0" presId="urn:microsoft.com/office/officeart/2005/8/layout/vList5"/>
    <dgm:cxn modelId="{5070A4C8-03FA-4D76-B9A6-1138964D866E}" type="presParOf" srcId="{F07ECCEC-6465-48BC-9CCD-D7CB4120DCF1}" destId="{55AA72D5-5F4C-4812-8300-73B8BCF3724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B5FA493-561D-4E55-9246-47E9C8ED6709}" type="doc">
      <dgm:prSet loTypeId="urn:microsoft.com/office/officeart/2005/8/layout/vList5" loCatId="list" qsTypeId="urn:microsoft.com/office/officeart/2005/8/quickstyle/3d2" qsCatId="3D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0B964F9D-BFA6-4BDF-8205-E6ED1D732B77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Министерство финансов Магаданской области</a:t>
          </a:r>
          <a:endParaRPr lang="ru-RU" b="1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382745C-4134-43F9-8F2A-5288E3D038DF}" type="parTrans" cxnId="{A86D0DEF-0CFF-4305-896C-6AFEE8B21720}">
      <dgm:prSet/>
      <dgm:spPr/>
      <dgm:t>
        <a:bodyPr/>
        <a:lstStyle/>
        <a:p>
          <a:endParaRPr lang="ru-RU"/>
        </a:p>
      </dgm:t>
    </dgm:pt>
    <dgm:pt modelId="{D38ABAF6-710C-4367-A4D0-95A327EEA47C}" type="sibTrans" cxnId="{A86D0DEF-0CFF-4305-896C-6AFEE8B21720}">
      <dgm:prSet/>
      <dgm:spPr/>
      <dgm:t>
        <a:bodyPr/>
        <a:lstStyle/>
        <a:p>
          <a:endParaRPr lang="ru-RU"/>
        </a:p>
      </dgm:t>
    </dgm:pt>
    <dgm:pt modelId="{5E60479C-761B-43ED-95FB-CD2FF99DCE39}">
      <dgm:prSet phldrT="[Текст]" custT="1"/>
      <dgm:spPr/>
      <dgm:t>
        <a:bodyPr/>
        <a:lstStyle/>
        <a:p>
          <a:pPr algn="just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Разрабатывает основные направления бюджетной, налоговой политики на очередной финансовый год; ведет реестр расходных обязательств области и источников доходов области; организует составление проекта областного бюджета, составление бюджетной отчетности об исполнении областного бюджета и консолидированного бюджета; прогнозирует основные характеристики областного и консолидированного бюджетов на очередной финансовый год и плановый период на основе прогноза социально-экономического развития; составляет и ведет кассовый план; управляет средствами на едином счете областного бюджета; и другие полномочия, установленные бюджетным законодательством.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79B3B27A-6D80-4E90-A9BB-346707FF0AE0}" type="parTrans" cxnId="{18527CA5-BA21-4CA7-8977-E308980C76D4}">
      <dgm:prSet/>
      <dgm:spPr/>
      <dgm:t>
        <a:bodyPr/>
        <a:lstStyle/>
        <a:p>
          <a:endParaRPr lang="ru-RU"/>
        </a:p>
      </dgm:t>
    </dgm:pt>
    <dgm:pt modelId="{636F03B7-B42E-4BF2-99D3-127157499EF4}" type="sibTrans" cxnId="{18527CA5-BA21-4CA7-8977-E308980C76D4}">
      <dgm:prSet/>
      <dgm:spPr/>
      <dgm:t>
        <a:bodyPr/>
        <a:lstStyle/>
        <a:p>
          <a:endParaRPr lang="ru-RU"/>
        </a:p>
      </dgm:t>
    </dgm:pt>
    <dgm:pt modelId="{FD0E6FB3-63D2-47D8-848E-B159DDA6D634}">
      <dgm:prSet phldrT="[Текст]"/>
      <dgm:spPr/>
      <dgm:t>
        <a:bodyPr/>
        <a:lstStyle/>
        <a:p>
          <a:r>
            <a:rPr lang="ru-RU" b="1" i="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Главные администраторы доходов областного бюджета, главные распорядители бюджетных средств, иные участники бюджетного процесса</a:t>
          </a:r>
          <a:endParaRPr lang="ru-RU" i="0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FD6A71ED-3D4F-4FD5-B44F-337B9E10B25C}" type="parTrans" cxnId="{EADF9547-FE4F-427C-A2C4-5EDA56AF4EBC}">
      <dgm:prSet/>
      <dgm:spPr/>
      <dgm:t>
        <a:bodyPr/>
        <a:lstStyle/>
        <a:p>
          <a:endParaRPr lang="ru-RU"/>
        </a:p>
      </dgm:t>
    </dgm:pt>
    <dgm:pt modelId="{3268130B-9BCA-4F78-9785-77ED76B90A05}" type="sibTrans" cxnId="{EADF9547-FE4F-427C-A2C4-5EDA56AF4EBC}">
      <dgm:prSet/>
      <dgm:spPr/>
      <dgm:t>
        <a:bodyPr/>
        <a:lstStyle/>
        <a:p>
          <a:endParaRPr lang="ru-RU"/>
        </a:p>
      </dgm:t>
    </dgm:pt>
    <dgm:pt modelId="{C7668556-483D-478A-BE04-1CB97AC3A28B}">
      <dgm:prSet phldrT="[Текст]" custT="1"/>
      <dgm:spPr/>
      <dgm:t>
        <a:bodyPr/>
        <a:lstStyle/>
        <a:p>
          <a:pPr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Участвуют в составлении проекта областного бюджета, составлении кассового плана, бюджетной отчетности об исполнении областного бюджета и консолидированного бюджета области; разрабатывают проекты методик распределения и порядок предоставления и расходования межбюджетных трансфертов из областного бюджета, местным бюджетам; осуществляют разработку и контроль за соблюдением внутренних стандартов и процедур составления и исполнения бюджета, составления бюджетной отчетности и ведения бюджетного учета.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B5502CB0-73C2-4F40-84FD-243E48CF7472}" type="parTrans" cxnId="{04E9C3DF-EE7C-4C60-A013-98246646CF3D}">
      <dgm:prSet/>
      <dgm:spPr/>
      <dgm:t>
        <a:bodyPr/>
        <a:lstStyle/>
        <a:p>
          <a:endParaRPr lang="ru-RU"/>
        </a:p>
      </dgm:t>
    </dgm:pt>
    <dgm:pt modelId="{8824E1EE-A455-44E1-AEA3-A23653A4AC5F}" type="sibTrans" cxnId="{04E9C3DF-EE7C-4C60-A013-98246646CF3D}">
      <dgm:prSet/>
      <dgm:spPr/>
      <dgm:t>
        <a:bodyPr/>
        <a:lstStyle/>
        <a:p>
          <a:endParaRPr lang="ru-RU"/>
        </a:p>
      </dgm:t>
    </dgm:pt>
    <dgm:pt modelId="{20436FC9-DE47-4C52-9594-73D996858489}" type="pres">
      <dgm:prSet presAssocID="{0B5FA493-561D-4E55-9246-47E9C8ED670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428E95-8C86-4602-9B4B-22AC6B3A32CE}" type="pres">
      <dgm:prSet presAssocID="{0B964F9D-BFA6-4BDF-8205-E6ED1D732B77}" presName="linNode" presStyleCnt="0"/>
      <dgm:spPr/>
      <dgm:t>
        <a:bodyPr/>
        <a:lstStyle/>
        <a:p>
          <a:endParaRPr lang="ru-RU"/>
        </a:p>
      </dgm:t>
    </dgm:pt>
    <dgm:pt modelId="{A47CDC2C-4515-4653-ADB5-4ABF5DD0F187}" type="pres">
      <dgm:prSet presAssocID="{0B964F9D-BFA6-4BDF-8205-E6ED1D732B77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0E69A1-5BAA-47CD-A543-0CFB6C3F63DF}" type="pres">
      <dgm:prSet presAssocID="{0B964F9D-BFA6-4BDF-8205-E6ED1D732B77}" presName="descendantText" presStyleLbl="alignAccFollowNode1" presStyleIdx="0" presStyleCnt="2" custScaleY="1212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331C9C-B94B-4727-B4C5-138DB6D087F1}" type="pres">
      <dgm:prSet presAssocID="{D38ABAF6-710C-4367-A4D0-95A327EEA47C}" presName="sp" presStyleCnt="0"/>
      <dgm:spPr/>
      <dgm:t>
        <a:bodyPr/>
        <a:lstStyle/>
        <a:p>
          <a:endParaRPr lang="ru-RU"/>
        </a:p>
      </dgm:t>
    </dgm:pt>
    <dgm:pt modelId="{6844A496-2F25-4002-8BD8-137A3CAD41DF}" type="pres">
      <dgm:prSet presAssocID="{FD0E6FB3-63D2-47D8-848E-B159DDA6D634}" presName="linNode" presStyleCnt="0"/>
      <dgm:spPr/>
      <dgm:t>
        <a:bodyPr/>
        <a:lstStyle/>
        <a:p>
          <a:endParaRPr lang="ru-RU"/>
        </a:p>
      </dgm:t>
    </dgm:pt>
    <dgm:pt modelId="{CDE288F1-0919-4F7B-AD9F-79A2D19492F6}" type="pres">
      <dgm:prSet presAssocID="{FD0E6FB3-63D2-47D8-848E-B159DDA6D634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8A6DD8-7191-4635-BA71-80CBB3EF01F8}" type="pres">
      <dgm:prSet presAssocID="{FD0E6FB3-63D2-47D8-848E-B159DDA6D634}" presName="descendantText" presStyleLbl="alignAccFollowNode1" presStyleIdx="1" presStyleCnt="2" custScaleY="119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E3E8E0-DD35-44E8-856D-777DA7CE81F2}" type="presOf" srcId="{FD0E6FB3-63D2-47D8-848E-B159DDA6D634}" destId="{CDE288F1-0919-4F7B-AD9F-79A2D19492F6}" srcOrd="0" destOrd="0" presId="urn:microsoft.com/office/officeart/2005/8/layout/vList5"/>
    <dgm:cxn modelId="{1FF94A19-F239-447C-B4D8-771EC49CB7FF}" type="presOf" srcId="{5E60479C-761B-43ED-95FB-CD2FF99DCE39}" destId="{000E69A1-5BAA-47CD-A543-0CFB6C3F63DF}" srcOrd="0" destOrd="0" presId="urn:microsoft.com/office/officeart/2005/8/layout/vList5"/>
    <dgm:cxn modelId="{EADF9547-FE4F-427C-A2C4-5EDA56AF4EBC}" srcId="{0B5FA493-561D-4E55-9246-47E9C8ED6709}" destId="{FD0E6FB3-63D2-47D8-848E-B159DDA6D634}" srcOrd="1" destOrd="0" parTransId="{FD6A71ED-3D4F-4FD5-B44F-337B9E10B25C}" sibTransId="{3268130B-9BCA-4F78-9785-77ED76B90A05}"/>
    <dgm:cxn modelId="{590B96BC-0168-466B-A151-5BF00C3A2259}" type="presOf" srcId="{0B5FA493-561D-4E55-9246-47E9C8ED6709}" destId="{20436FC9-DE47-4C52-9594-73D996858489}" srcOrd="0" destOrd="0" presId="urn:microsoft.com/office/officeart/2005/8/layout/vList5"/>
    <dgm:cxn modelId="{18527CA5-BA21-4CA7-8977-E308980C76D4}" srcId="{0B964F9D-BFA6-4BDF-8205-E6ED1D732B77}" destId="{5E60479C-761B-43ED-95FB-CD2FF99DCE39}" srcOrd="0" destOrd="0" parTransId="{79B3B27A-6D80-4E90-A9BB-346707FF0AE0}" sibTransId="{636F03B7-B42E-4BF2-99D3-127157499EF4}"/>
    <dgm:cxn modelId="{04E9C3DF-EE7C-4C60-A013-98246646CF3D}" srcId="{FD0E6FB3-63D2-47D8-848E-B159DDA6D634}" destId="{C7668556-483D-478A-BE04-1CB97AC3A28B}" srcOrd="0" destOrd="0" parTransId="{B5502CB0-73C2-4F40-84FD-243E48CF7472}" sibTransId="{8824E1EE-A455-44E1-AEA3-A23653A4AC5F}"/>
    <dgm:cxn modelId="{A24DCAF6-C012-4A65-BFE2-545EE46B3EAF}" type="presOf" srcId="{0B964F9D-BFA6-4BDF-8205-E6ED1D732B77}" destId="{A47CDC2C-4515-4653-ADB5-4ABF5DD0F187}" srcOrd="0" destOrd="0" presId="urn:microsoft.com/office/officeart/2005/8/layout/vList5"/>
    <dgm:cxn modelId="{A86D0DEF-0CFF-4305-896C-6AFEE8B21720}" srcId="{0B5FA493-561D-4E55-9246-47E9C8ED6709}" destId="{0B964F9D-BFA6-4BDF-8205-E6ED1D732B77}" srcOrd="0" destOrd="0" parTransId="{2382745C-4134-43F9-8F2A-5288E3D038DF}" sibTransId="{D38ABAF6-710C-4367-A4D0-95A327EEA47C}"/>
    <dgm:cxn modelId="{01FDACC4-74B8-42B1-BDC0-0F0736FC5928}" type="presOf" srcId="{C7668556-483D-478A-BE04-1CB97AC3A28B}" destId="{DF8A6DD8-7191-4635-BA71-80CBB3EF01F8}" srcOrd="0" destOrd="0" presId="urn:microsoft.com/office/officeart/2005/8/layout/vList5"/>
    <dgm:cxn modelId="{63CEF920-35BB-4B93-8942-5F71285443E9}" type="presParOf" srcId="{20436FC9-DE47-4C52-9594-73D996858489}" destId="{A8428E95-8C86-4602-9B4B-22AC6B3A32CE}" srcOrd="0" destOrd="0" presId="urn:microsoft.com/office/officeart/2005/8/layout/vList5"/>
    <dgm:cxn modelId="{805BC224-F216-4632-9286-64532657C6CF}" type="presParOf" srcId="{A8428E95-8C86-4602-9B4B-22AC6B3A32CE}" destId="{A47CDC2C-4515-4653-ADB5-4ABF5DD0F187}" srcOrd="0" destOrd="0" presId="urn:microsoft.com/office/officeart/2005/8/layout/vList5"/>
    <dgm:cxn modelId="{DA49A2CA-3A6F-4222-896D-A3B4D2AF926B}" type="presParOf" srcId="{A8428E95-8C86-4602-9B4B-22AC6B3A32CE}" destId="{000E69A1-5BAA-47CD-A543-0CFB6C3F63DF}" srcOrd="1" destOrd="0" presId="urn:microsoft.com/office/officeart/2005/8/layout/vList5"/>
    <dgm:cxn modelId="{AFCC6787-11E9-44C2-8660-A37867FB4E90}" type="presParOf" srcId="{20436FC9-DE47-4C52-9594-73D996858489}" destId="{7B331C9C-B94B-4727-B4C5-138DB6D087F1}" srcOrd="1" destOrd="0" presId="urn:microsoft.com/office/officeart/2005/8/layout/vList5"/>
    <dgm:cxn modelId="{1F1F2638-C001-4A4C-B3CD-0D6FD138D3A3}" type="presParOf" srcId="{20436FC9-DE47-4C52-9594-73D996858489}" destId="{6844A496-2F25-4002-8BD8-137A3CAD41DF}" srcOrd="2" destOrd="0" presId="urn:microsoft.com/office/officeart/2005/8/layout/vList5"/>
    <dgm:cxn modelId="{5FF44A44-40A6-4612-8D82-840739F94A47}" type="presParOf" srcId="{6844A496-2F25-4002-8BD8-137A3CAD41DF}" destId="{CDE288F1-0919-4F7B-AD9F-79A2D19492F6}" srcOrd="0" destOrd="0" presId="urn:microsoft.com/office/officeart/2005/8/layout/vList5"/>
    <dgm:cxn modelId="{97BB06FF-4210-464D-AB38-99D8A47BB1CC}" type="presParOf" srcId="{6844A496-2F25-4002-8BD8-137A3CAD41DF}" destId="{DF8A6DD8-7191-4635-BA71-80CBB3EF01F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377B6DE-8FCB-4339-BE3D-B0BF835A7F2C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CC49060B-7807-4397-AA08-C72189CFA05D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Участники бюджетного процесса в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9E95E-871F-4843-BF80-34E3C5CA6DF2}" type="parTrans" cxnId="{BF8EE778-A6E5-4E6C-A2DC-7ED99C417A96}">
      <dgm:prSet/>
      <dgm:spPr/>
      <dgm:t>
        <a:bodyPr/>
        <a:lstStyle/>
        <a:p>
          <a:endParaRPr lang="ru-RU"/>
        </a:p>
      </dgm:t>
    </dgm:pt>
    <dgm:pt modelId="{16B679CC-9F83-4694-A23F-55CDDA48DA43}" type="sibTrans" cxnId="{BF8EE778-A6E5-4E6C-A2DC-7ED99C417A96}">
      <dgm:prSet/>
      <dgm:spPr/>
      <dgm:t>
        <a:bodyPr/>
        <a:lstStyle/>
        <a:p>
          <a:endParaRPr lang="ru-RU"/>
        </a:p>
      </dgm:t>
    </dgm:pt>
    <dgm:pt modelId="{FBA76CEE-12AF-46C1-B0F7-3602F45E8134}" type="pres">
      <dgm:prSet presAssocID="{3377B6DE-8FCB-4339-BE3D-B0BF835A7F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8BFFCB-A973-4860-AD15-858FC4D1B6E4}" type="pres">
      <dgm:prSet presAssocID="{CC49060B-7807-4397-AA08-C72189CFA0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8EE778-A6E5-4E6C-A2DC-7ED99C417A96}" srcId="{3377B6DE-8FCB-4339-BE3D-B0BF835A7F2C}" destId="{CC49060B-7807-4397-AA08-C72189CFA05D}" srcOrd="0" destOrd="0" parTransId="{1889E95E-871F-4843-BF80-34E3C5CA6DF2}" sibTransId="{16B679CC-9F83-4694-A23F-55CDDA48DA43}"/>
    <dgm:cxn modelId="{9619CB07-1EA2-4225-B9F4-3FCD8B3572DB}" type="presOf" srcId="{3377B6DE-8FCB-4339-BE3D-B0BF835A7F2C}" destId="{FBA76CEE-12AF-46C1-B0F7-3602F45E8134}" srcOrd="0" destOrd="0" presId="urn:microsoft.com/office/officeart/2005/8/layout/vList2"/>
    <dgm:cxn modelId="{D5AE2F14-D21C-4A15-88DB-0DAD3E000A26}" type="presOf" srcId="{CC49060B-7807-4397-AA08-C72189CFA05D}" destId="{058BFFCB-A973-4860-AD15-858FC4D1B6E4}" srcOrd="0" destOrd="0" presId="urn:microsoft.com/office/officeart/2005/8/layout/vList2"/>
    <dgm:cxn modelId="{D1A7B29C-0C4B-4EEA-A776-F0A8DF29B684}" type="presParOf" srcId="{FBA76CEE-12AF-46C1-B0F7-3602F45E8134}" destId="{058BFFCB-A973-4860-AD15-858FC4D1B6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B23A6F-DDE2-4B54-8FA4-51D59DDAA10C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F04DF2B-4AED-4EBF-9B0D-79B3DAB6382B}">
      <dgm:prSet custT="1"/>
      <dgm:spPr/>
      <dgm:t>
        <a:bodyPr/>
        <a:lstStyle/>
        <a:p>
          <a:pPr algn="ctr" rtl="0"/>
          <a:r>
            <a:rPr lang="ru-RU" sz="2800" b="1" i="1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Закон </a:t>
          </a:r>
          <a:r>
            <a:rPr lang="ru-RU" sz="2800" b="1" i="1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 областном бюджете Магаданской области на 2018 год и плановый период 2019 и 2020 годов</a:t>
          </a:r>
          <a:endParaRPr lang="ru-RU" sz="2800" b="1" u="none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327B3A-44B4-4C03-AE32-E1D251433C39}" type="parTrans" cxnId="{70BC6574-71BC-4037-9912-4B14A525D2C2}">
      <dgm:prSet/>
      <dgm:spPr/>
      <dgm:t>
        <a:bodyPr/>
        <a:lstStyle/>
        <a:p>
          <a:endParaRPr lang="ru-RU"/>
        </a:p>
      </dgm:t>
    </dgm:pt>
    <dgm:pt modelId="{51569668-6C76-4265-997E-9F31F661B2F6}" type="sibTrans" cxnId="{70BC6574-71BC-4037-9912-4B14A525D2C2}">
      <dgm:prSet/>
      <dgm:spPr/>
      <dgm:t>
        <a:bodyPr/>
        <a:lstStyle/>
        <a:p>
          <a:endParaRPr lang="ru-RU"/>
        </a:p>
      </dgm:t>
    </dgm:pt>
    <dgm:pt modelId="{0AAFA2CF-9EFA-469B-ADA0-B2CB220BD344}" type="pres">
      <dgm:prSet presAssocID="{90B23A6F-DDE2-4B54-8FA4-51D59DDAA1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6062F1-321D-4BD1-A8F8-E3E7773AA6C7}" type="pres">
      <dgm:prSet presAssocID="{AF04DF2B-4AED-4EBF-9B0D-79B3DAB6382B}" presName="parentText" presStyleLbl="node1" presStyleIdx="0" presStyleCnt="1" custScaleY="370397" custLinFactNeighborY="-171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BC6574-71BC-4037-9912-4B14A525D2C2}" srcId="{90B23A6F-DDE2-4B54-8FA4-51D59DDAA10C}" destId="{AF04DF2B-4AED-4EBF-9B0D-79B3DAB6382B}" srcOrd="0" destOrd="0" parTransId="{06327B3A-44B4-4C03-AE32-E1D251433C39}" sibTransId="{51569668-6C76-4265-997E-9F31F661B2F6}"/>
    <dgm:cxn modelId="{AAA9CD4B-29B9-4AE8-8FFA-BF19F8899AB1}" type="presOf" srcId="{AF04DF2B-4AED-4EBF-9B0D-79B3DAB6382B}" destId="{5F6062F1-321D-4BD1-A8F8-E3E7773AA6C7}" srcOrd="0" destOrd="0" presId="urn:microsoft.com/office/officeart/2005/8/layout/vList2"/>
    <dgm:cxn modelId="{73CE1B7F-4E3B-4656-A8BA-FBC140F23690}" type="presOf" srcId="{90B23A6F-DDE2-4B54-8FA4-51D59DDAA10C}" destId="{0AAFA2CF-9EFA-469B-ADA0-B2CB220BD344}" srcOrd="0" destOrd="0" presId="urn:microsoft.com/office/officeart/2005/8/layout/vList2"/>
    <dgm:cxn modelId="{A580A5B6-6A30-49CF-AEB8-BBFA0612F309}" type="presParOf" srcId="{0AAFA2CF-9EFA-469B-ADA0-B2CB220BD344}" destId="{5F6062F1-321D-4BD1-A8F8-E3E7773AA6C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1C5921C-B863-4E60-B0B0-C3186DDD571F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39944A6F-91AD-4316-8039-AF3B93291DEE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 разработке проекта областного бюджета были использованы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DB79E8-9B47-4491-822C-694799B60F5C}" type="parTrans" cxnId="{60B7AA24-4E94-4661-B980-CD1CD128E0A4}">
      <dgm:prSet/>
      <dgm:spPr/>
      <dgm:t>
        <a:bodyPr/>
        <a:lstStyle/>
        <a:p>
          <a:endParaRPr lang="ru-RU"/>
        </a:p>
      </dgm:t>
    </dgm:pt>
    <dgm:pt modelId="{DDDE1C5E-59B9-4497-A3CB-BB2BFA0E59E3}" type="sibTrans" cxnId="{60B7AA24-4E94-4661-B980-CD1CD128E0A4}">
      <dgm:prSet/>
      <dgm:spPr/>
      <dgm:t>
        <a:bodyPr/>
        <a:lstStyle/>
        <a:p>
          <a:endParaRPr lang="ru-RU"/>
        </a:p>
      </dgm:t>
    </dgm:pt>
    <dgm:pt modelId="{8ABA7492-0D45-4BCE-BD6F-14EEB5CC159E}" type="pres">
      <dgm:prSet presAssocID="{C1C5921C-B863-4E60-B0B0-C3186DDD57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96452F-2EFB-4FE5-A06F-E76E719898BD}" type="pres">
      <dgm:prSet presAssocID="{39944A6F-91AD-4316-8039-AF3B93291DE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190777-5F44-4337-A1A2-2C333369C5D8}" type="presOf" srcId="{39944A6F-91AD-4316-8039-AF3B93291DEE}" destId="{8C96452F-2EFB-4FE5-A06F-E76E719898BD}" srcOrd="0" destOrd="0" presId="urn:microsoft.com/office/officeart/2005/8/layout/vList2"/>
    <dgm:cxn modelId="{60B7AA24-4E94-4661-B980-CD1CD128E0A4}" srcId="{C1C5921C-B863-4E60-B0B0-C3186DDD571F}" destId="{39944A6F-91AD-4316-8039-AF3B93291DEE}" srcOrd="0" destOrd="0" parTransId="{FCDB79E8-9B47-4491-822C-694799B60F5C}" sibTransId="{DDDE1C5E-59B9-4497-A3CB-BB2BFA0E59E3}"/>
    <dgm:cxn modelId="{D6FA0E59-EF4D-47D1-8568-813A22DCB9D1}" type="presOf" srcId="{C1C5921C-B863-4E60-B0B0-C3186DDD571F}" destId="{8ABA7492-0D45-4BCE-BD6F-14EEB5CC159E}" srcOrd="0" destOrd="0" presId="urn:microsoft.com/office/officeart/2005/8/layout/vList2"/>
    <dgm:cxn modelId="{0B3B11B2-1A8B-4FC0-8108-F30BE8516019}" type="presParOf" srcId="{8ABA7492-0D45-4BCE-BD6F-14EEB5CC159E}" destId="{8C96452F-2EFB-4FE5-A06F-E76E719898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2E68E79-1D0F-4863-BA1A-6187FD10304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3FCAC80-353F-4ED6-88A6-E86069B7F5EF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Прогноз основных характеристик консолидированного бюджета Магаданской области  на 2018 год и плановый период 2019 и 2020 годов, млн. руб.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96D858-7B8C-4CD3-A1F7-B8228D9CBED8}" type="parTrans" cxnId="{3A253A4B-2DE4-4857-A043-4ECE41102145}">
      <dgm:prSet/>
      <dgm:spPr/>
      <dgm:t>
        <a:bodyPr/>
        <a:lstStyle/>
        <a:p>
          <a:endParaRPr lang="ru-RU"/>
        </a:p>
      </dgm:t>
    </dgm:pt>
    <dgm:pt modelId="{EC078619-5897-43F8-BD8D-846A2FEB1B64}" type="sibTrans" cxnId="{3A253A4B-2DE4-4857-A043-4ECE41102145}">
      <dgm:prSet/>
      <dgm:spPr/>
      <dgm:t>
        <a:bodyPr/>
        <a:lstStyle/>
        <a:p>
          <a:endParaRPr lang="ru-RU"/>
        </a:p>
      </dgm:t>
    </dgm:pt>
    <dgm:pt modelId="{F4432BAE-5A9B-41E1-AE86-4BEE74373D1D}" type="pres">
      <dgm:prSet presAssocID="{02E68E79-1D0F-4863-BA1A-6187FD1030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1677E2-487F-44C4-B99E-ECB699459AF9}" type="pres">
      <dgm:prSet presAssocID="{B3FCAC80-353F-4ED6-88A6-E86069B7F5E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B667D0-ECB6-414B-9BF0-0A073EB2B60A}" type="presOf" srcId="{B3FCAC80-353F-4ED6-88A6-E86069B7F5EF}" destId="{2E1677E2-487F-44C4-B99E-ECB699459AF9}" srcOrd="0" destOrd="0" presId="urn:microsoft.com/office/officeart/2005/8/layout/vList2"/>
    <dgm:cxn modelId="{3A253A4B-2DE4-4857-A043-4ECE41102145}" srcId="{02E68E79-1D0F-4863-BA1A-6187FD103046}" destId="{B3FCAC80-353F-4ED6-88A6-E86069B7F5EF}" srcOrd="0" destOrd="0" parTransId="{F996D858-7B8C-4CD3-A1F7-B8228D9CBED8}" sibTransId="{EC078619-5897-43F8-BD8D-846A2FEB1B64}"/>
    <dgm:cxn modelId="{1F5AA629-BD77-46CA-90D9-5A554EF931FA}" type="presOf" srcId="{02E68E79-1D0F-4863-BA1A-6187FD103046}" destId="{F4432BAE-5A9B-41E1-AE86-4BEE74373D1D}" srcOrd="0" destOrd="0" presId="urn:microsoft.com/office/officeart/2005/8/layout/vList2"/>
    <dgm:cxn modelId="{7449D7F3-4153-4375-9D89-9FF5013E8A9A}" type="presParOf" srcId="{F4432BAE-5A9B-41E1-AE86-4BEE74373D1D}" destId="{2E1677E2-487F-44C4-B99E-ECB699459A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0A3CD4F-07C8-420E-BFB2-D52EAAD10474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38653417-949F-4B07-9E79-1782E90ACBE0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направления налоговой политики Магаданской области на 201</a:t>
          </a:r>
          <a:r>
            <a:rPr lang="en-US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 и плановый период 201</a:t>
          </a:r>
          <a:r>
            <a:rPr lang="en-US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20</a:t>
          </a:r>
          <a:r>
            <a:rPr lang="en-US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годов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4FD825-81B2-40D4-9191-E1EE3FC3C00E}" type="parTrans" cxnId="{160E6C08-D8F7-4CBA-9A6B-2F8E41E4BC93}">
      <dgm:prSet/>
      <dgm:spPr/>
      <dgm:t>
        <a:bodyPr/>
        <a:lstStyle/>
        <a:p>
          <a:endParaRPr lang="ru-RU"/>
        </a:p>
      </dgm:t>
    </dgm:pt>
    <dgm:pt modelId="{66427A28-16F7-4280-A5D9-BEE31F323FFD}" type="sibTrans" cxnId="{160E6C08-D8F7-4CBA-9A6B-2F8E41E4BC93}">
      <dgm:prSet/>
      <dgm:spPr/>
      <dgm:t>
        <a:bodyPr/>
        <a:lstStyle/>
        <a:p>
          <a:endParaRPr lang="ru-RU"/>
        </a:p>
      </dgm:t>
    </dgm:pt>
    <dgm:pt modelId="{5807CF8B-D6C5-4AFD-A8D1-158ACDCC78F4}" type="pres">
      <dgm:prSet presAssocID="{D0A3CD4F-07C8-420E-BFB2-D52EAAD1047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C0A23C-1C2A-46C6-9D2C-9E277ACE708D}" type="pres">
      <dgm:prSet presAssocID="{38653417-949F-4B07-9E79-1782E90ACBE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0E6C08-D8F7-4CBA-9A6B-2F8E41E4BC93}" srcId="{D0A3CD4F-07C8-420E-BFB2-D52EAAD10474}" destId="{38653417-949F-4B07-9E79-1782E90ACBE0}" srcOrd="0" destOrd="0" parTransId="{074FD825-81B2-40D4-9191-E1EE3FC3C00E}" sibTransId="{66427A28-16F7-4280-A5D9-BEE31F323FFD}"/>
    <dgm:cxn modelId="{92B556D9-33DA-42A3-9C08-7B79DA5DB744}" type="presOf" srcId="{D0A3CD4F-07C8-420E-BFB2-D52EAAD10474}" destId="{5807CF8B-D6C5-4AFD-A8D1-158ACDCC78F4}" srcOrd="0" destOrd="0" presId="urn:microsoft.com/office/officeart/2005/8/layout/vList2"/>
    <dgm:cxn modelId="{15092261-3C1E-4056-AA60-6F882F5F729C}" type="presOf" srcId="{38653417-949F-4B07-9E79-1782E90ACBE0}" destId="{55C0A23C-1C2A-46C6-9D2C-9E277ACE708D}" srcOrd="0" destOrd="0" presId="urn:microsoft.com/office/officeart/2005/8/layout/vList2"/>
    <dgm:cxn modelId="{BC11C839-ADE4-4CC4-8D5E-664E89324070}" type="presParOf" srcId="{5807CF8B-D6C5-4AFD-A8D1-158ACDCC78F4}" destId="{55C0A23C-1C2A-46C6-9D2C-9E277ACE708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781FF11-64E7-42FA-AAB9-526DC87A688D}" type="doc">
      <dgm:prSet loTypeId="urn:microsoft.com/office/officeart/2005/8/layout/vList2" loCatId="list" qsTypeId="urn:microsoft.com/office/officeart/2005/8/quickstyle/3d4" qsCatId="3D" csTypeId="urn:microsoft.com/office/officeart/2005/8/colors/accent5_2" csCatId="accent5"/>
      <dgm:spPr/>
      <dgm:t>
        <a:bodyPr/>
        <a:lstStyle/>
        <a:p>
          <a:endParaRPr lang="ru-RU"/>
        </a:p>
      </dgm:t>
    </dgm:pt>
    <dgm:pt modelId="{538DABD0-2E22-4260-A992-40F3B032B20B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целях улучшения состояния бюджетной системы и оздоровления государственных и муниципальных финансов, повышения уровня определенности условий ведения экономической деятельности на территории Магаданской области, с учетом предполагаемых изменений в налоговой сфере, на трехлетний период определены основные направления налоговой политики региона. В условиях сложной внешней и внутренней экономической ситуации, связанной в том числе, с продлением санкций в отношении России, замедлением развития бизнеса и потребительской активности данные направления служат основой для решения задач в области бюджетного планирования налоговых доходов регионального бюджета.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C6221E-7F9A-41B9-9DE3-774C71E5F013}" type="parTrans" cxnId="{79226B29-28A6-49FD-873C-E203700DED4F}">
      <dgm:prSet/>
      <dgm:spPr/>
      <dgm:t>
        <a:bodyPr/>
        <a:lstStyle/>
        <a:p>
          <a:endParaRPr lang="ru-RU"/>
        </a:p>
      </dgm:t>
    </dgm:pt>
    <dgm:pt modelId="{899E4F81-7A48-4D9B-8FE2-1C349723F913}" type="sibTrans" cxnId="{79226B29-28A6-49FD-873C-E203700DED4F}">
      <dgm:prSet/>
      <dgm:spPr/>
      <dgm:t>
        <a:bodyPr/>
        <a:lstStyle/>
        <a:p>
          <a:endParaRPr lang="ru-RU"/>
        </a:p>
      </dgm:t>
    </dgm:pt>
    <dgm:pt modelId="{729FC3D1-26B5-482F-9C42-AECE8A720A20}" type="pres">
      <dgm:prSet presAssocID="{0781FF11-64E7-42FA-AAB9-526DC87A688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3937C4-9B93-4D6B-AB7B-C49E36545AB8}" type="pres">
      <dgm:prSet presAssocID="{538DABD0-2E22-4260-A992-40F3B032B20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226B29-28A6-49FD-873C-E203700DED4F}" srcId="{0781FF11-64E7-42FA-AAB9-526DC87A688D}" destId="{538DABD0-2E22-4260-A992-40F3B032B20B}" srcOrd="0" destOrd="0" parTransId="{EAC6221E-7F9A-41B9-9DE3-774C71E5F013}" sibTransId="{899E4F81-7A48-4D9B-8FE2-1C349723F913}"/>
    <dgm:cxn modelId="{5F41AD93-B575-4615-967E-930614ADE569}" type="presOf" srcId="{0781FF11-64E7-42FA-AAB9-526DC87A688D}" destId="{729FC3D1-26B5-482F-9C42-AECE8A720A20}" srcOrd="0" destOrd="0" presId="urn:microsoft.com/office/officeart/2005/8/layout/vList2"/>
    <dgm:cxn modelId="{0639B71A-6B90-4FBF-8B00-02127FF41C5C}" type="presOf" srcId="{538DABD0-2E22-4260-A992-40F3B032B20B}" destId="{9B3937C4-9B93-4D6B-AB7B-C49E36545AB8}" srcOrd="0" destOrd="0" presId="urn:microsoft.com/office/officeart/2005/8/layout/vList2"/>
    <dgm:cxn modelId="{466A75A5-B2CE-45F3-9AEA-EF6B4A4AC87D}" type="presParOf" srcId="{729FC3D1-26B5-482F-9C42-AECE8A720A20}" destId="{9B3937C4-9B93-4D6B-AB7B-C49E36545A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4B78874C-570C-448A-BC56-C27D3482A98F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BB04194-EFE0-48CD-927C-7F8A212E71CA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максимальной мобилизации доходов консолидированного бюджета Магаданской области;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1775D4-0B81-44D8-8125-E7F69D71A6F4}" type="parTrans" cxnId="{E18BBE6F-96F0-4393-BEC0-D1D04E6F4C2B}">
      <dgm:prSet/>
      <dgm:spPr/>
      <dgm:t>
        <a:bodyPr/>
        <a:lstStyle/>
        <a:p>
          <a:endParaRPr lang="ru-RU"/>
        </a:p>
      </dgm:t>
    </dgm:pt>
    <dgm:pt modelId="{63F1A13B-802F-43C1-A4D1-D82C14657D62}" type="sibTrans" cxnId="{E18BBE6F-96F0-4393-BEC0-D1D04E6F4C2B}">
      <dgm:prSet/>
      <dgm:spPr/>
      <dgm:t>
        <a:bodyPr/>
        <a:lstStyle/>
        <a:p>
          <a:endParaRPr lang="ru-RU"/>
        </a:p>
      </dgm:t>
    </dgm:pt>
    <dgm:pt modelId="{0E875844-D428-4DEF-A43B-EEA0B2C90694}">
      <dgm:prSet phldrT="[Текст]" custT="1"/>
      <dgm:spPr/>
      <dgm:t>
        <a:bodyPr/>
        <a:lstStyle/>
        <a:p>
          <a:r>
            <a:rPr lang="ru-RU" sz="16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самостоятельности и ответственности органов местного самоуправления за проводимую налоговую политику, создание условий для получения больших результатов в условиях рационального использования имеющихся ресурсов, концентрация их на проблемных направлениях;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701E67-BA3E-4526-8A01-B42536EC8AB8}" type="parTrans" cxnId="{43B639E1-AF4B-4CD5-81B6-BEEFA16314FA}">
      <dgm:prSet/>
      <dgm:spPr/>
      <dgm:t>
        <a:bodyPr/>
        <a:lstStyle/>
        <a:p>
          <a:endParaRPr lang="ru-RU"/>
        </a:p>
      </dgm:t>
    </dgm:pt>
    <dgm:pt modelId="{8E6B20B9-720D-4819-8943-843F8F9B7199}" type="sibTrans" cxnId="{43B639E1-AF4B-4CD5-81B6-BEEFA16314FA}">
      <dgm:prSet/>
      <dgm:spPr/>
      <dgm:t>
        <a:bodyPr/>
        <a:lstStyle/>
        <a:p>
          <a:endParaRPr lang="ru-RU"/>
        </a:p>
      </dgm:t>
    </dgm:pt>
    <dgm:pt modelId="{FA392946-2EB3-4B8C-9847-3DA1582C3E60}">
      <dgm:prSet phldrT="[Текст]"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малого бизнеса в рамках предоставленных субъектам Российской Федерации налоговых полномочий по специальным налоговым режимам путем формирования оптимальной налоговой нагрузки;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B63C12-58CD-4E6B-B1A3-1E7749C7A996}" type="parTrans" cxnId="{6FB37868-9795-4215-955F-57A9D5FE83F0}">
      <dgm:prSet/>
      <dgm:spPr/>
      <dgm:t>
        <a:bodyPr/>
        <a:lstStyle/>
        <a:p>
          <a:endParaRPr lang="ru-RU"/>
        </a:p>
      </dgm:t>
    </dgm:pt>
    <dgm:pt modelId="{A373B22A-A445-4BB0-823B-7A6375A7411A}" type="sibTrans" cxnId="{6FB37868-9795-4215-955F-57A9D5FE83F0}">
      <dgm:prSet/>
      <dgm:spPr/>
      <dgm:t>
        <a:bodyPr/>
        <a:lstStyle/>
        <a:p>
          <a:endParaRPr lang="ru-RU"/>
        </a:p>
      </dgm:t>
    </dgm:pt>
    <dgm:pt modelId="{9D894972-7D92-48B7-ADF8-303A3B0B5D9D}">
      <dgm:prSet phldrT="[Текст]"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инвестиций и модернизации производства, повышение предпринимательской активности;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A7A5D5-9BFD-4BD1-B652-87B672AD1A35}" type="parTrans" cxnId="{14211680-C12F-4765-85E2-E1CF27CB9C6E}">
      <dgm:prSet/>
      <dgm:spPr/>
      <dgm:t>
        <a:bodyPr/>
        <a:lstStyle/>
        <a:p>
          <a:endParaRPr lang="ru-RU"/>
        </a:p>
      </dgm:t>
    </dgm:pt>
    <dgm:pt modelId="{02AF64DF-6CB1-4ACD-A363-9D6E67B7FE3E}" type="sibTrans" cxnId="{14211680-C12F-4765-85E2-E1CF27CB9C6E}">
      <dgm:prSet/>
      <dgm:spPr/>
      <dgm:t>
        <a:bodyPr/>
        <a:lstStyle/>
        <a:p>
          <a:endParaRPr lang="ru-RU"/>
        </a:p>
      </dgm:t>
    </dgm:pt>
    <dgm:pt modelId="{1F056965-5AC2-4E35-A763-83636B06D29C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новых принципов налогообложения по налогу на имущество физических лиц.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4614EF-7A25-48B8-8325-B8B917146E15}" type="parTrans" cxnId="{B8DF194E-A355-4E6E-AA0C-D5F72956E5DC}">
      <dgm:prSet/>
      <dgm:spPr/>
      <dgm:t>
        <a:bodyPr/>
        <a:lstStyle/>
        <a:p>
          <a:endParaRPr lang="ru-RU"/>
        </a:p>
      </dgm:t>
    </dgm:pt>
    <dgm:pt modelId="{1F6F4F1D-3F2F-4514-8D19-38A3B8281FB6}" type="sibTrans" cxnId="{B8DF194E-A355-4E6E-AA0C-D5F72956E5DC}">
      <dgm:prSet/>
      <dgm:spPr/>
      <dgm:t>
        <a:bodyPr/>
        <a:lstStyle/>
        <a:p>
          <a:endParaRPr lang="ru-RU"/>
        </a:p>
      </dgm:t>
    </dgm:pt>
    <dgm:pt modelId="{2B6226F8-4ECE-427E-9ED6-E73D93648881}" type="pres">
      <dgm:prSet presAssocID="{4B78874C-570C-448A-BC56-C27D3482A98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1E09047-8292-4373-8240-69041EE39D3C}" type="pres">
      <dgm:prSet presAssocID="{4B78874C-570C-448A-BC56-C27D3482A98F}" presName="Name1" presStyleCnt="0"/>
      <dgm:spPr/>
    </dgm:pt>
    <dgm:pt modelId="{4F2612E6-66BA-489D-A9E0-3E714E8CEAB2}" type="pres">
      <dgm:prSet presAssocID="{4B78874C-570C-448A-BC56-C27D3482A98F}" presName="cycle" presStyleCnt="0"/>
      <dgm:spPr/>
    </dgm:pt>
    <dgm:pt modelId="{FF4B76DF-5E59-4289-A40D-2237696B1F69}" type="pres">
      <dgm:prSet presAssocID="{4B78874C-570C-448A-BC56-C27D3482A98F}" presName="srcNode" presStyleLbl="node1" presStyleIdx="0" presStyleCnt="5"/>
      <dgm:spPr/>
    </dgm:pt>
    <dgm:pt modelId="{EF7EB2A4-EE7F-43FA-8930-A77F9C38CB34}" type="pres">
      <dgm:prSet presAssocID="{4B78874C-570C-448A-BC56-C27D3482A98F}" presName="conn" presStyleLbl="parChTrans1D2" presStyleIdx="0" presStyleCnt="1"/>
      <dgm:spPr/>
      <dgm:t>
        <a:bodyPr/>
        <a:lstStyle/>
        <a:p>
          <a:endParaRPr lang="ru-RU"/>
        </a:p>
      </dgm:t>
    </dgm:pt>
    <dgm:pt modelId="{C1DE76E3-2628-4F70-AA92-1BC87D95A448}" type="pres">
      <dgm:prSet presAssocID="{4B78874C-570C-448A-BC56-C27D3482A98F}" presName="extraNode" presStyleLbl="node1" presStyleIdx="0" presStyleCnt="5"/>
      <dgm:spPr/>
    </dgm:pt>
    <dgm:pt modelId="{266D6D93-6EB8-45EA-81FD-C217686E8FA4}" type="pres">
      <dgm:prSet presAssocID="{4B78874C-570C-448A-BC56-C27D3482A98F}" presName="dstNode" presStyleLbl="node1" presStyleIdx="0" presStyleCnt="5"/>
      <dgm:spPr/>
    </dgm:pt>
    <dgm:pt modelId="{EE1FE499-9585-438B-85FB-6A2CA08D821F}" type="pres">
      <dgm:prSet presAssocID="{EBB04194-EFE0-48CD-927C-7F8A212E71CA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D55E3A-7641-4286-AAE8-6F629B9E2736}" type="pres">
      <dgm:prSet presAssocID="{EBB04194-EFE0-48CD-927C-7F8A212E71CA}" presName="accent_1" presStyleCnt="0"/>
      <dgm:spPr/>
    </dgm:pt>
    <dgm:pt modelId="{F4E1CA29-01B7-4ECA-B161-5C443F8886E4}" type="pres">
      <dgm:prSet presAssocID="{EBB04194-EFE0-48CD-927C-7F8A212E71CA}" presName="accentRepeatNode" presStyleLbl="solidFgAcc1" presStyleIdx="0" presStyleCnt="5"/>
      <dgm:spPr/>
    </dgm:pt>
    <dgm:pt modelId="{2EE53410-BB0A-466F-9C90-D914604C440E}" type="pres">
      <dgm:prSet presAssocID="{0E875844-D428-4DEF-A43B-EEA0B2C90694}" presName="text_2" presStyleLbl="node1" presStyleIdx="1" presStyleCnt="5" custScaleY="131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5274E9-B889-4092-89C5-635E15D21F5B}" type="pres">
      <dgm:prSet presAssocID="{0E875844-D428-4DEF-A43B-EEA0B2C90694}" presName="accent_2" presStyleCnt="0"/>
      <dgm:spPr/>
    </dgm:pt>
    <dgm:pt modelId="{EDD8A45E-1076-4859-8037-07B2199C2ACB}" type="pres">
      <dgm:prSet presAssocID="{0E875844-D428-4DEF-A43B-EEA0B2C90694}" presName="accentRepeatNode" presStyleLbl="solidFgAcc1" presStyleIdx="1" presStyleCnt="5"/>
      <dgm:spPr/>
    </dgm:pt>
    <dgm:pt modelId="{25398038-3B3A-4C7D-972A-F44900D7F5CC}" type="pres">
      <dgm:prSet presAssocID="{FA392946-2EB3-4B8C-9847-3DA1582C3E6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44D0D8-EDE4-4E0F-BB80-B34B7756D807}" type="pres">
      <dgm:prSet presAssocID="{FA392946-2EB3-4B8C-9847-3DA1582C3E60}" presName="accent_3" presStyleCnt="0"/>
      <dgm:spPr/>
    </dgm:pt>
    <dgm:pt modelId="{A6055749-F5E5-4E95-BAAA-5F4028BE52F0}" type="pres">
      <dgm:prSet presAssocID="{FA392946-2EB3-4B8C-9847-3DA1582C3E60}" presName="accentRepeatNode" presStyleLbl="solidFgAcc1" presStyleIdx="2" presStyleCnt="5"/>
      <dgm:spPr/>
    </dgm:pt>
    <dgm:pt modelId="{A09F099D-E0D6-4195-B77E-9859A2D38B74}" type="pres">
      <dgm:prSet presAssocID="{9D894972-7D92-48B7-ADF8-303A3B0B5D9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19DEA-A64A-4782-B5E5-FBA8B63603FC}" type="pres">
      <dgm:prSet presAssocID="{9D894972-7D92-48B7-ADF8-303A3B0B5D9D}" presName="accent_4" presStyleCnt="0"/>
      <dgm:spPr/>
    </dgm:pt>
    <dgm:pt modelId="{4A2BF9C7-2196-402C-960E-4963188B4D5F}" type="pres">
      <dgm:prSet presAssocID="{9D894972-7D92-48B7-ADF8-303A3B0B5D9D}" presName="accentRepeatNode" presStyleLbl="solidFgAcc1" presStyleIdx="3" presStyleCnt="5"/>
      <dgm:spPr/>
    </dgm:pt>
    <dgm:pt modelId="{4091039C-CC4E-462C-B4BB-D4D7AFF5D0C9}" type="pres">
      <dgm:prSet presAssocID="{1F056965-5AC2-4E35-A763-83636B06D29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060062-87C5-4BEE-88E9-87438566ADE0}" type="pres">
      <dgm:prSet presAssocID="{1F056965-5AC2-4E35-A763-83636B06D29C}" presName="accent_5" presStyleCnt="0"/>
      <dgm:spPr/>
    </dgm:pt>
    <dgm:pt modelId="{E315BD4D-5F88-462E-BC6A-94B3E7C48097}" type="pres">
      <dgm:prSet presAssocID="{1F056965-5AC2-4E35-A763-83636B06D29C}" presName="accentRepeatNode" presStyleLbl="solidFgAcc1" presStyleIdx="4" presStyleCnt="5"/>
      <dgm:spPr/>
    </dgm:pt>
  </dgm:ptLst>
  <dgm:cxnLst>
    <dgm:cxn modelId="{2D4118BF-CA96-4F7F-9AA0-2BEE40980EED}" type="presOf" srcId="{0E875844-D428-4DEF-A43B-EEA0B2C90694}" destId="{2EE53410-BB0A-466F-9C90-D914604C440E}" srcOrd="0" destOrd="0" presId="urn:microsoft.com/office/officeart/2008/layout/VerticalCurvedList"/>
    <dgm:cxn modelId="{43B639E1-AF4B-4CD5-81B6-BEEFA16314FA}" srcId="{4B78874C-570C-448A-BC56-C27D3482A98F}" destId="{0E875844-D428-4DEF-A43B-EEA0B2C90694}" srcOrd="1" destOrd="0" parTransId="{AF701E67-BA3E-4526-8A01-B42536EC8AB8}" sibTransId="{8E6B20B9-720D-4819-8943-843F8F9B7199}"/>
    <dgm:cxn modelId="{B539F11F-6E71-4DC7-8C94-E9CE52501633}" type="presOf" srcId="{EBB04194-EFE0-48CD-927C-7F8A212E71CA}" destId="{EE1FE499-9585-438B-85FB-6A2CA08D821F}" srcOrd="0" destOrd="0" presId="urn:microsoft.com/office/officeart/2008/layout/VerticalCurvedList"/>
    <dgm:cxn modelId="{B8DF194E-A355-4E6E-AA0C-D5F72956E5DC}" srcId="{4B78874C-570C-448A-BC56-C27D3482A98F}" destId="{1F056965-5AC2-4E35-A763-83636B06D29C}" srcOrd="4" destOrd="0" parTransId="{134614EF-7A25-48B8-8325-B8B917146E15}" sibTransId="{1F6F4F1D-3F2F-4514-8D19-38A3B8281FB6}"/>
    <dgm:cxn modelId="{ECEC0999-7821-4AFE-9E11-9647313D6E02}" type="presOf" srcId="{9D894972-7D92-48B7-ADF8-303A3B0B5D9D}" destId="{A09F099D-E0D6-4195-B77E-9859A2D38B74}" srcOrd="0" destOrd="0" presId="urn:microsoft.com/office/officeart/2008/layout/VerticalCurvedList"/>
    <dgm:cxn modelId="{90DB0757-3E3F-4BC8-871C-47D01351EFDD}" type="presOf" srcId="{1F056965-5AC2-4E35-A763-83636B06D29C}" destId="{4091039C-CC4E-462C-B4BB-D4D7AFF5D0C9}" srcOrd="0" destOrd="0" presId="urn:microsoft.com/office/officeart/2008/layout/VerticalCurvedList"/>
    <dgm:cxn modelId="{14211680-C12F-4765-85E2-E1CF27CB9C6E}" srcId="{4B78874C-570C-448A-BC56-C27D3482A98F}" destId="{9D894972-7D92-48B7-ADF8-303A3B0B5D9D}" srcOrd="3" destOrd="0" parTransId="{54A7A5D5-9BFD-4BD1-B652-87B672AD1A35}" sibTransId="{02AF64DF-6CB1-4ACD-A363-9D6E67B7FE3E}"/>
    <dgm:cxn modelId="{B9F5FBAE-F36A-4597-87F8-DBC9B1F6F333}" type="presOf" srcId="{FA392946-2EB3-4B8C-9847-3DA1582C3E60}" destId="{25398038-3B3A-4C7D-972A-F44900D7F5CC}" srcOrd="0" destOrd="0" presId="urn:microsoft.com/office/officeart/2008/layout/VerticalCurvedList"/>
    <dgm:cxn modelId="{E18BBE6F-96F0-4393-BEC0-D1D04E6F4C2B}" srcId="{4B78874C-570C-448A-BC56-C27D3482A98F}" destId="{EBB04194-EFE0-48CD-927C-7F8A212E71CA}" srcOrd="0" destOrd="0" parTransId="{101775D4-0B81-44D8-8125-E7F69D71A6F4}" sibTransId="{63F1A13B-802F-43C1-A4D1-D82C14657D62}"/>
    <dgm:cxn modelId="{6FB37868-9795-4215-955F-57A9D5FE83F0}" srcId="{4B78874C-570C-448A-BC56-C27D3482A98F}" destId="{FA392946-2EB3-4B8C-9847-3DA1582C3E60}" srcOrd="2" destOrd="0" parTransId="{DFB63C12-58CD-4E6B-B1A3-1E7749C7A996}" sibTransId="{A373B22A-A445-4BB0-823B-7A6375A7411A}"/>
    <dgm:cxn modelId="{2BC97295-1A98-4B19-B0FC-F0DCF58E544B}" type="presOf" srcId="{63F1A13B-802F-43C1-A4D1-D82C14657D62}" destId="{EF7EB2A4-EE7F-43FA-8930-A77F9C38CB34}" srcOrd="0" destOrd="0" presId="urn:microsoft.com/office/officeart/2008/layout/VerticalCurvedList"/>
    <dgm:cxn modelId="{67645095-9B4D-47C3-9C95-832BA607E1D8}" type="presOf" srcId="{4B78874C-570C-448A-BC56-C27D3482A98F}" destId="{2B6226F8-4ECE-427E-9ED6-E73D93648881}" srcOrd="0" destOrd="0" presId="urn:microsoft.com/office/officeart/2008/layout/VerticalCurvedList"/>
    <dgm:cxn modelId="{409C5FB6-08B4-4C45-8965-80BA1E54FA75}" type="presParOf" srcId="{2B6226F8-4ECE-427E-9ED6-E73D93648881}" destId="{01E09047-8292-4373-8240-69041EE39D3C}" srcOrd="0" destOrd="0" presId="urn:microsoft.com/office/officeart/2008/layout/VerticalCurvedList"/>
    <dgm:cxn modelId="{1C2B2BEA-6B51-4C6F-A536-A36E530B41AD}" type="presParOf" srcId="{01E09047-8292-4373-8240-69041EE39D3C}" destId="{4F2612E6-66BA-489D-A9E0-3E714E8CEAB2}" srcOrd="0" destOrd="0" presId="urn:microsoft.com/office/officeart/2008/layout/VerticalCurvedList"/>
    <dgm:cxn modelId="{06903370-E6D3-4C9D-9286-5F5C3FC3725F}" type="presParOf" srcId="{4F2612E6-66BA-489D-A9E0-3E714E8CEAB2}" destId="{FF4B76DF-5E59-4289-A40D-2237696B1F69}" srcOrd="0" destOrd="0" presId="urn:microsoft.com/office/officeart/2008/layout/VerticalCurvedList"/>
    <dgm:cxn modelId="{A3A9FE9D-1A51-4CAA-942A-4EF84F2B892F}" type="presParOf" srcId="{4F2612E6-66BA-489D-A9E0-3E714E8CEAB2}" destId="{EF7EB2A4-EE7F-43FA-8930-A77F9C38CB34}" srcOrd="1" destOrd="0" presId="urn:microsoft.com/office/officeart/2008/layout/VerticalCurvedList"/>
    <dgm:cxn modelId="{D06C9AD0-370E-4DB5-9B29-656EF5B71775}" type="presParOf" srcId="{4F2612E6-66BA-489D-A9E0-3E714E8CEAB2}" destId="{C1DE76E3-2628-4F70-AA92-1BC87D95A448}" srcOrd="2" destOrd="0" presId="urn:microsoft.com/office/officeart/2008/layout/VerticalCurvedList"/>
    <dgm:cxn modelId="{853E88A9-7406-40A8-BAB1-D2DC0DB1A60A}" type="presParOf" srcId="{4F2612E6-66BA-489D-A9E0-3E714E8CEAB2}" destId="{266D6D93-6EB8-45EA-81FD-C217686E8FA4}" srcOrd="3" destOrd="0" presId="urn:microsoft.com/office/officeart/2008/layout/VerticalCurvedList"/>
    <dgm:cxn modelId="{863785CB-9FAD-4799-81AA-AA38AF0EA845}" type="presParOf" srcId="{01E09047-8292-4373-8240-69041EE39D3C}" destId="{EE1FE499-9585-438B-85FB-6A2CA08D821F}" srcOrd="1" destOrd="0" presId="urn:microsoft.com/office/officeart/2008/layout/VerticalCurvedList"/>
    <dgm:cxn modelId="{7FF58998-960C-4C89-8E38-9BEAFC7991EB}" type="presParOf" srcId="{01E09047-8292-4373-8240-69041EE39D3C}" destId="{B0D55E3A-7641-4286-AAE8-6F629B9E2736}" srcOrd="2" destOrd="0" presId="urn:microsoft.com/office/officeart/2008/layout/VerticalCurvedList"/>
    <dgm:cxn modelId="{5F1C710B-2554-437A-9943-B5FB3D5A23B7}" type="presParOf" srcId="{B0D55E3A-7641-4286-AAE8-6F629B9E2736}" destId="{F4E1CA29-01B7-4ECA-B161-5C443F8886E4}" srcOrd="0" destOrd="0" presId="urn:microsoft.com/office/officeart/2008/layout/VerticalCurvedList"/>
    <dgm:cxn modelId="{B52B6620-C596-493C-9CA4-3983E3F6B5B3}" type="presParOf" srcId="{01E09047-8292-4373-8240-69041EE39D3C}" destId="{2EE53410-BB0A-466F-9C90-D914604C440E}" srcOrd="3" destOrd="0" presId="urn:microsoft.com/office/officeart/2008/layout/VerticalCurvedList"/>
    <dgm:cxn modelId="{25D60CC5-F0B1-484A-A503-6EDD62152F30}" type="presParOf" srcId="{01E09047-8292-4373-8240-69041EE39D3C}" destId="{F45274E9-B889-4092-89C5-635E15D21F5B}" srcOrd="4" destOrd="0" presId="urn:microsoft.com/office/officeart/2008/layout/VerticalCurvedList"/>
    <dgm:cxn modelId="{2C87DD81-DE3F-4155-85F3-74B16F736D14}" type="presParOf" srcId="{F45274E9-B889-4092-89C5-635E15D21F5B}" destId="{EDD8A45E-1076-4859-8037-07B2199C2ACB}" srcOrd="0" destOrd="0" presId="urn:microsoft.com/office/officeart/2008/layout/VerticalCurvedList"/>
    <dgm:cxn modelId="{D2888A38-4151-4E69-B713-884E5FA3ABEE}" type="presParOf" srcId="{01E09047-8292-4373-8240-69041EE39D3C}" destId="{25398038-3B3A-4C7D-972A-F44900D7F5CC}" srcOrd="5" destOrd="0" presId="urn:microsoft.com/office/officeart/2008/layout/VerticalCurvedList"/>
    <dgm:cxn modelId="{F7BDD5E7-784D-4063-99DA-440A0FE5CCB1}" type="presParOf" srcId="{01E09047-8292-4373-8240-69041EE39D3C}" destId="{0244D0D8-EDE4-4E0F-BB80-B34B7756D807}" srcOrd="6" destOrd="0" presId="urn:microsoft.com/office/officeart/2008/layout/VerticalCurvedList"/>
    <dgm:cxn modelId="{FAA1EC7F-B144-4510-BAEE-0C219F8E34B3}" type="presParOf" srcId="{0244D0D8-EDE4-4E0F-BB80-B34B7756D807}" destId="{A6055749-F5E5-4E95-BAAA-5F4028BE52F0}" srcOrd="0" destOrd="0" presId="urn:microsoft.com/office/officeart/2008/layout/VerticalCurvedList"/>
    <dgm:cxn modelId="{9902B26B-451B-486A-9865-1DA53D8E83AF}" type="presParOf" srcId="{01E09047-8292-4373-8240-69041EE39D3C}" destId="{A09F099D-E0D6-4195-B77E-9859A2D38B74}" srcOrd="7" destOrd="0" presId="urn:microsoft.com/office/officeart/2008/layout/VerticalCurvedList"/>
    <dgm:cxn modelId="{0E3CC27D-6D6B-4DC2-B3CF-770761977D4A}" type="presParOf" srcId="{01E09047-8292-4373-8240-69041EE39D3C}" destId="{4D219DEA-A64A-4782-B5E5-FBA8B63603FC}" srcOrd="8" destOrd="0" presId="urn:microsoft.com/office/officeart/2008/layout/VerticalCurvedList"/>
    <dgm:cxn modelId="{9DED7D55-ACA7-414F-8A59-E308DAD97AB6}" type="presParOf" srcId="{4D219DEA-A64A-4782-B5E5-FBA8B63603FC}" destId="{4A2BF9C7-2196-402C-960E-4963188B4D5F}" srcOrd="0" destOrd="0" presId="urn:microsoft.com/office/officeart/2008/layout/VerticalCurvedList"/>
    <dgm:cxn modelId="{DA4BBA9C-5ACA-4371-A82B-4A210E62CE34}" type="presParOf" srcId="{01E09047-8292-4373-8240-69041EE39D3C}" destId="{4091039C-CC4E-462C-B4BB-D4D7AFF5D0C9}" srcOrd="9" destOrd="0" presId="urn:microsoft.com/office/officeart/2008/layout/VerticalCurvedList"/>
    <dgm:cxn modelId="{DC12F2A6-D096-429B-AE8A-F11070A5715D}" type="presParOf" srcId="{01E09047-8292-4373-8240-69041EE39D3C}" destId="{0E060062-87C5-4BEE-88E9-87438566ADE0}" srcOrd="10" destOrd="0" presId="urn:microsoft.com/office/officeart/2008/layout/VerticalCurvedList"/>
    <dgm:cxn modelId="{3FC0B6C3-C710-4C59-A51B-3CCDB6F79179}" type="presParOf" srcId="{0E060062-87C5-4BEE-88E9-87438566ADE0}" destId="{E315BD4D-5F88-462E-BC6A-94B3E7C4809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47BB0C3-ECC5-4085-8681-6F98E74328A3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1F43AA7-1060-4C2E-AA14-5D003C25D2E8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направления бюджетной политики Магаданской области на 201</a:t>
          </a:r>
          <a:r>
            <a:rPr lang="en-US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 и плановый период 2019 и 20</a:t>
          </a:r>
          <a:r>
            <a:rPr lang="en-US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годов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4111B2-7C27-4EFC-BA45-B9814AAA230A}" type="parTrans" cxnId="{4EC251CB-ADAA-418B-84D0-B74C6F4A3045}">
      <dgm:prSet/>
      <dgm:spPr/>
      <dgm:t>
        <a:bodyPr/>
        <a:lstStyle/>
        <a:p>
          <a:endParaRPr lang="ru-RU"/>
        </a:p>
      </dgm:t>
    </dgm:pt>
    <dgm:pt modelId="{EF6A9CD7-1518-4C30-AE5C-A496D90E055F}" type="sibTrans" cxnId="{4EC251CB-ADAA-418B-84D0-B74C6F4A3045}">
      <dgm:prSet/>
      <dgm:spPr/>
      <dgm:t>
        <a:bodyPr/>
        <a:lstStyle/>
        <a:p>
          <a:endParaRPr lang="ru-RU"/>
        </a:p>
      </dgm:t>
    </dgm:pt>
    <dgm:pt modelId="{22C690A7-B1D1-4F25-B432-3B0482B836DE}" type="pres">
      <dgm:prSet presAssocID="{747BB0C3-ECC5-4085-8681-6F98E74328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352E0B-0833-49B5-AACB-FDE87768F4A4}" type="pres">
      <dgm:prSet presAssocID="{81F43AA7-1060-4C2E-AA14-5D003C25D2E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0BF47D-E42C-49D1-BA4A-AE96E09C5AA1}" type="presOf" srcId="{747BB0C3-ECC5-4085-8681-6F98E74328A3}" destId="{22C690A7-B1D1-4F25-B432-3B0482B836DE}" srcOrd="0" destOrd="0" presId="urn:microsoft.com/office/officeart/2005/8/layout/vList2"/>
    <dgm:cxn modelId="{4EC251CB-ADAA-418B-84D0-B74C6F4A3045}" srcId="{747BB0C3-ECC5-4085-8681-6F98E74328A3}" destId="{81F43AA7-1060-4C2E-AA14-5D003C25D2E8}" srcOrd="0" destOrd="0" parTransId="{714111B2-7C27-4EFC-BA45-B9814AAA230A}" sibTransId="{EF6A9CD7-1518-4C30-AE5C-A496D90E055F}"/>
    <dgm:cxn modelId="{AEF31B5C-10FE-42C2-8CC6-D1B2469B5412}" type="presOf" srcId="{81F43AA7-1060-4C2E-AA14-5D003C25D2E8}" destId="{66352E0B-0833-49B5-AACB-FDE87768F4A4}" srcOrd="0" destOrd="0" presId="urn:microsoft.com/office/officeart/2005/8/layout/vList2"/>
    <dgm:cxn modelId="{1028FFAC-FB16-45FD-BC0E-FD9083DA1216}" type="presParOf" srcId="{22C690A7-B1D1-4F25-B432-3B0482B836DE}" destId="{66352E0B-0833-49B5-AACB-FDE87768F4A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C60BCD2-9AD2-4B4C-AD0E-683FEBA08DD5}" type="doc">
      <dgm:prSet loTypeId="urn:microsoft.com/office/officeart/2005/8/layout/target3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9018BB4F-D420-45D9-96DD-BCAA77CE9E42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Целью основных направлений бюджетной политики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является описание условий, принимаемых для составления проекта областного бюджета на 201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-20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годы, основных подходов к его формированию и общего порядка разработки основных характеристик и прогнозируемых параметров областного бюджета, а также обеспечение прозрачности и открытости бюджетного планирования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B8D3D2-6628-4B2B-AA32-E49AE4E3A4D8}" type="parTrans" cxnId="{33372EE2-C67E-45CF-9F46-0946D2A4477D}">
      <dgm:prSet/>
      <dgm:spPr/>
      <dgm:t>
        <a:bodyPr/>
        <a:lstStyle/>
        <a:p>
          <a:endParaRPr lang="ru-RU"/>
        </a:p>
      </dgm:t>
    </dgm:pt>
    <dgm:pt modelId="{1C9053B6-E9DB-4C3C-8A3B-4BB213A55B9D}" type="sibTrans" cxnId="{33372EE2-C67E-45CF-9F46-0946D2A4477D}">
      <dgm:prSet/>
      <dgm:spPr/>
      <dgm:t>
        <a:bodyPr/>
        <a:lstStyle/>
        <a:p>
          <a:endParaRPr lang="ru-RU"/>
        </a:p>
      </dgm:t>
    </dgm:pt>
    <dgm:pt modelId="{B39725D4-7E1B-4B95-A197-62F398D046D3}" type="pres">
      <dgm:prSet presAssocID="{6C60BCD2-9AD2-4B4C-AD0E-683FEBA08DD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9B71BE-A510-4DD3-940B-EB392B732594}" type="pres">
      <dgm:prSet presAssocID="{9018BB4F-D420-45D9-96DD-BCAA77CE9E42}" presName="circle1" presStyleLbl="node1" presStyleIdx="0" presStyleCnt="1"/>
      <dgm:spPr/>
    </dgm:pt>
    <dgm:pt modelId="{8B8F32D8-ADB5-4670-873F-FBD20080A5E0}" type="pres">
      <dgm:prSet presAssocID="{9018BB4F-D420-45D9-96DD-BCAA77CE9E42}" presName="space" presStyleCnt="0"/>
      <dgm:spPr/>
    </dgm:pt>
    <dgm:pt modelId="{E884EB63-B5CF-40B0-B855-2E30DD28007D}" type="pres">
      <dgm:prSet presAssocID="{9018BB4F-D420-45D9-96DD-BCAA77CE9E42}" presName="rect1" presStyleLbl="alignAcc1" presStyleIdx="0" presStyleCnt="1"/>
      <dgm:spPr/>
      <dgm:t>
        <a:bodyPr/>
        <a:lstStyle/>
        <a:p>
          <a:endParaRPr lang="ru-RU"/>
        </a:p>
      </dgm:t>
    </dgm:pt>
    <dgm:pt modelId="{9106D951-60CC-4B00-8037-4D480D95C506}" type="pres">
      <dgm:prSet presAssocID="{9018BB4F-D420-45D9-96DD-BCAA77CE9E42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9E4D88-C6AA-49A5-9E0D-7E6720D84924}" type="presOf" srcId="{9018BB4F-D420-45D9-96DD-BCAA77CE9E42}" destId="{E884EB63-B5CF-40B0-B855-2E30DD28007D}" srcOrd="0" destOrd="0" presId="urn:microsoft.com/office/officeart/2005/8/layout/target3"/>
    <dgm:cxn modelId="{75EAFBC5-1400-474E-B5DA-E78DC7CACE79}" type="presOf" srcId="{9018BB4F-D420-45D9-96DD-BCAA77CE9E42}" destId="{9106D951-60CC-4B00-8037-4D480D95C506}" srcOrd="1" destOrd="0" presId="urn:microsoft.com/office/officeart/2005/8/layout/target3"/>
    <dgm:cxn modelId="{33372EE2-C67E-45CF-9F46-0946D2A4477D}" srcId="{6C60BCD2-9AD2-4B4C-AD0E-683FEBA08DD5}" destId="{9018BB4F-D420-45D9-96DD-BCAA77CE9E42}" srcOrd="0" destOrd="0" parTransId="{14B8D3D2-6628-4B2B-AA32-E49AE4E3A4D8}" sibTransId="{1C9053B6-E9DB-4C3C-8A3B-4BB213A55B9D}"/>
    <dgm:cxn modelId="{9620BAF4-828B-4D48-8B10-C45BE72E6881}" type="presOf" srcId="{6C60BCD2-9AD2-4B4C-AD0E-683FEBA08DD5}" destId="{B39725D4-7E1B-4B95-A197-62F398D046D3}" srcOrd="0" destOrd="0" presId="urn:microsoft.com/office/officeart/2005/8/layout/target3"/>
    <dgm:cxn modelId="{6D08E880-EFF4-4799-88D9-AFEE529F4892}" type="presParOf" srcId="{B39725D4-7E1B-4B95-A197-62F398D046D3}" destId="{E09B71BE-A510-4DD3-940B-EB392B732594}" srcOrd="0" destOrd="0" presId="urn:microsoft.com/office/officeart/2005/8/layout/target3"/>
    <dgm:cxn modelId="{5F9C44B9-8983-45D1-BB73-A5E935D9CDF2}" type="presParOf" srcId="{B39725D4-7E1B-4B95-A197-62F398D046D3}" destId="{8B8F32D8-ADB5-4670-873F-FBD20080A5E0}" srcOrd="1" destOrd="0" presId="urn:microsoft.com/office/officeart/2005/8/layout/target3"/>
    <dgm:cxn modelId="{92592AF6-9E22-4EBD-BEEB-8BAA80D8105D}" type="presParOf" srcId="{B39725D4-7E1B-4B95-A197-62F398D046D3}" destId="{E884EB63-B5CF-40B0-B855-2E30DD28007D}" srcOrd="2" destOrd="0" presId="urn:microsoft.com/office/officeart/2005/8/layout/target3"/>
    <dgm:cxn modelId="{D7E6F46A-9E9E-42BC-9F9A-8E735A16FBAA}" type="presParOf" srcId="{B39725D4-7E1B-4B95-A197-62F398D046D3}" destId="{9106D951-60CC-4B00-8037-4D480D95C506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B18026D-F556-4177-89BC-CC0A048854BF}" type="doc">
      <dgm:prSet loTypeId="urn:microsoft.com/office/officeart/2005/8/layout/process4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AAADD9A-90F2-41E2-9556-170415E2E1A5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Основными задачами ближайших лет по повышению эффективности бюджетных расходов станут: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35D84A-0754-4FFA-83C8-D7BCAFBFF1CC}" type="parTrans" cxnId="{568A2974-53AD-4407-8C5E-17613AB83AFC}">
      <dgm:prSet/>
      <dgm:spPr/>
      <dgm:t>
        <a:bodyPr/>
        <a:lstStyle/>
        <a:p>
          <a:endParaRPr lang="ru-RU"/>
        </a:p>
      </dgm:t>
    </dgm:pt>
    <dgm:pt modelId="{7811A065-EC0E-4EFF-B9EF-9A76E09A5B57}" type="sibTrans" cxnId="{568A2974-53AD-4407-8C5E-17613AB83AFC}">
      <dgm:prSet/>
      <dgm:spPr/>
      <dgm:t>
        <a:bodyPr/>
        <a:lstStyle/>
        <a:p>
          <a:endParaRPr lang="ru-RU"/>
        </a:p>
      </dgm:t>
    </dgm:pt>
    <dgm:pt modelId="{49B04DFF-76D9-4026-A173-1BD78D1D9AB0}">
      <dgm:prSet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и результативности имеющихся инструментов   программно-целевого управления и бюджетирования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E5EA9B-0C18-41FB-9EEB-626B89D524A7}" type="parTrans" cxnId="{3DED569B-F0AF-40C4-BDC4-7C274AB1D03E}">
      <dgm:prSet/>
      <dgm:spPr/>
      <dgm:t>
        <a:bodyPr/>
        <a:lstStyle/>
        <a:p>
          <a:endParaRPr lang="ru-RU"/>
        </a:p>
      </dgm:t>
    </dgm:pt>
    <dgm:pt modelId="{0190358A-FF51-4EA4-A10E-ED7D263DFA42}" type="sibTrans" cxnId="{3DED569B-F0AF-40C4-BDC4-7C274AB1D03E}">
      <dgm:prSet/>
      <dgm:spPr/>
      <dgm:t>
        <a:bodyPr/>
        <a:lstStyle/>
        <a:p>
          <a:endParaRPr lang="ru-RU"/>
        </a:p>
      </dgm:t>
    </dgm:pt>
    <dgm:pt modelId="{BB4A4B24-7DBA-43D0-9D86-E6A0DEB96AE9}">
      <dgm:prSet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повышения качества предоставления государственных услуг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9ED179-41B8-4EF0-88EF-087D165A5329}" type="parTrans" cxnId="{C4FD7C8A-88BD-4FA3-83F1-BB71B62AFE70}">
      <dgm:prSet/>
      <dgm:spPr/>
      <dgm:t>
        <a:bodyPr/>
        <a:lstStyle/>
        <a:p>
          <a:endParaRPr lang="ru-RU"/>
        </a:p>
      </dgm:t>
    </dgm:pt>
    <dgm:pt modelId="{0750E79E-1643-41A2-8C71-25834036E3A8}" type="sibTrans" cxnId="{C4FD7C8A-88BD-4FA3-83F1-BB71B62AFE70}">
      <dgm:prSet/>
      <dgm:spPr/>
      <dgm:t>
        <a:bodyPr/>
        <a:lstStyle/>
        <a:p>
          <a:endParaRPr lang="ru-RU"/>
        </a:p>
      </dgm:t>
    </dgm:pt>
    <dgm:pt modelId="{680898E4-AFEB-446F-A0D4-51FE0C6745AD}">
      <dgm:prSet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процедур проведения государственных закупок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40EE78-6017-4722-BA7E-0E9911D47A18}" type="parTrans" cxnId="{AE0E4E4A-69D5-45BB-ABC6-70D7570CFCC1}">
      <dgm:prSet/>
      <dgm:spPr/>
      <dgm:t>
        <a:bodyPr/>
        <a:lstStyle/>
        <a:p>
          <a:endParaRPr lang="ru-RU"/>
        </a:p>
      </dgm:t>
    </dgm:pt>
    <dgm:pt modelId="{0CD3B9A1-3381-42EA-A2FC-2B8BC8E91BE1}" type="sibTrans" cxnId="{AE0E4E4A-69D5-45BB-ABC6-70D7570CFCC1}">
      <dgm:prSet/>
      <dgm:spPr/>
      <dgm:t>
        <a:bodyPr/>
        <a:lstStyle/>
        <a:p>
          <a:endParaRPr lang="ru-RU"/>
        </a:p>
      </dgm:t>
    </dgm:pt>
    <dgm:pt modelId="{D7E34BC3-0D29-49C6-B32C-4B561F5AF4EB}">
      <dgm:prSet custT="1"/>
      <dgm:spPr/>
      <dgm:t>
        <a:bodyPr/>
        <a:lstStyle/>
        <a:p>
          <a:r>
            <a:rPr lang="ru-RU" sz="16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процедур контроля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BDD366-FFFB-4588-9648-FCC3BCC968F7}" type="parTrans" cxnId="{F2632561-A40C-43C6-A364-8FFA834F94A3}">
      <dgm:prSet/>
      <dgm:spPr/>
      <dgm:t>
        <a:bodyPr/>
        <a:lstStyle/>
        <a:p>
          <a:endParaRPr lang="ru-RU"/>
        </a:p>
      </dgm:t>
    </dgm:pt>
    <dgm:pt modelId="{DB98CDE0-3F5F-4F15-80E0-BE87C6D357CA}" type="sibTrans" cxnId="{F2632561-A40C-43C6-A364-8FFA834F94A3}">
      <dgm:prSet/>
      <dgm:spPr/>
      <dgm:t>
        <a:bodyPr/>
        <a:lstStyle/>
        <a:p>
          <a:endParaRPr lang="ru-RU"/>
        </a:p>
      </dgm:t>
    </dgm:pt>
    <dgm:pt modelId="{7BA43F30-70DD-45E7-871F-E7E201046EB1}">
      <dgm:prSet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широкого вовлечения граждан в обсуждение и принятие конкретных бюджетных решений, общественного контроля их эффективности и результативности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AC1DC4-B00F-41EC-A344-4DB311DF63D3}" type="parTrans" cxnId="{2005434A-8A5F-41CE-B303-9484A33B9ECF}">
      <dgm:prSet/>
      <dgm:spPr/>
      <dgm:t>
        <a:bodyPr/>
        <a:lstStyle/>
        <a:p>
          <a:endParaRPr lang="ru-RU"/>
        </a:p>
      </dgm:t>
    </dgm:pt>
    <dgm:pt modelId="{A849A2B0-5ABF-4EA0-8D37-F28644004782}" type="sibTrans" cxnId="{2005434A-8A5F-41CE-B303-9484A33B9ECF}">
      <dgm:prSet/>
      <dgm:spPr/>
      <dgm:t>
        <a:bodyPr/>
        <a:lstStyle/>
        <a:p>
          <a:endParaRPr lang="ru-RU"/>
        </a:p>
      </dgm:t>
    </dgm:pt>
    <dgm:pt modelId="{37C30C5F-7786-48AC-B2A9-0FC393210EB8}" type="pres">
      <dgm:prSet presAssocID="{9B18026D-F556-4177-89BC-CC0A048854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E450E3-CDB0-4CEF-8E91-F2CA9E6E8151}" type="pres">
      <dgm:prSet presAssocID="{7BA43F30-70DD-45E7-871F-E7E201046EB1}" presName="boxAndChildren" presStyleCnt="0"/>
      <dgm:spPr/>
    </dgm:pt>
    <dgm:pt modelId="{E686800D-E332-4702-ABD4-49EEC9131055}" type="pres">
      <dgm:prSet presAssocID="{7BA43F30-70DD-45E7-871F-E7E201046EB1}" presName="parentTextBox" presStyleLbl="node1" presStyleIdx="0" presStyleCnt="6"/>
      <dgm:spPr/>
      <dgm:t>
        <a:bodyPr/>
        <a:lstStyle/>
        <a:p>
          <a:endParaRPr lang="ru-RU"/>
        </a:p>
      </dgm:t>
    </dgm:pt>
    <dgm:pt modelId="{80BD123E-3AA2-45DD-A798-10AB859C4B8A}" type="pres">
      <dgm:prSet presAssocID="{DB98CDE0-3F5F-4F15-80E0-BE87C6D357CA}" presName="sp" presStyleCnt="0"/>
      <dgm:spPr/>
    </dgm:pt>
    <dgm:pt modelId="{D9A5E391-9049-4863-A277-920E0699C8E2}" type="pres">
      <dgm:prSet presAssocID="{D7E34BC3-0D29-49C6-B32C-4B561F5AF4EB}" presName="arrowAndChildren" presStyleCnt="0"/>
      <dgm:spPr/>
    </dgm:pt>
    <dgm:pt modelId="{6D046694-2493-49B4-9BE1-62DE3206B59E}" type="pres">
      <dgm:prSet presAssocID="{D7E34BC3-0D29-49C6-B32C-4B561F5AF4EB}" presName="parentTextArrow" presStyleLbl="node1" presStyleIdx="1" presStyleCnt="6"/>
      <dgm:spPr/>
      <dgm:t>
        <a:bodyPr/>
        <a:lstStyle/>
        <a:p>
          <a:endParaRPr lang="ru-RU"/>
        </a:p>
      </dgm:t>
    </dgm:pt>
    <dgm:pt modelId="{ED8F46E4-0E8A-4F38-A12E-D0CDFF7EFAAC}" type="pres">
      <dgm:prSet presAssocID="{0CD3B9A1-3381-42EA-A2FC-2B8BC8E91BE1}" presName="sp" presStyleCnt="0"/>
      <dgm:spPr/>
    </dgm:pt>
    <dgm:pt modelId="{A6D18BC6-8A97-44C4-9912-1979DFD4BD91}" type="pres">
      <dgm:prSet presAssocID="{680898E4-AFEB-446F-A0D4-51FE0C6745AD}" presName="arrowAndChildren" presStyleCnt="0"/>
      <dgm:spPr/>
    </dgm:pt>
    <dgm:pt modelId="{81039FB8-93EA-4038-B2DC-9A98EE55AC02}" type="pres">
      <dgm:prSet presAssocID="{680898E4-AFEB-446F-A0D4-51FE0C6745AD}" presName="parentTextArrow" presStyleLbl="node1" presStyleIdx="2" presStyleCnt="6"/>
      <dgm:spPr/>
      <dgm:t>
        <a:bodyPr/>
        <a:lstStyle/>
        <a:p>
          <a:endParaRPr lang="ru-RU"/>
        </a:p>
      </dgm:t>
    </dgm:pt>
    <dgm:pt modelId="{60CCDFF1-3040-4472-AA62-3DC791B912A5}" type="pres">
      <dgm:prSet presAssocID="{0750E79E-1643-41A2-8C71-25834036E3A8}" presName="sp" presStyleCnt="0"/>
      <dgm:spPr/>
    </dgm:pt>
    <dgm:pt modelId="{C68CD2AC-A085-44C6-BCD3-6F6A4CAD19C5}" type="pres">
      <dgm:prSet presAssocID="{BB4A4B24-7DBA-43D0-9D86-E6A0DEB96AE9}" presName="arrowAndChildren" presStyleCnt="0"/>
      <dgm:spPr/>
    </dgm:pt>
    <dgm:pt modelId="{69B2DD1C-A5B3-4F12-90E4-385242FCBEF8}" type="pres">
      <dgm:prSet presAssocID="{BB4A4B24-7DBA-43D0-9D86-E6A0DEB96AE9}" presName="parentTextArrow" presStyleLbl="node1" presStyleIdx="3" presStyleCnt="6"/>
      <dgm:spPr/>
      <dgm:t>
        <a:bodyPr/>
        <a:lstStyle/>
        <a:p>
          <a:endParaRPr lang="ru-RU"/>
        </a:p>
      </dgm:t>
    </dgm:pt>
    <dgm:pt modelId="{F935CD7F-182F-41D8-AAE0-71CB329276DF}" type="pres">
      <dgm:prSet presAssocID="{0190358A-FF51-4EA4-A10E-ED7D263DFA42}" presName="sp" presStyleCnt="0"/>
      <dgm:spPr/>
    </dgm:pt>
    <dgm:pt modelId="{DD0B9356-89EF-401A-9BA2-EA5633A4A93F}" type="pres">
      <dgm:prSet presAssocID="{49B04DFF-76D9-4026-A173-1BD78D1D9AB0}" presName="arrowAndChildren" presStyleCnt="0"/>
      <dgm:spPr/>
    </dgm:pt>
    <dgm:pt modelId="{2AB7E090-C17F-4F18-9B37-515C68A7325C}" type="pres">
      <dgm:prSet presAssocID="{49B04DFF-76D9-4026-A173-1BD78D1D9AB0}" presName="parentTextArrow" presStyleLbl="node1" presStyleIdx="4" presStyleCnt="6"/>
      <dgm:spPr/>
      <dgm:t>
        <a:bodyPr/>
        <a:lstStyle/>
        <a:p>
          <a:endParaRPr lang="ru-RU"/>
        </a:p>
      </dgm:t>
    </dgm:pt>
    <dgm:pt modelId="{C575288D-29ED-4E9B-96C3-09404C10B1B4}" type="pres">
      <dgm:prSet presAssocID="{7811A065-EC0E-4EFF-B9EF-9A76E09A5B57}" presName="sp" presStyleCnt="0"/>
      <dgm:spPr/>
    </dgm:pt>
    <dgm:pt modelId="{1D530B14-5970-46D9-B278-887FBE9B826A}" type="pres">
      <dgm:prSet presAssocID="{FAAADD9A-90F2-41E2-9556-170415E2E1A5}" presName="arrowAndChildren" presStyleCnt="0"/>
      <dgm:spPr/>
    </dgm:pt>
    <dgm:pt modelId="{23FA2CBA-06DE-4ED3-97DA-37C400312608}" type="pres">
      <dgm:prSet presAssocID="{FAAADD9A-90F2-41E2-9556-170415E2E1A5}" presName="parentTextArrow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AE0E4E4A-69D5-45BB-ABC6-70D7570CFCC1}" srcId="{9B18026D-F556-4177-89BC-CC0A048854BF}" destId="{680898E4-AFEB-446F-A0D4-51FE0C6745AD}" srcOrd="3" destOrd="0" parTransId="{ED40EE78-6017-4722-BA7E-0E9911D47A18}" sibTransId="{0CD3B9A1-3381-42EA-A2FC-2B8BC8E91BE1}"/>
    <dgm:cxn modelId="{B4FED1F3-2A34-4573-AEE3-BCDEB9954EA9}" type="presOf" srcId="{7BA43F30-70DD-45E7-871F-E7E201046EB1}" destId="{E686800D-E332-4702-ABD4-49EEC9131055}" srcOrd="0" destOrd="0" presId="urn:microsoft.com/office/officeart/2005/8/layout/process4"/>
    <dgm:cxn modelId="{2005434A-8A5F-41CE-B303-9484A33B9ECF}" srcId="{9B18026D-F556-4177-89BC-CC0A048854BF}" destId="{7BA43F30-70DD-45E7-871F-E7E201046EB1}" srcOrd="5" destOrd="0" parTransId="{BBAC1DC4-B00F-41EC-A344-4DB311DF63D3}" sibTransId="{A849A2B0-5ABF-4EA0-8D37-F28644004782}"/>
    <dgm:cxn modelId="{3DED569B-F0AF-40C4-BDC4-7C274AB1D03E}" srcId="{9B18026D-F556-4177-89BC-CC0A048854BF}" destId="{49B04DFF-76D9-4026-A173-1BD78D1D9AB0}" srcOrd="1" destOrd="0" parTransId="{6EE5EA9B-0C18-41FB-9EEB-626B89D524A7}" sibTransId="{0190358A-FF51-4EA4-A10E-ED7D263DFA42}"/>
    <dgm:cxn modelId="{B1FD14FB-F3A1-4A58-B06C-09122FE89EDF}" type="presOf" srcId="{D7E34BC3-0D29-49C6-B32C-4B561F5AF4EB}" destId="{6D046694-2493-49B4-9BE1-62DE3206B59E}" srcOrd="0" destOrd="0" presId="urn:microsoft.com/office/officeart/2005/8/layout/process4"/>
    <dgm:cxn modelId="{276C5F06-CD3B-488B-829A-975242AB9958}" type="presOf" srcId="{49B04DFF-76D9-4026-A173-1BD78D1D9AB0}" destId="{2AB7E090-C17F-4F18-9B37-515C68A7325C}" srcOrd="0" destOrd="0" presId="urn:microsoft.com/office/officeart/2005/8/layout/process4"/>
    <dgm:cxn modelId="{C4FD7C8A-88BD-4FA3-83F1-BB71B62AFE70}" srcId="{9B18026D-F556-4177-89BC-CC0A048854BF}" destId="{BB4A4B24-7DBA-43D0-9D86-E6A0DEB96AE9}" srcOrd="2" destOrd="0" parTransId="{9A9ED179-41B8-4EF0-88EF-087D165A5329}" sibTransId="{0750E79E-1643-41A2-8C71-25834036E3A8}"/>
    <dgm:cxn modelId="{90FED950-EBFF-4CEF-853B-5C73075CEE24}" type="presOf" srcId="{FAAADD9A-90F2-41E2-9556-170415E2E1A5}" destId="{23FA2CBA-06DE-4ED3-97DA-37C400312608}" srcOrd="0" destOrd="0" presId="urn:microsoft.com/office/officeart/2005/8/layout/process4"/>
    <dgm:cxn modelId="{568A2974-53AD-4407-8C5E-17613AB83AFC}" srcId="{9B18026D-F556-4177-89BC-CC0A048854BF}" destId="{FAAADD9A-90F2-41E2-9556-170415E2E1A5}" srcOrd="0" destOrd="0" parTransId="{8135D84A-0754-4FFA-83C8-D7BCAFBFF1CC}" sibTransId="{7811A065-EC0E-4EFF-B9EF-9A76E09A5B57}"/>
    <dgm:cxn modelId="{F2632561-A40C-43C6-A364-8FFA834F94A3}" srcId="{9B18026D-F556-4177-89BC-CC0A048854BF}" destId="{D7E34BC3-0D29-49C6-B32C-4B561F5AF4EB}" srcOrd="4" destOrd="0" parTransId="{FABDD366-FFFB-4588-9648-FCC3BCC968F7}" sibTransId="{DB98CDE0-3F5F-4F15-80E0-BE87C6D357CA}"/>
    <dgm:cxn modelId="{8EE0DD9C-0694-4BBE-BB9F-87BF69D9E646}" type="presOf" srcId="{680898E4-AFEB-446F-A0D4-51FE0C6745AD}" destId="{81039FB8-93EA-4038-B2DC-9A98EE55AC02}" srcOrd="0" destOrd="0" presId="urn:microsoft.com/office/officeart/2005/8/layout/process4"/>
    <dgm:cxn modelId="{C54073A5-3377-4B00-BB9A-A1533AE33E50}" type="presOf" srcId="{9B18026D-F556-4177-89BC-CC0A048854BF}" destId="{37C30C5F-7786-48AC-B2A9-0FC393210EB8}" srcOrd="0" destOrd="0" presId="urn:microsoft.com/office/officeart/2005/8/layout/process4"/>
    <dgm:cxn modelId="{B7A54578-F547-4F88-B825-F3E64DE260A2}" type="presOf" srcId="{BB4A4B24-7DBA-43D0-9D86-E6A0DEB96AE9}" destId="{69B2DD1C-A5B3-4F12-90E4-385242FCBEF8}" srcOrd="0" destOrd="0" presId="urn:microsoft.com/office/officeart/2005/8/layout/process4"/>
    <dgm:cxn modelId="{9B282ED0-C377-4CEF-A0BA-9EB0309537A1}" type="presParOf" srcId="{37C30C5F-7786-48AC-B2A9-0FC393210EB8}" destId="{5DE450E3-CDB0-4CEF-8E91-F2CA9E6E8151}" srcOrd="0" destOrd="0" presId="urn:microsoft.com/office/officeart/2005/8/layout/process4"/>
    <dgm:cxn modelId="{9FD8BAA6-9F29-4C34-A266-4BB45C7B620E}" type="presParOf" srcId="{5DE450E3-CDB0-4CEF-8E91-F2CA9E6E8151}" destId="{E686800D-E332-4702-ABD4-49EEC9131055}" srcOrd="0" destOrd="0" presId="urn:microsoft.com/office/officeart/2005/8/layout/process4"/>
    <dgm:cxn modelId="{7F0DAF29-2716-4BD5-8561-5FC1C83C9DA9}" type="presParOf" srcId="{37C30C5F-7786-48AC-B2A9-0FC393210EB8}" destId="{80BD123E-3AA2-45DD-A798-10AB859C4B8A}" srcOrd="1" destOrd="0" presId="urn:microsoft.com/office/officeart/2005/8/layout/process4"/>
    <dgm:cxn modelId="{3F41AAC4-34F5-4B8C-9280-CBA20E4AA341}" type="presParOf" srcId="{37C30C5F-7786-48AC-B2A9-0FC393210EB8}" destId="{D9A5E391-9049-4863-A277-920E0699C8E2}" srcOrd="2" destOrd="0" presId="urn:microsoft.com/office/officeart/2005/8/layout/process4"/>
    <dgm:cxn modelId="{B35EED6E-18EA-42C4-99D7-47005301A5B5}" type="presParOf" srcId="{D9A5E391-9049-4863-A277-920E0699C8E2}" destId="{6D046694-2493-49B4-9BE1-62DE3206B59E}" srcOrd="0" destOrd="0" presId="urn:microsoft.com/office/officeart/2005/8/layout/process4"/>
    <dgm:cxn modelId="{88689C87-5153-451B-A6BF-16A39CA8B993}" type="presParOf" srcId="{37C30C5F-7786-48AC-B2A9-0FC393210EB8}" destId="{ED8F46E4-0E8A-4F38-A12E-D0CDFF7EFAAC}" srcOrd="3" destOrd="0" presId="urn:microsoft.com/office/officeart/2005/8/layout/process4"/>
    <dgm:cxn modelId="{C62AC542-7AFC-4852-B8F1-20E097B06BAA}" type="presParOf" srcId="{37C30C5F-7786-48AC-B2A9-0FC393210EB8}" destId="{A6D18BC6-8A97-44C4-9912-1979DFD4BD91}" srcOrd="4" destOrd="0" presId="urn:microsoft.com/office/officeart/2005/8/layout/process4"/>
    <dgm:cxn modelId="{A45CCC1A-8174-4F90-957B-5785713604B7}" type="presParOf" srcId="{A6D18BC6-8A97-44C4-9912-1979DFD4BD91}" destId="{81039FB8-93EA-4038-B2DC-9A98EE55AC02}" srcOrd="0" destOrd="0" presId="urn:microsoft.com/office/officeart/2005/8/layout/process4"/>
    <dgm:cxn modelId="{8390DAE2-AA15-439E-A261-ACCF31C10587}" type="presParOf" srcId="{37C30C5F-7786-48AC-B2A9-0FC393210EB8}" destId="{60CCDFF1-3040-4472-AA62-3DC791B912A5}" srcOrd="5" destOrd="0" presId="urn:microsoft.com/office/officeart/2005/8/layout/process4"/>
    <dgm:cxn modelId="{77F38EB7-822B-4167-B474-673BB7E9596D}" type="presParOf" srcId="{37C30C5F-7786-48AC-B2A9-0FC393210EB8}" destId="{C68CD2AC-A085-44C6-BCD3-6F6A4CAD19C5}" srcOrd="6" destOrd="0" presId="urn:microsoft.com/office/officeart/2005/8/layout/process4"/>
    <dgm:cxn modelId="{8107EABA-5F12-40B5-BC99-734A48F49213}" type="presParOf" srcId="{C68CD2AC-A085-44C6-BCD3-6F6A4CAD19C5}" destId="{69B2DD1C-A5B3-4F12-90E4-385242FCBEF8}" srcOrd="0" destOrd="0" presId="urn:microsoft.com/office/officeart/2005/8/layout/process4"/>
    <dgm:cxn modelId="{6C54C75D-1626-477F-8C18-7E89E413B11F}" type="presParOf" srcId="{37C30C5F-7786-48AC-B2A9-0FC393210EB8}" destId="{F935CD7F-182F-41D8-AAE0-71CB329276DF}" srcOrd="7" destOrd="0" presId="urn:microsoft.com/office/officeart/2005/8/layout/process4"/>
    <dgm:cxn modelId="{AFA12451-841D-47F1-81F4-57745C4C112F}" type="presParOf" srcId="{37C30C5F-7786-48AC-B2A9-0FC393210EB8}" destId="{DD0B9356-89EF-401A-9BA2-EA5633A4A93F}" srcOrd="8" destOrd="0" presId="urn:microsoft.com/office/officeart/2005/8/layout/process4"/>
    <dgm:cxn modelId="{98AC99BF-E77A-4A4E-9024-F91A5302F003}" type="presParOf" srcId="{DD0B9356-89EF-401A-9BA2-EA5633A4A93F}" destId="{2AB7E090-C17F-4F18-9B37-515C68A7325C}" srcOrd="0" destOrd="0" presId="urn:microsoft.com/office/officeart/2005/8/layout/process4"/>
    <dgm:cxn modelId="{8FB6CE97-F777-427D-82DE-E1E7CC35D7ED}" type="presParOf" srcId="{37C30C5F-7786-48AC-B2A9-0FC393210EB8}" destId="{C575288D-29ED-4E9B-96C3-09404C10B1B4}" srcOrd="9" destOrd="0" presId="urn:microsoft.com/office/officeart/2005/8/layout/process4"/>
    <dgm:cxn modelId="{CB07B047-5564-40A1-A364-332E662BD86A}" type="presParOf" srcId="{37C30C5F-7786-48AC-B2A9-0FC393210EB8}" destId="{1D530B14-5970-46D9-B278-887FBE9B826A}" srcOrd="10" destOrd="0" presId="urn:microsoft.com/office/officeart/2005/8/layout/process4"/>
    <dgm:cxn modelId="{FB73DB42-4D82-4DA6-89C6-484969DDE6EF}" type="presParOf" srcId="{1D530B14-5970-46D9-B278-887FBE9B826A}" destId="{23FA2CBA-06DE-4ED3-97DA-37C40031260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5A7B590-E44C-49C8-807A-D39A39E5C7F0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F26A9F6E-7D16-46C1-BB66-27DE6C689F48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направления бюджетной политики Магаданской области на 2018 год и плановый период 2019 и 2020 годов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FBF995-5604-46B2-B78D-490A3B8924CB}" type="parTrans" cxnId="{42840F3C-6F2F-4848-A599-77E11F391AF2}">
      <dgm:prSet/>
      <dgm:spPr/>
      <dgm:t>
        <a:bodyPr/>
        <a:lstStyle/>
        <a:p>
          <a:endParaRPr lang="ru-RU"/>
        </a:p>
      </dgm:t>
    </dgm:pt>
    <dgm:pt modelId="{85F61EE2-461B-4221-A946-932B7382AF3A}" type="sibTrans" cxnId="{42840F3C-6F2F-4848-A599-77E11F391AF2}">
      <dgm:prSet/>
      <dgm:spPr/>
      <dgm:t>
        <a:bodyPr/>
        <a:lstStyle/>
        <a:p>
          <a:endParaRPr lang="ru-RU"/>
        </a:p>
      </dgm:t>
    </dgm:pt>
    <dgm:pt modelId="{C22EE452-9C56-4B49-9E03-06CAD7355448}" type="pres">
      <dgm:prSet presAssocID="{45A7B590-E44C-49C8-807A-D39A39E5C7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4647FA-8712-4789-826C-496F1949152C}" type="pres">
      <dgm:prSet presAssocID="{F26A9F6E-7D16-46C1-BB66-27DE6C689F4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6F4906-E8D5-430E-8B5A-ED3D00EAB3C0}" type="presOf" srcId="{45A7B590-E44C-49C8-807A-D39A39E5C7F0}" destId="{C22EE452-9C56-4B49-9E03-06CAD7355448}" srcOrd="0" destOrd="0" presId="urn:microsoft.com/office/officeart/2005/8/layout/vList2"/>
    <dgm:cxn modelId="{42840F3C-6F2F-4848-A599-77E11F391AF2}" srcId="{45A7B590-E44C-49C8-807A-D39A39E5C7F0}" destId="{F26A9F6E-7D16-46C1-BB66-27DE6C689F48}" srcOrd="0" destOrd="0" parTransId="{08FBF995-5604-46B2-B78D-490A3B8924CB}" sibTransId="{85F61EE2-461B-4221-A946-932B7382AF3A}"/>
    <dgm:cxn modelId="{8E2DDFB6-9639-46FC-8077-28DB127BAA76}" type="presOf" srcId="{F26A9F6E-7D16-46C1-BB66-27DE6C689F48}" destId="{584647FA-8712-4789-826C-496F1949152C}" srcOrd="0" destOrd="0" presId="urn:microsoft.com/office/officeart/2005/8/layout/vList2"/>
    <dgm:cxn modelId="{F94B02F0-A2A5-46BF-8254-53C3B726E221}" type="presParOf" srcId="{C22EE452-9C56-4B49-9E03-06CAD7355448}" destId="{584647FA-8712-4789-826C-496F1949152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D674BA9-2D77-492F-9FA1-434668589DF9}" type="doc">
      <dgm:prSet loTypeId="urn:microsoft.com/office/officeart/2005/8/layout/vList3#1" loCatId="list" qsTypeId="urn:microsoft.com/office/officeart/2005/8/quickstyle/3d2" qsCatId="3D" csTypeId="urn:microsoft.com/office/officeart/2005/8/colors/colorful5" csCatId="colorful" phldr="1"/>
      <dgm:spPr/>
    </dgm:pt>
    <dgm:pt modelId="{F757AE12-23DC-49CF-8A68-F8938B29D19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сбалансированности  бюджетной системы с учетом выполнения имеющихся обязательств в условиях сокращения бюджетных расходов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E71B9F-1CE7-4E78-BBF7-8776E7A7879B}" type="parTrans" cxnId="{3C38FEEC-FC7A-4E96-9977-AE36CA990047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A971D6-C2FA-4E6D-BD23-724C5A6F4F96}" type="sibTrans" cxnId="{3C38FEEC-FC7A-4E96-9977-AE36CA990047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9B8DF4-DF68-40D0-9DA5-6F06B62DED64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механизмов реализации государственных программ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A4CD2B-D247-4D28-BCFA-6488C2FF493A}" type="parTrans" cxnId="{21367BF5-211D-4EA3-8F92-550A6122F7D9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36BD1A-8F9E-4B8A-951E-28DC858D32D9}" type="sibTrans" cxnId="{21367BF5-211D-4EA3-8F92-550A6122F7D9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376F07-7A0B-4168-BD91-FA098097FC7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предоставления государственных услуг и оптимизации сети государственных учреждений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583680-2853-4F4E-A6EB-9035E1FE4E8F}" type="parTrans" cxnId="{74120334-68C4-43FB-8274-8748BCF76E71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21920C-3002-4C5A-B724-CE1B1F4F28CE}" type="sibTrans" cxnId="{74120334-68C4-43FB-8274-8748BCF76E71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FB4D16-72D8-4DB3-B92A-87C9F06CA6CD}">
      <dgm:prSet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оптимизация расходов связанных с государственным управлением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F701FC-CF17-47CC-BB03-9E16A2200BAA}" type="parTrans" cxnId="{D4925716-F392-4F0E-8B87-A8CA1DD1B725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2A0E4B-4C01-462F-8BBF-105871C19F53}" type="sibTrans" cxnId="{D4925716-F392-4F0E-8B87-A8CA1DD1B725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34E6D8-D594-4983-8B68-4B16335D5A03}">
      <dgm:prSet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системы межбюджетных отношений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49B552-A1B6-4266-87EE-60E8659C2D66}" type="parTrans" cxnId="{558FB535-32AD-447D-A55E-AD543747A8E8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75C709-DF58-482E-91A5-EAD7A9F7D348}" type="sibTrans" cxnId="{558FB535-32AD-447D-A55E-AD543747A8E8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CBBA3A-3F34-4BD2-9027-4645F822DD43}" type="pres">
      <dgm:prSet presAssocID="{7D674BA9-2D77-492F-9FA1-434668589DF9}" presName="linearFlow" presStyleCnt="0">
        <dgm:presLayoutVars>
          <dgm:dir/>
          <dgm:resizeHandles val="exact"/>
        </dgm:presLayoutVars>
      </dgm:prSet>
      <dgm:spPr/>
    </dgm:pt>
    <dgm:pt modelId="{F5001156-205E-402B-A10D-A517BEEAB97C}" type="pres">
      <dgm:prSet presAssocID="{F757AE12-23DC-49CF-8A68-F8938B29D193}" presName="composite" presStyleCnt="0"/>
      <dgm:spPr/>
    </dgm:pt>
    <dgm:pt modelId="{1245A4BC-803B-4B66-B6DF-DD180B59C0E6}" type="pres">
      <dgm:prSet presAssocID="{F757AE12-23DC-49CF-8A68-F8938B29D193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B268C20A-792F-415D-8AA5-9D671E1F9DC9}" type="pres">
      <dgm:prSet presAssocID="{F757AE12-23DC-49CF-8A68-F8938B29D193}" presName="txShp" presStyleLbl="node1" presStyleIdx="0" presStyleCnt="5" custScaleX="1113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953A0-E018-420E-A145-F61C9A7E96AB}" type="pres">
      <dgm:prSet presAssocID="{97A971D6-C2FA-4E6D-BD23-724C5A6F4F96}" presName="spacing" presStyleCnt="0"/>
      <dgm:spPr/>
    </dgm:pt>
    <dgm:pt modelId="{E266BB34-F0E0-4458-9D54-8E889A7A3457}" type="pres">
      <dgm:prSet presAssocID="{2C9B8DF4-DF68-40D0-9DA5-6F06B62DED64}" presName="composite" presStyleCnt="0"/>
      <dgm:spPr/>
    </dgm:pt>
    <dgm:pt modelId="{AC2BDCBB-1DB3-41AA-B7DF-FC53362C969D}" type="pres">
      <dgm:prSet presAssocID="{2C9B8DF4-DF68-40D0-9DA5-6F06B62DED64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65993E0-5C5B-4F66-976C-63547EC4C6F4}" type="pres">
      <dgm:prSet presAssocID="{2C9B8DF4-DF68-40D0-9DA5-6F06B62DED64}" presName="txShp" presStyleLbl="node1" presStyleIdx="1" presStyleCnt="5" custScaleX="109138" custLinFactNeighborX="-77" custLinFactNeighborY="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28E24-C737-4339-8878-08B49AE27256}" type="pres">
      <dgm:prSet presAssocID="{A136BD1A-8F9E-4B8A-951E-28DC858D32D9}" presName="spacing" presStyleCnt="0"/>
      <dgm:spPr/>
    </dgm:pt>
    <dgm:pt modelId="{A68DC3BF-A0CF-429C-BBBC-F4A20984D157}" type="pres">
      <dgm:prSet presAssocID="{A0376F07-7A0B-4168-BD91-FA098097FC73}" presName="composite" presStyleCnt="0"/>
      <dgm:spPr/>
    </dgm:pt>
    <dgm:pt modelId="{6064C0A2-DF2C-441C-9DD9-A3DE26F0B060}" type="pres">
      <dgm:prSet presAssocID="{A0376F07-7A0B-4168-BD91-FA098097FC73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AF0E76FD-76D3-485B-90F4-5F8042A2B234}" type="pres">
      <dgm:prSet presAssocID="{A0376F07-7A0B-4168-BD91-FA098097FC73}" presName="txShp" presStyleLbl="node1" presStyleIdx="2" presStyleCnt="5" custScaleX="106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9667E-A29E-4283-947C-378A5C6FBE10}" type="pres">
      <dgm:prSet presAssocID="{6821920C-3002-4C5A-B724-CE1B1F4F28CE}" presName="spacing" presStyleCnt="0"/>
      <dgm:spPr/>
    </dgm:pt>
    <dgm:pt modelId="{07164CA9-7CEA-4836-989F-19B7D6CF4521}" type="pres">
      <dgm:prSet presAssocID="{D8FB4D16-72D8-4DB3-B92A-87C9F06CA6CD}" presName="composite" presStyleCnt="0"/>
      <dgm:spPr/>
    </dgm:pt>
    <dgm:pt modelId="{A1D081C8-8E49-4D48-9E12-448CB633C12A}" type="pres">
      <dgm:prSet presAssocID="{D8FB4D16-72D8-4DB3-B92A-87C9F06CA6CD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B20EECF2-A5D5-4760-95D8-7F2EE182BF8A}" type="pres">
      <dgm:prSet presAssocID="{D8FB4D16-72D8-4DB3-B92A-87C9F06CA6CD}" presName="txShp" presStyleLbl="node1" presStyleIdx="3" presStyleCnt="5" custScaleX="1016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3CCD76-DE63-4199-BA86-BEF85C86B687}" type="pres">
      <dgm:prSet presAssocID="{B62A0E4B-4C01-462F-8BBF-105871C19F53}" presName="spacing" presStyleCnt="0"/>
      <dgm:spPr/>
    </dgm:pt>
    <dgm:pt modelId="{7F643541-1CDE-4683-9AC1-4DC635A2CEA2}" type="pres">
      <dgm:prSet presAssocID="{2A34E6D8-D594-4983-8B68-4B16335D5A03}" presName="composite" presStyleCnt="0"/>
      <dgm:spPr/>
    </dgm:pt>
    <dgm:pt modelId="{A2ED0748-012D-4CEF-844C-D174B773926D}" type="pres">
      <dgm:prSet presAssocID="{2A34E6D8-D594-4983-8B68-4B16335D5A03}" presName="imgShp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63FC6AE-9987-4F55-B9EF-59A547EAAFA6}" type="pres">
      <dgm:prSet presAssocID="{2A34E6D8-D594-4983-8B68-4B16335D5A03}" presName="txShp" presStyleLbl="node1" presStyleIdx="4" presStyleCnt="5" custScaleX="106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731056-17CC-4D35-8434-5AEDAEB5F993}" type="presOf" srcId="{7D674BA9-2D77-492F-9FA1-434668589DF9}" destId="{BECBBA3A-3F34-4BD2-9027-4645F822DD43}" srcOrd="0" destOrd="0" presId="urn:microsoft.com/office/officeart/2005/8/layout/vList3#1"/>
    <dgm:cxn modelId="{74120334-68C4-43FB-8274-8748BCF76E71}" srcId="{7D674BA9-2D77-492F-9FA1-434668589DF9}" destId="{A0376F07-7A0B-4168-BD91-FA098097FC73}" srcOrd="2" destOrd="0" parTransId="{83583680-2853-4F4E-A6EB-9035E1FE4E8F}" sibTransId="{6821920C-3002-4C5A-B724-CE1B1F4F28CE}"/>
    <dgm:cxn modelId="{558FB535-32AD-447D-A55E-AD543747A8E8}" srcId="{7D674BA9-2D77-492F-9FA1-434668589DF9}" destId="{2A34E6D8-D594-4983-8B68-4B16335D5A03}" srcOrd="4" destOrd="0" parTransId="{6549B552-A1B6-4266-87EE-60E8659C2D66}" sibTransId="{E875C709-DF58-482E-91A5-EAD7A9F7D348}"/>
    <dgm:cxn modelId="{45BB6117-8836-496A-BE44-C48ACA83D53E}" type="presOf" srcId="{2C9B8DF4-DF68-40D0-9DA5-6F06B62DED64}" destId="{F65993E0-5C5B-4F66-976C-63547EC4C6F4}" srcOrd="0" destOrd="0" presId="urn:microsoft.com/office/officeart/2005/8/layout/vList3#1"/>
    <dgm:cxn modelId="{D4925716-F392-4F0E-8B87-A8CA1DD1B725}" srcId="{7D674BA9-2D77-492F-9FA1-434668589DF9}" destId="{D8FB4D16-72D8-4DB3-B92A-87C9F06CA6CD}" srcOrd="3" destOrd="0" parTransId="{2EF701FC-CF17-47CC-BB03-9E16A2200BAA}" sibTransId="{B62A0E4B-4C01-462F-8BBF-105871C19F53}"/>
    <dgm:cxn modelId="{0978DB3A-DBC2-4769-9A24-025FA8E23B49}" type="presOf" srcId="{F757AE12-23DC-49CF-8A68-F8938B29D193}" destId="{B268C20A-792F-415D-8AA5-9D671E1F9DC9}" srcOrd="0" destOrd="0" presId="urn:microsoft.com/office/officeart/2005/8/layout/vList3#1"/>
    <dgm:cxn modelId="{3C38FEEC-FC7A-4E96-9977-AE36CA990047}" srcId="{7D674BA9-2D77-492F-9FA1-434668589DF9}" destId="{F757AE12-23DC-49CF-8A68-F8938B29D193}" srcOrd="0" destOrd="0" parTransId="{C4E71B9F-1CE7-4E78-BBF7-8776E7A7879B}" sibTransId="{97A971D6-C2FA-4E6D-BD23-724C5A6F4F96}"/>
    <dgm:cxn modelId="{F64C74CF-A89C-4854-B410-A34B8512D20A}" type="presOf" srcId="{2A34E6D8-D594-4983-8B68-4B16335D5A03}" destId="{263FC6AE-9987-4F55-B9EF-59A547EAAFA6}" srcOrd="0" destOrd="0" presId="urn:microsoft.com/office/officeart/2005/8/layout/vList3#1"/>
    <dgm:cxn modelId="{13F6BB5B-90A4-476E-96E0-CB6BE8A6972A}" type="presOf" srcId="{A0376F07-7A0B-4168-BD91-FA098097FC73}" destId="{AF0E76FD-76D3-485B-90F4-5F8042A2B234}" srcOrd="0" destOrd="0" presId="urn:microsoft.com/office/officeart/2005/8/layout/vList3#1"/>
    <dgm:cxn modelId="{97481404-8E7A-402C-9AD6-1113F61D6B2B}" type="presOf" srcId="{D8FB4D16-72D8-4DB3-B92A-87C9F06CA6CD}" destId="{B20EECF2-A5D5-4760-95D8-7F2EE182BF8A}" srcOrd="0" destOrd="0" presId="urn:microsoft.com/office/officeart/2005/8/layout/vList3#1"/>
    <dgm:cxn modelId="{21367BF5-211D-4EA3-8F92-550A6122F7D9}" srcId="{7D674BA9-2D77-492F-9FA1-434668589DF9}" destId="{2C9B8DF4-DF68-40D0-9DA5-6F06B62DED64}" srcOrd="1" destOrd="0" parTransId="{32A4CD2B-D247-4D28-BCFA-6488C2FF493A}" sibTransId="{A136BD1A-8F9E-4B8A-951E-28DC858D32D9}"/>
    <dgm:cxn modelId="{A59A14ED-DACD-477E-A472-383A6B9F6D1F}" type="presParOf" srcId="{BECBBA3A-3F34-4BD2-9027-4645F822DD43}" destId="{F5001156-205E-402B-A10D-A517BEEAB97C}" srcOrd="0" destOrd="0" presId="urn:microsoft.com/office/officeart/2005/8/layout/vList3#1"/>
    <dgm:cxn modelId="{ADA981E7-CB3F-407B-9040-76AE7884D3BF}" type="presParOf" srcId="{F5001156-205E-402B-A10D-A517BEEAB97C}" destId="{1245A4BC-803B-4B66-B6DF-DD180B59C0E6}" srcOrd="0" destOrd="0" presId="urn:microsoft.com/office/officeart/2005/8/layout/vList3#1"/>
    <dgm:cxn modelId="{BE8C5A80-9385-4270-B978-C303E3157150}" type="presParOf" srcId="{F5001156-205E-402B-A10D-A517BEEAB97C}" destId="{B268C20A-792F-415D-8AA5-9D671E1F9DC9}" srcOrd="1" destOrd="0" presId="urn:microsoft.com/office/officeart/2005/8/layout/vList3#1"/>
    <dgm:cxn modelId="{E24F98DF-64C2-4DDA-BDE5-4DE3E48CB471}" type="presParOf" srcId="{BECBBA3A-3F34-4BD2-9027-4645F822DD43}" destId="{3FE953A0-E018-420E-A145-F61C9A7E96AB}" srcOrd="1" destOrd="0" presId="urn:microsoft.com/office/officeart/2005/8/layout/vList3#1"/>
    <dgm:cxn modelId="{DA5D8BB1-9738-46C9-96A4-C36B2066E7D4}" type="presParOf" srcId="{BECBBA3A-3F34-4BD2-9027-4645F822DD43}" destId="{E266BB34-F0E0-4458-9D54-8E889A7A3457}" srcOrd="2" destOrd="0" presId="urn:microsoft.com/office/officeart/2005/8/layout/vList3#1"/>
    <dgm:cxn modelId="{97745B2E-DA3D-422A-AE2A-780D64324FEA}" type="presParOf" srcId="{E266BB34-F0E0-4458-9D54-8E889A7A3457}" destId="{AC2BDCBB-1DB3-41AA-B7DF-FC53362C969D}" srcOrd="0" destOrd="0" presId="urn:microsoft.com/office/officeart/2005/8/layout/vList3#1"/>
    <dgm:cxn modelId="{FFEE73A9-02F9-48EF-BD15-7ECA5EBE5026}" type="presParOf" srcId="{E266BB34-F0E0-4458-9D54-8E889A7A3457}" destId="{F65993E0-5C5B-4F66-976C-63547EC4C6F4}" srcOrd="1" destOrd="0" presId="urn:microsoft.com/office/officeart/2005/8/layout/vList3#1"/>
    <dgm:cxn modelId="{AE35D9FC-8C8E-4CA3-A9EA-FD5D3A2EF9FF}" type="presParOf" srcId="{BECBBA3A-3F34-4BD2-9027-4645F822DD43}" destId="{ADE28E24-C737-4339-8878-08B49AE27256}" srcOrd="3" destOrd="0" presId="urn:microsoft.com/office/officeart/2005/8/layout/vList3#1"/>
    <dgm:cxn modelId="{3E2BB3F7-79A3-436D-A73E-6FE70B9A904E}" type="presParOf" srcId="{BECBBA3A-3F34-4BD2-9027-4645F822DD43}" destId="{A68DC3BF-A0CF-429C-BBBC-F4A20984D157}" srcOrd="4" destOrd="0" presId="urn:microsoft.com/office/officeart/2005/8/layout/vList3#1"/>
    <dgm:cxn modelId="{A5168ACE-17BE-425E-947B-BBEA48FE0E5E}" type="presParOf" srcId="{A68DC3BF-A0CF-429C-BBBC-F4A20984D157}" destId="{6064C0A2-DF2C-441C-9DD9-A3DE26F0B060}" srcOrd="0" destOrd="0" presId="urn:microsoft.com/office/officeart/2005/8/layout/vList3#1"/>
    <dgm:cxn modelId="{FAF1D5AD-611D-4056-A003-03D491081292}" type="presParOf" srcId="{A68DC3BF-A0CF-429C-BBBC-F4A20984D157}" destId="{AF0E76FD-76D3-485B-90F4-5F8042A2B234}" srcOrd="1" destOrd="0" presId="urn:microsoft.com/office/officeart/2005/8/layout/vList3#1"/>
    <dgm:cxn modelId="{6E3FA120-FCF7-46F2-A246-D59DCA98CE84}" type="presParOf" srcId="{BECBBA3A-3F34-4BD2-9027-4645F822DD43}" destId="{9A49667E-A29E-4283-947C-378A5C6FBE10}" srcOrd="5" destOrd="0" presId="urn:microsoft.com/office/officeart/2005/8/layout/vList3#1"/>
    <dgm:cxn modelId="{C19B9404-2B3B-4DBC-880F-D2BB52A2852A}" type="presParOf" srcId="{BECBBA3A-3F34-4BD2-9027-4645F822DD43}" destId="{07164CA9-7CEA-4836-989F-19B7D6CF4521}" srcOrd="6" destOrd="0" presId="urn:microsoft.com/office/officeart/2005/8/layout/vList3#1"/>
    <dgm:cxn modelId="{A3F1F906-2C9D-41B3-8761-28527E5916FF}" type="presParOf" srcId="{07164CA9-7CEA-4836-989F-19B7D6CF4521}" destId="{A1D081C8-8E49-4D48-9E12-448CB633C12A}" srcOrd="0" destOrd="0" presId="urn:microsoft.com/office/officeart/2005/8/layout/vList3#1"/>
    <dgm:cxn modelId="{B2EDF7C3-54FB-4BE8-8B59-CF5DEBE1EA3B}" type="presParOf" srcId="{07164CA9-7CEA-4836-989F-19B7D6CF4521}" destId="{B20EECF2-A5D5-4760-95D8-7F2EE182BF8A}" srcOrd="1" destOrd="0" presId="urn:microsoft.com/office/officeart/2005/8/layout/vList3#1"/>
    <dgm:cxn modelId="{DB570983-DF64-4585-BDC1-687AFB8AA418}" type="presParOf" srcId="{BECBBA3A-3F34-4BD2-9027-4645F822DD43}" destId="{E73CCD76-DE63-4199-BA86-BEF85C86B687}" srcOrd="7" destOrd="0" presId="urn:microsoft.com/office/officeart/2005/8/layout/vList3#1"/>
    <dgm:cxn modelId="{C9BE38AD-1154-4EF1-9E95-CCDFA8B51439}" type="presParOf" srcId="{BECBBA3A-3F34-4BD2-9027-4645F822DD43}" destId="{7F643541-1CDE-4683-9AC1-4DC635A2CEA2}" srcOrd="8" destOrd="0" presId="urn:microsoft.com/office/officeart/2005/8/layout/vList3#1"/>
    <dgm:cxn modelId="{6C0971AB-D315-4E1D-AD43-54DDF836ADF7}" type="presParOf" srcId="{7F643541-1CDE-4683-9AC1-4DC635A2CEA2}" destId="{A2ED0748-012D-4CEF-844C-D174B773926D}" srcOrd="0" destOrd="0" presId="urn:microsoft.com/office/officeart/2005/8/layout/vList3#1"/>
    <dgm:cxn modelId="{36590E43-D707-489A-9373-3BCE23EF4AED}" type="presParOf" srcId="{7F643541-1CDE-4683-9AC1-4DC635A2CEA2}" destId="{263FC6AE-9987-4F55-B9EF-59A547EAAFA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BB430A-C912-4ECD-BE17-F46610081DBF}" type="doc">
      <dgm:prSet loTypeId="urn:microsoft.com/office/officeart/2005/8/layout/vList2" loCatId="list" qsTypeId="urn:microsoft.com/office/officeart/2005/8/quickstyle/simple2" qsCatId="simple" csTypeId="urn:microsoft.com/office/officeart/2005/8/colors/accent0_1" csCatId="mainScheme"/>
      <dgm:spPr/>
      <dgm:t>
        <a:bodyPr/>
        <a:lstStyle/>
        <a:p>
          <a:endParaRPr lang="ru-RU"/>
        </a:p>
      </dgm:t>
    </dgm:pt>
    <dgm:pt modelId="{D5A25483-C280-4C98-94DE-A2698C9A3C15}">
      <dgm:prSet custT="1"/>
      <dgm:spPr/>
      <dgm:t>
        <a:bodyPr/>
        <a:lstStyle/>
        <a:p>
          <a:pPr algn="ctr" rtl="0"/>
          <a:r>
            <a:rPr lang="ru-RU" sz="40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СОДЕРЖАНИЕ</a:t>
          </a:r>
          <a:endParaRPr lang="ru-RU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69C547-ABF1-4856-BDCF-BF3CB907E531}" type="parTrans" cxnId="{098F2674-510A-4D87-8348-0084264BA186}">
      <dgm:prSet/>
      <dgm:spPr/>
      <dgm:t>
        <a:bodyPr/>
        <a:lstStyle/>
        <a:p>
          <a:endParaRPr lang="ru-RU"/>
        </a:p>
      </dgm:t>
    </dgm:pt>
    <dgm:pt modelId="{0FFB98BD-418E-4002-AA38-2915F667818F}" type="sibTrans" cxnId="{098F2674-510A-4D87-8348-0084264BA186}">
      <dgm:prSet/>
      <dgm:spPr/>
      <dgm:t>
        <a:bodyPr/>
        <a:lstStyle/>
        <a:p>
          <a:endParaRPr lang="ru-RU"/>
        </a:p>
      </dgm:t>
    </dgm:pt>
    <dgm:pt modelId="{9D116803-A618-4ABB-987C-CEDABA7922F9}" type="pres">
      <dgm:prSet presAssocID="{1CBB430A-C912-4ECD-BE17-F46610081D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323CCE-80CE-4551-AAA5-7385B3B6F892}" type="pres">
      <dgm:prSet presAssocID="{D5A25483-C280-4C98-94DE-A2698C9A3C15}" presName="parentText" presStyleLbl="node1" presStyleIdx="0" presStyleCnt="1" custLinFactNeighborY="-7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8F2674-510A-4D87-8348-0084264BA186}" srcId="{1CBB430A-C912-4ECD-BE17-F46610081DBF}" destId="{D5A25483-C280-4C98-94DE-A2698C9A3C15}" srcOrd="0" destOrd="0" parTransId="{7569C547-ABF1-4856-BDCF-BF3CB907E531}" sibTransId="{0FFB98BD-418E-4002-AA38-2915F667818F}"/>
    <dgm:cxn modelId="{824F3FE2-BB22-41F2-8CFB-9A09B3BF77DB}" type="presOf" srcId="{1CBB430A-C912-4ECD-BE17-F46610081DBF}" destId="{9D116803-A618-4ABB-987C-CEDABA7922F9}" srcOrd="0" destOrd="0" presId="urn:microsoft.com/office/officeart/2005/8/layout/vList2"/>
    <dgm:cxn modelId="{59DBA341-10D4-4B47-B8F4-765B6F947938}" type="presOf" srcId="{D5A25483-C280-4C98-94DE-A2698C9A3C15}" destId="{64323CCE-80CE-4551-AAA5-7385B3B6F892}" srcOrd="0" destOrd="0" presId="urn:microsoft.com/office/officeart/2005/8/layout/vList2"/>
    <dgm:cxn modelId="{219111AF-1720-4BE7-A063-E709E73051A0}" type="presParOf" srcId="{9D116803-A618-4ABB-987C-CEDABA7922F9}" destId="{64323CCE-80CE-4551-AAA5-7385B3B6F8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D3E17D5C-DF15-406F-B2B7-C7E05DBC8202}" type="doc">
      <dgm:prSet loTypeId="urn:microsoft.com/office/officeart/2005/8/layout/vList3#2" loCatId="list" qsTypeId="urn:microsoft.com/office/officeart/2005/8/quickstyle/3d2" qsCatId="3D" csTypeId="urn:microsoft.com/office/officeart/2005/8/colors/colorful5" csCatId="colorful" phldr="1"/>
      <dgm:spPr/>
    </dgm:pt>
    <dgm:pt modelId="{6D737858-F1A9-4814-B39F-85A0CC0E194C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ответственности главных распорядителей средств бюджета и стимулирование при осуществлении бюджетного процесса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385729-0172-434A-967B-E814599AF267}" type="parTrans" cxnId="{AE80B9CA-A9C6-40D1-8C65-DBAAC5112D27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82195D-2123-4C87-844E-52A79C48B689}" type="sibTrans" cxnId="{AE80B9CA-A9C6-40D1-8C65-DBAAC5112D27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ACB1C-EE22-4561-BC1E-342408555118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механизма государственного финансового контроля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4E4609-A1C5-45D5-8FC3-3369E93F35C9}" type="parTrans" cxnId="{1AF20B17-147B-4988-A613-73AABD3964C7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5C0EF4-4C09-4DE5-A6CA-847831B9DC89}" type="sibTrans" cxnId="{1AF20B17-147B-4988-A613-73AABD3964C7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F4030D-3305-4ACD-B363-0B18CB473298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системы открытости деятельности государственных органов на базе системы «Электронный бюджет»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A5E99F-377E-4F98-8C6B-A4E239AA35EA}" type="parTrans" cxnId="{644A50D3-817A-450F-B57F-95020192C88B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B1776D-7BAE-41BD-8656-5148897CBDE7}" type="sibTrans" cxnId="{644A50D3-817A-450F-B57F-95020192C88B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10903A-676C-4B04-B437-33B890858DB4}">
      <dgm:prSet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открытости и прозрачности общественных финансов, модернизация портала «Бюджет для граждан» как инструмента вовлечения граждан в принятие бюджетных решений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ACC4DD-F2FD-49B6-9042-89A52CE0463E}" type="parTrans" cxnId="{643864E7-CF9F-4638-B223-B64E1A9375C9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6987BC-6E1C-48CA-9107-05D925EF687F}" type="sibTrans" cxnId="{643864E7-CF9F-4638-B223-B64E1A9375C9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501960-596D-4830-8513-EECD3513D196}">
      <dgm:prSet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поддержка инвестиционных проектов обеспечивающих развитие Магаданской области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6AFAF4-753C-4E93-A046-FABFFE5F9B06}" type="parTrans" cxnId="{77733DC9-AB35-4D2B-B0EE-CDC691CF84DA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F94710-2D03-4902-9711-05AF734EF443}" type="sibTrans" cxnId="{77733DC9-AB35-4D2B-B0EE-CDC691CF84DA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722300-A0AB-4C9F-8BC3-A4EBCA20858C}" type="pres">
      <dgm:prSet presAssocID="{D3E17D5C-DF15-406F-B2B7-C7E05DBC8202}" presName="linearFlow" presStyleCnt="0">
        <dgm:presLayoutVars>
          <dgm:dir/>
          <dgm:resizeHandles val="exact"/>
        </dgm:presLayoutVars>
      </dgm:prSet>
      <dgm:spPr/>
    </dgm:pt>
    <dgm:pt modelId="{36E2F847-EFC1-4223-85DA-4C9BD0D01252}" type="pres">
      <dgm:prSet presAssocID="{6D737858-F1A9-4814-B39F-85A0CC0E194C}" presName="composite" presStyleCnt="0"/>
      <dgm:spPr/>
    </dgm:pt>
    <dgm:pt modelId="{80745B86-6F0D-45E4-AFF8-FDDD9E90FED7}" type="pres">
      <dgm:prSet presAssocID="{6D737858-F1A9-4814-B39F-85A0CC0E194C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B6AE7E0-C325-4E4F-8320-1FD9DD01B406}" type="pres">
      <dgm:prSet presAssocID="{6D737858-F1A9-4814-B39F-85A0CC0E194C}" presName="txShp" presStyleLbl="node1" presStyleIdx="0" presStyleCnt="5" custScaleX="112609" custScaleY="97944" custLinFactNeighborX="-1237" custLinFactNeighborY="-1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CB36C6-CEE7-4144-8798-FAF239C65CBB}" type="pres">
      <dgm:prSet presAssocID="{6982195D-2123-4C87-844E-52A79C48B689}" presName="spacing" presStyleCnt="0"/>
      <dgm:spPr/>
    </dgm:pt>
    <dgm:pt modelId="{387663F8-8B16-48C7-AA41-373C0F9D774D}" type="pres">
      <dgm:prSet presAssocID="{166ACB1C-EE22-4561-BC1E-342408555118}" presName="composite" presStyleCnt="0"/>
      <dgm:spPr/>
    </dgm:pt>
    <dgm:pt modelId="{2BF66636-9C04-4C3A-B318-9D607EAE780F}" type="pres">
      <dgm:prSet presAssocID="{166ACB1C-EE22-4561-BC1E-342408555118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29CC30E9-8D36-45BC-8E00-F2609904C6CB}" type="pres">
      <dgm:prSet presAssocID="{166ACB1C-EE22-4561-BC1E-342408555118}" presName="txShp" presStyleLbl="node1" presStyleIdx="1" presStyleCnt="5" custScaleX="104158" custLinFactNeighborX="-1730" custLinFactNeighborY="9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C194D-E938-4631-8D0F-BE57D9E21070}" type="pres">
      <dgm:prSet presAssocID="{CA5C0EF4-4C09-4DE5-A6CA-847831B9DC89}" presName="spacing" presStyleCnt="0"/>
      <dgm:spPr/>
    </dgm:pt>
    <dgm:pt modelId="{7EF05BA2-F11A-4C63-9371-F98439208F31}" type="pres">
      <dgm:prSet presAssocID="{CDF4030D-3305-4ACD-B363-0B18CB473298}" presName="composite" presStyleCnt="0"/>
      <dgm:spPr/>
    </dgm:pt>
    <dgm:pt modelId="{972991C3-F0D8-4C22-85D3-330CA6A225B9}" type="pres">
      <dgm:prSet presAssocID="{CDF4030D-3305-4ACD-B363-0B18CB473298}" presName="imgShp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ED25AE36-22D3-4B15-8AB8-5459DB366050}" type="pres">
      <dgm:prSet presAssocID="{CDF4030D-3305-4ACD-B363-0B18CB473298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C1601F-41B1-431A-8FC1-F5EDAD830845}" type="pres">
      <dgm:prSet presAssocID="{F5B1776D-7BAE-41BD-8656-5148897CBDE7}" presName="spacing" presStyleCnt="0"/>
      <dgm:spPr/>
    </dgm:pt>
    <dgm:pt modelId="{B52DABC2-46E2-4332-A956-BD28280EFEF2}" type="pres">
      <dgm:prSet presAssocID="{CF501960-596D-4830-8513-EECD3513D196}" presName="composite" presStyleCnt="0"/>
      <dgm:spPr/>
    </dgm:pt>
    <dgm:pt modelId="{E6B5AF9F-28F7-4498-A8BC-44F539132898}" type="pres">
      <dgm:prSet presAssocID="{CF501960-596D-4830-8513-EECD3513D196}" presName="imgShp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C422006D-EC8D-4DBD-9164-E3022160B88A}" type="pres">
      <dgm:prSet presAssocID="{CF501960-596D-4830-8513-EECD3513D196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0A15F-A9AF-42A0-91CD-4E7A2D4161B5}" type="pres">
      <dgm:prSet presAssocID="{B7F94710-2D03-4902-9711-05AF734EF443}" presName="spacing" presStyleCnt="0"/>
      <dgm:spPr/>
    </dgm:pt>
    <dgm:pt modelId="{0308526E-5B5D-46D5-822D-E0A4D503B12C}" type="pres">
      <dgm:prSet presAssocID="{8B10903A-676C-4B04-B437-33B890858DB4}" presName="composite" presStyleCnt="0"/>
      <dgm:spPr/>
    </dgm:pt>
    <dgm:pt modelId="{64C8DE9D-A0FA-473A-859E-DBF15E3A04C7}" type="pres">
      <dgm:prSet presAssocID="{8B10903A-676C-4B04-B437-33B890858DB4}" presName="imgShp" presStyleLbl="fgImgPlace1" presStyleIdx="4" presStyleCnt="5" custLinFactNeighborX="6583" custLinFactNeighborY="14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765FA506-FC1B-447C-A53A-690D63D947D2}" type="pres">
      <dgm:prSet presAssocID="{8B10903A-676C-4B04-B437-33B890858DB4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0799BD-503F-460B-8F22-4C43C48AB742}" type="presOf" srcId="{D3E17D5C-DF15-406F-B2B7-C7E05DBC8202}" destId="{FD722300-A0AB-4C9F-8BC3-A4EBCA20858C}" srcOrd="0" destOrd="0" presId="urn:microsoft.com/office/officeart/2005/8/layout/vList3#2"/>
    <dgm:cxn modelId="{CA113A24-30D7-49D9-B1CA-ED504BADBDF3}" type="presOf" srcId="{CDF4030D-3305-4ACD-B363-0B18CB473298}" destId="{ED25AE36-22D3-4B15-8AB8-5459DB366050}" srcOrd="0" destOrd="0" presId="urn:microsoft.com/office/officeart/2005/8/layout/vList3#2"/>
    <dgm:cxn modelId="{643864E7-CF9F-4638-B223-B64E1A9375C9}" srcId="{D3E17D5C-DF15-406F-B2B7-C7E05DBC8202}" destId="{8B10903A-676C-4B04-B437-33B890858DB4}" srcOrd="4" destOrd="0" parTransId="{62ACC4DD-F2FD-49B6-9042-89A52CE0463E}" sibTransId="{426987BC-6E1C-48CA-9107-05D925EF687F}"/>
    <dgm:cxn modelId="{290E8BB4-B820-44C3-8C04-569031752D61}" type="presOf" srcId="{CF501960-596D-4830-8513-EECD3513D196}" destId="{C422006D-EC8D-4DBD-9164-E3022160B88A}" srcOrd="0" destOrd="0" presId="urn:microsoft.com/office/officeart/2005/8/layout/vList3#2"/>
    <dgm:cxn modelId="{77733DC9-AB35-4D2B-B0EE-CDC691CF84DA}" srcId="{D3E17D5C-DF15-406F-B2B7-C7E05DBC8202}" destId="{CF501960-596D-4830-8513-EECD3513D196}" srcOrd="3" destOrd="0" parTransId="{8C6AFAF4-753C-4E93-A046-FABFFE5F9B06}" sibTransId="{B7F94710-2D03-4902-9711-05AF734EF443}"/>
    <dgm:cxn modelId="{644A50D3-817A-450F-B57F-95020192C88B}" srcId="{D3E17D5C-DF15-406F-B2B7-C7E05DBC8202}" destId="{CDF4030D-3305-4ACD-B363-0B18CB473298}" srcOrd="2" destOrd="0" parTransId="{92A5E99F-377E-4F98-8C6B-A4E239AA35EA}" sibTransId="{F5B1776D-7BAE-41BD-8656-5148897CBDE7}"/>
    <dgm:cxn modelId="{AE80B9CA-A9C6-40D1-8C65-DBAAC5112D27}" srcId="{D3E17D5C-DF15-406F-B2B7-C7E05DBC8202}" destId="{6D737858-F1A9-4814-B39F-85A0CC0E194C}" srcOrd="0" destOrd="0" parTransId="{20385729-0172-434A-967B-E814599AF267}" sibTransId="{6982195D-2123-4C87-844E-52A79C48B689}"/>
    <dgm:cxn modelId="{CB761567-E960-46F2-B2D7-A7A99FA667ED}" type="presOf" srcId="{6D737858-F1A9-4814-B39F-85A0CC0E194C}" destId="{DB6AE7E0-C325-4E4F-8320-1FD9DD01B406}" srcOrd="0" destOrd="0" presId="urn:microsoft.com/office/officeart/2005/8/layout/vList3#2"/>
    <dgm:cxn modelId="{E2B68BE0-E0CD-49FB-AF6F-12796F3C387D}" type="presOf" srcId="{166ACB1C-EE22-4561-BC1E-342408555118}" destId="{29CC30E9-8D36-45BC-8E00-F2609904C6CB}" srcOrd="0" destOrd="0" presId="urn:microsoft.com/office/officeart/2005/8/layout/vList3#2"/>
    <dgm:cxn modelId="{1AF20B17-147B-4988-A613-73AABD3964C7}" srcId="{D3E17D5C-DF15-406F-B2B7-C7E05DBC8202}" destId="{166ACB1C-EE22-4561-BC1E-342408555118}" srcOrd="1" destOrd="0" parTransId="{5C4E4609-A1C5-45D5-8FC3-3369E93F35C9}" sibTransId="{CA5C0EF4-4C09-4DE5-A6CA-847831B9DC89}"/>
    <dgm:cxn modelId="{9E19A167-91B3-4583-ACE5-806BDCF22A45}" type="presOf" srcId="{8B10903A-676C-4B04-B437-33B890858DB4}" destId="{765FA506-FC1B-447C-A53A-690D63D947D2}" srcOrd="0" destOrd="0" presId="urn:microsoft.com/office/officeart/2005/8/layout/vList3#2"/>
    <dgm:cxn modelId="{2D9D6B9D-A164-4B58-BA70-246A466CC0C5}" type="presParOf" srcId="{FD722300-A0AB-4C9F-8BC3-A4EBCA20858C}" destId="{36E2F847-EFC1-4223-85DA-4C9BD0D01252}" srcOrd="0" destOrd="0" presId="urn:microsoft.com/office/officeart/2005/8/layout/vList3#2"/>
    <dgm:cxn modelId="{3D87391C-0C50-4904-A9B5-C4DE05E1F222}" type="presParOf" srcId="{36E2F847-EFC1-4223-85DA-4C9BD0D01252}" destId="{80745B86-6F0D-45E4-AFF8-FDDD9E90FED7}" srcOrd="0" destOrd="0" presId="urn:microsoft.com/office/officeart/2005/8/layout/vList3#2"/>
    <dgm:cxn modelId="{7DA44AB4-3337-48EA-B3F8-12006A91AA0F}" type="presParOf" srcId="{36E2F847-EFC1-4223-85DA-4C9BD0D01252}" destId="{DB6AE7E0-C325-4E4F-8320-1FD9DD01B406}" srcOrd="1" destOrd="0" presId="urn:microsoft.com/office/officeart/2005/8/layout/vList3#2"/>
    <dgm:cxn modelId="{2B924850-EA99-4DD9-9E31-4E3D46F80582}" type="presParOf" srcId="{FD722300-A0AB-4C9F-8BC3-A4EBCA20858C}" destId="{86CB36C6-CEE7-4144-8798-FAF239C65CBB}" srcOrd="1" destOrd="0" presId="urn:microsoft.com/office/officeart/2005/8/layout/vList3#2"/>
    <dgm:cxn modelId="{380BCE3F-924C-4F75-BBD7-DF0DB781D775}" type="presParOf" srcId="{FD722300-A0AB-4C9F-8BC3-A4EBCA20858C}" destId="{387663F8-8B16-48C7-AA41-373C0F9D774D}" srcOrd="2" destOrd="0" presId="urn:microsoft.com/office/officeart/2005/8/layout/vList3#2"/>
    <dgm:cxn modelId="{9600C074-2BED-499C-8C61-C7CBBB9E40A5}" type="presParOf" srcId="{387663F8-8B16-48C7-AA41-373C0F9D774D}" destId="{2BF66636-9C04-4C3A-B318-9D607EAE780F}" srcOrd="0" destOrd="0" presId="urn:microsoft.com/office/officeart/2005/8/layout/vList3#2"/>
    <dgm:cxn modelId="{4CBCF023-1145-4AF4-84AD-4A1245A1BDD5}" type="presParOf" srcId="{387663F8-8B16-48C7-AA41-373C0F9D774D}" destId="{29CC30E9-8D36-45BC-8E00-F2609904C6CB}" srcOrd="1" destOrd="0" presId="urn:microsoft.com/office/officeart/2005/8/layout/vList3#2"/>
    <dgm:cxn modelId="{AB4893B0-E436-449F-8169-3B96DFCC9E61}" type="presParOf" srcId="{FD722300-A0AB-4C9F-8BC3-A4EBCA20858C}" destId="{91FC194D-E938-4631-8D0F-BE57D9E21070}" srcOrd="3" destOrd="0" presId="urn:microsoft.com/office/officeart/2005/8/layout/vList3#2"/>
    <dgm:cxn modelId="{CBFFEEC7-623E-4884-9665-713BE25EFD14}" type="presParOf" srcId="{FD722300-A0AB-4C9F-8BC3-A4EBCA20858C}" destId="{7EF05BA2-F11A-4C63-9371-F98439208F31}" srcOrd="4" destOrd="0" presId="urn:microsoft.com/office/officeart/2005/8/layout/vList3#2"/>
    <dgm:cxn modelId="{911889D5-E561-4F7A-947C-31ABC1728A13}" type="presParOf" srcId="{7EF05BA2-F11A-4C63-9371-F98439208F31}" destId="{972991C3-F0D8-4C22-85D3-330CA6A225B9}" srcOrd="0" destOrd="0" presId="urn:microsoft.com/office/officeart/2005/8/layout/vList3#2"/>
    <dgm:cxn modelId="{E3B8B514-CEDF-40BA-93D4-DFEC405FBF24}" type="presParOf" srcId="{7EF05BA2-F11A-4C63-9371-F98439208F31}" destId="{ED25AE36-22D3-4B15-8AB8-5459DB366050}" srcOrd="1" destOrd="0" presId="urn:microsoft.com/office/officeart/2005/8/layout/vList3#2"/>
    <dgm:cxn modelId="{7892E315-FAB4-4103-A2B8-EF75605AE267}" type="presParOf" srcId="{FD722300-A0AB-4C9F-8BC3-A4EBCA20858C}" destId="{FFC1601F-41B1-431A-8FC1-F5EDAD830845}" srcOrd="5" destOrd="0" presId="urn:microsoft.com/office/officeart/2005/8/layout/vList3#2"/>
    <dgm:cxn modelId="{81929746-DA93-4CCF-8F17-B8D7C11E5953}" type="presParOf" srcId="{FD722300-A0AB-4C9F-8BC3-A4EBCA20858C}" destId="{B52DABC2-46E2-4332-A956-BD28280EFEF2}" srcOrd="6" destOrd="0" presId="urn:microsoft.com/office/officeart/2005/8/layout/vList3#2"/>
    <dgm:cxn modelId="{9A1E5E19-4AF8-4F44-9870-08B319665BCF}" type="presParOf" srcId="{B52DABC2-46E2-4332-A956-BD28280EFEF2}" destId="{E6B5AF9F-28F7-4498-A8BC-44F539132898}" srcOrd="0" destOrd="0" presId="urn:microsoft.com/office/officeart/2005/8/layout/vList3#2"/>
    <dgm:cxn modelId="{FBEBB4AB-A361-4C5E-BDFE-205A5E04C7DE}" type="presParOf" srcId="{B52DABC2-46E2-4332-A956-BD28280EFEF2}" destId="{C422006D-EC8D-4DBD-9164-E3022160B88A}" srcOrd="1" destOrd="0" presId="urn:microsoft.com/office/officeart/2005/8/layout/vList3#2"/>
    <dgm:cxn modelId="{B46AA159-EEB7-4010-819B-D2BAA21D5B5C}" type="presParOf" srcId="{FD722300-A0AB-4C9F-8BC3-A4EBCA20858C}" destId="{F2D0A15F-A9AF-42A0-91CD-4E7A2D4161B5}" srcOrd="7" destOrd="0" presId="urn:microsoft.com/office/officeart/2005/8/layout/vList3#2"/>
    <dgm:cxn modelId="{907AF567-6132-4A03-B344-1EF32E5BB652}" type="presParOf" srcId="{FD722300-A0AB-4C9F-8BC3-A4EBCA20858C}" destId="{0308526E-5B5D-46D5-822D-E0A4D503B12C}" srcOrd="8" destOrd="0" presId="urn:microsoft.com/office/officeart/2005/8/layout/vList3#2"/>
    <dgm:cxn modelId="{1D4ECBDE-5AEC-4A60-9479-DD167F1AC52D}" type="presParOf" srcId="{0308526E-5B5D-46D5-822D-E0A4D503B12C}" destId="{64C8DE9D-A0FA-473A-859E-DBF15E3A04C7}" srcOrd="0" destOrd="0" presId="urn:microsoft.com/office/officeart/2005/8/layout/vList3#2"/>
    <dgm:cxn modelId="{5D054C78-5889-439B-8A2F-BCD1D3793FC2}" type="presParOf" srcId="{0308526E-5B5D-46D5-822D-E0A4D503B12C}" destId="{765FA506-FC1B-447C-A53A-690D63D947D2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B7B7965-E870-4645-A411-AD67167AA8E1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CB22E7AD-437A-42B2-AFAF-CD83EC7E7648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параметры областного бюджета на 2018 - 2020 годы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6BFB7C-D65D-4DCE-9E44-2C748E77151A}" type="parTrans" cxnId="{E380E94D-CEB7-4952-A52B-348E5AA30D43}">
      <dgm:prSet/>
      <dgm:spPr/>
      <dgm:t>
        <a:bodyPr/>
        <a:lstStyle/>
        <a:p>
          <a:endParaRPr lang="ru-RU"/>
        </a:p>
      </dgm:t>
    </dgm:pt>
    <dgm:pt modelId="{9BA13B04-1AA9-48C5-B5E7-CB9BA31F0E98}" type="sibTrans" cxnId="{E380E94D-CEB7-4952-A52B-348E5AA30D43}">
      <dgm:prSet/>
      <dgm:spPr/>
      <dgm:t>
        <a:bodyPr/>
        <a:lstStyle/>
        <a:p>
          <a:endParaRPr lang="ru-RU"/>
        </a:p>
      </dgm:t>
    </dgm:pt>
    <dgm:pt modelId="{DC324126-A831-4B37-A346-C9A988F85A85}" type="pres">
      <dgm:prSet presAssocID="{3B7B7965-E870-4645-A411-AD67167AA8E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3D4DFA-0069-4FAD-9EA0-C55A2CA0FACB}" type="pres">
      <dgm:prSet presAssocID="{CB22E7AD-437A-42B2-AFAF-CD83EC7E7648}" presName="parentText" presStyleLbl="node1" presStyleIdx="0" presStyleCnt="1" custScaleY="1359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80E94D-CEB7-4952-A52B-348E5AA30D43}" srcId="{3B7B7965-E870-4645-A411-AD67167AA8E1}" destId="{CB22E7AD-437A-42B2-AFAF-CD83EC7E7648}" srcOrd="0" destOrd="0" parTransId="{B56BFB7C-D65D-4DCE-9E44-2C748E77151A}" sibTransId="{9BA13B04-1AA9-48C5-B5E7-CB9BA31F0E98}"/>
    <dgm:cxn modelId="{7765D69B-75E9-4DD6-82A7-CB95FF7AD10B}" type="presOf" srcId="{CB22E7AD-437A-42B2-AFAF-CD83EC7E7648}" destId="{0E3D4DFA-0069-4FAD-9EA0-C55A2CA0FACB}" srcOrd="0" destOrd="0" presId="urn:microsoft.com/office/officeart/2005/8/layout/vList2"/>
    <dgm:cxn modelId="{3E2AD1FD-8298-45C3-85EB-90251FEC96BC}" type="presOf" srcId="{3B7B7965-E870-4645-A411-AD67167AA8E1}" destId="{DC324126-A831-4B37-A346-C9A988F85A85}" srcOrd="0" destOrd="0" presId="urn:microsoft.com/office/officeart/2005/8/layout/vList2"/>
    <dgm:cxn modelId="{A115DB04-FEAE-42CD-8D21-0850603821A5}" type="presParOf" srcId="{DC324126-A831-4B37-A346-C9A988F85A85}" destId="{0E3D4DFA-0069-4FAD-9EA0-C55A2CA0FAC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CE57056C-D1FE-472B-B211-8C8A4504F029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964DBC53-E9C0-4F8B-8DA0-DAB34B2B615D}">
      <dgm:prSet custT="1"/>
      <dgm:spPr/>
      <dgm:t>
        <a:bodyPr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ru-RU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доходов областного бюджета </a:t>
          </a: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lang="ru-RU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Магаданской области в 201</a:t>
          </a:r>
          <a:r>
            <a:rPr lang="en-US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ru-RU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-20</a:t>
          </a:r>
          <a:r>
            <a:rPr lang="en-US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годах</a:t>
          </a:r>
          <a:endParaRPr lang="ru-RU" sz="2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3F2951-A3B8-445B-B02F-DA04CB8BF4EB}" type="parTrans" cxnId="{5B1D2B3B-4718-4C92-980C-80EDF72E492A}">
      <dgm:prSet/>
      <dgm:spPr/>
      <dgm:t>
        <a:bodyPr/>
        <a:lstStyle/>
        <a:p>
          <a:endParaRPr lang="ru-RU"/>
        </a:p>
      </dgm:t>
    </dgm:pt>
    <dgm:pt modelId="{F3723130-4593-4184-A961-60785D6C828F}" type="sibTrans" cxnId="{5B1D2B3B-4718-4C92-980C-80EDF72E492A}">
      <dgm:prSet/>
      <dgm:spPr/>
      <dgm:t>
        <a:bodyPr/>
        <a:lstStyle/>
        <a:p>
          <a:endParaRPr lang="ru-RU"/>
        </a:p>
      </dgm:t>
    </dgm:pt>
    <dgm:pt modelId="{49E3224F-FD8C-4543-B3B5-52C0D4CFF004}" type="pres">
      <dgm:prSet presAssocID="{CE57056C-D1FE-472B-B211-8C8A4504F0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09C4F3-31BC-4153-A81A-C8265F735F68}" type="pres">
      <dgm:prSet presAssocID="{964DBC53-E9C0-4F8B-8DA0-DAB34B2B615D}" presName="parentText" presStyleLbl="node1" presStyleIdx="0" presStyleCnt="1" custScaleY="307748" custLinFactNeighborY="-73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1D2B3B-4718-4C92-980C-80EDF72E492A}" srcId="{CE57056C-D1FE-472B-B211-8C8A4504F029}" destId="{964DBC53-E9C0-4F8B-8DA0-DAB34B2B615D}" srcOrd="0" destOrd="0" parTransId="{D53F2951-A3B8-445B-B02F-DA04CB8BF4EB}" sibTransId="{F3723130-4593-4184-A961-60785D6C828F}"/>
    <dgm:cxn modelId="{B2A61D37-F3D8-4A1E-B309-E757E8CBEF7A}" type="presOf" srcId="{964DBC53-E9C0-4F8B-8DA0-DAB34B2B615D}" destId="{8109C4F3-31BC-4153-A81A-C8265F735F68}" srcOrd="0" destOrd="0" presId="urn:microsoft.com/office/officeart/2005/8/layout/vList2"/>
    <dgm:cxn modelId="{FC3C4373-BF0D-43FB-AD89-AD65F1C04255}" type="presOf" srcId="{CE57056C-D1FE-472B-B211-8C8A4504F029}" destId="{49E3224F-FD8C-4543-B3B5-52C0D4CFF004}" srcOrd="0" destOrd="0" presId="urn:microsoft.com/office/officeart/2005/8/layout/vList2"/>
    <dgm:cxn modelId="{FB35740F-601E-448D-A076-1811092AC9C4}" type="presParOf" srcId="{49E3224F-FD8C-4543-B3B5-52C0D4CFF004}" destId="{8109C4F3-31BC-4153-A81A-C8265F735F6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3629E943-13BE-4924-A87F-0DD93A53FD88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457F6CC-1297-42D9-9E8D-835A61AB4C87}">
      <dgm:prSet custT="1"/>
      <dgm:spPr/>
      <dgm:t>
        <a:bodyPr/>
        <a:lstStyle/>
        <a:p>
          <a:pPr algn="ctr" rtl="0"/>
          <a:r>
            <a:rPr lang="ru-RU" sz="20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sz="20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налоговых и неналоговых доходов </a:t>
          </a:r>
          <a:br>
            <a:rPr lang="ru-RU" sz="20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областного бюджета на 2018-2020 годы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C0CB3-C534-4E63-8496-138BBE9D31D5}" type="parTrans" cxnId="{3476DDF7-C1B5-461D-A01C-82E432DE27AE}">
      <dgm:prSet/>
      <dgm:spPr/>
      <dgm:t>
        <a:bodyPr/>
        <a:lstStyle/>
        <a:p>
          <a:endParaRPr lang="ru-RU"/>
        </a:p>
      </dgm:t>
    </dgm:pt>
    <dgm:pt modelId="{D1A2C17B-382D-4FC6-8021-6070670F6FBF}" type="sibTrans" cxnId="{3476DDF7-C1B5-461D-A01C-82E432DE27AE}">
      <dgm:prSet/>
      <dgm:spPr/>
      <dgm:t>
        <a:bodyPr/>
        <a:lstStyle/>
        <a:p>
          <a:endParaRPr lang="ru-RU"/>
        </a:p>
      </dgm:t>
    </dgm:pt>
    <dgm:pt modelId="{E92556B3-A464-440A-9E87-52CEDB6154A3}" type="pres">
      <dgm:prSet presAssocID="{3629E943-13BE-4924-A87F-0DD93A53FD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C53A7D-59B9-483A-A19A-42C0400EBEBD}" type="pres">
      <dgm:prSet presAssocID="{D457F6CC-1297-42D9-9E8D-835A61AB4C87}" presName="parentText" presStyleLbl="node1" presStyleIdx="0" presStyleCnt="1" custLinFactNeighborX="-845" custLinFactNeighborY="1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3F4D0D-7FCA-48AA-87CD-A162F64E928B}" type="presOf" srcId="{D457F6CC-1297-42D9-9E8D-835A61AB4C87}" destId="{B3C53A7D-59B9-483A-A19A-42C0400EBEBD}" srcOrd="0" destOrd="0" presId="urn:microsoft.com/office/officeart/2005/8/layout/vList2"/>
    <dgm:cxn modelId="{E1E2EFB5-9FA0-44B8-AADA-F960AB2104B2}" type="presOf" srcId="{3629E943-13BE-4924-A87F-0DD93A53FD88}" destId="{E92556B3-A464-440A-9E87-52CEDB6154A3}" srcOrd="0" destOrd="0" presId="urn:microsoft.com/office/officeart/2005/8/layout/vList2"/>
    <dgm:cxn modelId="{3476DDF7-C1B5-461D-A01C-82E432DE27AE}" srcId="{3629E943-13BE-4924-A87F-0DD93A53FD88}" destId="{D457F6CC-1297-42D9-9E8D-835A61AB4C87}" srcOrd="0" destOrd="0" parTransId="{9DEC0CB3-C534-4E63-8496-138BBE9D31D5}" sibTransId="{D1A2C17B-382D-4FC6-8021-6070670F6FBF}"/>
    <dgm:cxn modelId="{37EFCB09-5AA0-4C81-BF5B-53E55DE52326}" type="presParOf" srcId="{E92556B3-A464-440A-9E87-52CEDB6154A3}" destId="{B3C53A7D-59B9-483A-A19A-42C0400EBE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3629E943-13BE-4924-A87F-0DD93A53FD88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457F6CC-1297-42D9-9E8D-835A61AB4C87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налоговых и неналоговых доходов 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областного бюджета на 2018-2020 годы, млн. рублей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C0CB3-C534-4E63-8496-138BBE9D31D5}" type="parTrans" cxnId="{3476DDF7-C1B5-461D-A01C-82E432DE27AE}">
      <dgm:prSet/>
      <dgm:spPr/>
      <dgm:t>
        <a:bodyPr/>
        <a:lstStyle/>
        <a:p>
          <a:endParaRPr lang="ru-RU"/>
        </a:p>
      </dgm:t>
    </dgm:pt>
    <dgm:pt modelId="{D1A2C17B-382D-4FC6-8021-6070670F6FBF}" type="sibTrans" cxnId="{3476DDF7-C1B5-461D-A01C-82E432DE27AE}">
      <dgm:prSet/>
      <dgm:spPr/>
      <dgm:t>
        <a:bodyPr/>
        <a:lstStyle/>
        <a:p>
          <a:endParaRPr lang="ru-RU"/>
        </a:p>
      </dgm:t>
    </dgm:pt>
    <dgm:pt modelId="{E92556B3-A464-440A-9E87-52CEDB6154A3}" type="pres">
      <dgm:prSet presAssocID="{3629E943-13BE-4924-A87F-0DD93A53FD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C53A7D-59B9-483A-A19A-42C0400EBEBD}" type="pres">
      <dgm:prSet presAssocID="{D457F6CC-1297-42D9-9E8D-835A61AB4C87}" presName="parentText" presStyleLbl="node1" presStyleIdx="0" presStyleCnt="1" custLinFactNeighborX="-845" custLinFactNeighborY="1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76DDF7-C1B5-461D-A01C-82E432DE27AE}" srcId="{3629E943-13BE-4924-A87F-0DD93A53FD88}" destId="{D457F6CC-1297-42D9-9E8D-835A61AB4C87}" srcOrd="0" destOrd="0" parTransId="{9DEC0CB3-C534-4E63-8496-138BBE9D31D5}" sibTransId="{D1A2C17B-382D-4FC6-8021-6070670F6FBF}"/>
    <dgm:cxn modelId="{4C49558F-8772-4B93-B913-D328153445F0}" type="presOf" srcId="{3629E943-13BE-4924-A87F-0DD93A53FD88}" destId="{E92556B3-A464-440A-9E87-52CEDB6154A3}" srcOrd="0" destOrd="0" presId="urn:microsoft.com/office/officeart/2005/8/layout/vList2"/>
    <dgm:cxn modelId="{F16EADB7-1A4E-41C8-AD55-FEDC7D4C317A}" type="presOf" srcId="{D457F6CC-1297-42D9-9E8D-835A61AB4C87}" destId="{B3C53A7D-59B9-483A-A19A-42C0400EBEBD}" srcOrd="0" destOrd="0" presId="urn:microsoft.com/office/officeart/2005/8/layout/vList2"/>
    <dgm:cxn modelId="{B0B4B956-0222-4583-95B1-743A812C28C5}" type="presParOf" srcId="{E92556B3-A464-440A-9E87-52CEDB6154A3}" destId="{B3C53A7D-59B9-483A-A19A-42C0400EBE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3629E943-13BE-4924-A87F-0DD93A53FD88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457F6CC-1297-42D9-9E8D-835A61AB4C87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налоговых и неналоговых доходов 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областного бюджета на 2018-2020 годы, млн. рублей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C0CB3-C534-4E63-8496-138BBE9D31D5}" type="parTrans" cxnId="{3476DDF7-C1B5-461D-A01C-82E432DE27AE}">
      <dgm:prSet/>
      <dgm:spPr/>
      <dgm:t>
        <a:bodyPr/>
        <a:lstStyle/>
        <a:p>
          <a:endParaRPr lang="ru-RU"/>
        </a:p>
      </dgm:t>
    </dgm:pt>
    <dgm:pt modelId="{D1A2C17B-382D-4FC6-8021-6070670F6FBF}" type="sibTrans" cxnId="{3476DDF7-C1B5-461D-A01C-82E432DE27AE}">
      <dgm:prSet/>
      <dgm:spPr/>
      <dgm:t>
        <a:bodyPr/>
        <a:lstStyle/>
        <a:p>
          <a:endParaRPr lang="ru-RU"/>
        </a:p>
      </dgm:t>
    </dgm:pt>
    <dgm:pt modelId="{E92556B3-A464-440A-9E87-52CEDB6154A3}" type="pres">
      <dgm:prSet presAssocID="{3629E943-13BE-4924-A87F-0DD93A53FD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C53A7D-59B9-483A-A19A-42C0400EBEBD}" type="pres">
      <dgm:prSet presAssocID="{D457F6CC-1297-42D9-9E8D-835A61AB4C87}" presName="parentText" presStyleLbl="node1" presStyleIdx="0" presStyleCnt="1" custLinFactNeighborX="-845" custLinFactNeighborY="1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76DDF7-C1B5-461D-A01C-82E432DE27AE}" srcId="{3629E943-13BE-4924-A87F-0DD93A53FD88}" destId="{D457F6CC-1297-42D9-9E8D-835A61AB4C87}" srcOrd="0" destOrd="0" parTransId="{9DEC0CB3-C534-4E63-8496-138BBE9D31D5}" sibTransId="{D1A2C17B-382D-4FC6-8021-6070670F6FBF}"/>
    <dgm:cxn modelId="{E10C1FB9-B6F9-4E7C-92D7-D27B62F8C2F7}" type="presOf" srcId="{3629E943-13BE-4924-A87F-0DD93A53FD88}" destId="{E92556B3-A464-440A-9E87-52CEDB6154A3}" srcOrd="0" destOrd="0" presId="urn:microsoft.com/office/officeart/2005/8/layout/vList2"/>
    <dgm:cxn modelId="{1DF42C83-B3AC-45D1-8132-9B40FB57F8F7}" type="presOf" srcId="{D457F6CC-1297-42D9-9E8D-835A61AB4C87}" destId="{B3C53A7D-59B9-483A-A19A-42C0400EBEBD}" srcOrd="0" destOrd="0" presId="urn:microsoft.com/office/officeart/2005/8/layout/vList2"/>
    <dgm:cxn modelId="{8296B29C-A43D-4752-9293-7581F53F849C}" type="presParOf" srcId="{E92556B3-A464-440A-9E87-52CEDB6154A3}" destId="{B3C53A7D-59B9-483A-A19A-42C0400EBE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4AB4087E-DBC9-451F-A033-5CFA21A18AA0}" type="doc">
      <dgm:prSet loTypeId="urn:microsoft.com/office/officeart/2008/layout/AscendingPictureAccentProcess" loCatId="picture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0B35BCA-E739-44FA-B005-A0E0691FFDC9}">
      <dgm:prSet custT="1"/>
      <dgm:spPr/>
      <dgm:t>
        <a:bodyPr/>
        <a:lstStyle/>
        <a:p>
          <a:pPr algn="l" rtl="0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 в Магаданской области - 34 государственных программ и 1 ведомственная программа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8C262-4268-4A64-A822-219F7B17E926}" type="parTrans" cxnId="{DEF12F53-09B3-4977-8129-CB13014DC02D}">
      <dgm:prSet/>
      <dgm:spPr/>
      <dgm:t>
        <a:bodyPr/>
        <a:lstStyle/>
        <a:p>
          <a:endParaRPr lang="ru-RU"/>
        </a:p>
      </dgm:t>
    </dgm:pt>
    <dgm:pt modelId="{B331A853-45FA-4C55-B62C-A0A09A3686EF}" type="sibTrans" cxnId="{DEF12F53-09B3-4977-8129-CB13014DC02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ru-RU"/>
        </a:p>
      </dgm:t>
    </dgm:pt>
    <dgm:pt modelId="{D9CEFC4C-B6C8-4455-AFA3-8E5AFB70D5A8}" type="pres">
      <dgm:prSet presAssocID="{4AB4087E-DBC9-451F-A033-5CFA21A18AA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3DA4C84-7B97-4F76-A6F2-C0167176F817}" type="pres">
      <dgm:prSet presAssocID="{F0B35BCA-E739-44FA-B005-A0E0691FFDC9}" presName="parTx1" presStyleLbl="node1" presStyleIdx="0" presStyleCnt="1" custScaleX="165133" custScaleY="148294" custLinFactNeighborX="20551" custLinFactNeighborY="-12207"/>
      <dgm:spPr/>
      <dgm:t>
        <a:bodyPr/>
        <a:lstStyle/>
        <a:p>
          <a:endParaRPr lang="ru-RU"/>
        </a:p>
      </dgm:t>
    </dgm:pt>
    <dgm:pt modelId="{0A8223D3-71FD-4E5B-90CF-AD84B70123DE}" type="pres">
      <dgm:prSet presAssocID="{B331A853-45FA-4C55-B62C-A0A09A3686EF}" presName="picture1" presStyleCnt="0"/>
      <dgm:spPr/>
    </dgm:pt>
    <dgm:pt modelId="{C2AB8858-62F7-4A64-9223-0CD36FA7B838}" type="pres">
      <dgm:prSet presAssocID="{B331A853-45FA-4C55-B62C-A0A09A3686EF}" presName="imageRepeatNode" presStyleLbl="fgImgPlace1" presStyleIdx="0" presStyleCnt="1" custLinFactNeighborX="-21652" custLinFactNeighborY="28274"/>
      <dgm:spPr/>
      <dgm:t>
        <a:bodyPr/>
        <a:lstStyle/>
        <a:p>
          <a:endParaRPr lang="ru-RU"/>
        </a:p>
      </dgm:t>
    </dgm:pt>
  </dgm:ptLst>
  <dgm:cxnLst>
    <dgm:cxn modelId="{7F5128B6-B913-4F96-8256-CDEE2ED58909}" type="presOf" srcId="{4AB4087E-DBC9-451F-A033-5CFA21A18AA0}" destId="{D9CEFC4C-B6C8-4455-AFA3-8E5AFB70D5A8}" srcOrd="0" destOrd="0" presId="urn:microsoft.com/office/officeart/2008/layout/AscendingPictureAccentProcess"/>
    <dgm:cxn modelId="{DEF12F53-09B3-4977-8129-CB13014DC02D}" srcId="{4AB4087E-DBC9-451F-A033-5CFA21A18AA0}" destId="{F0B35BCA-E739-44FA-B005-A0E0691FFDC9}" srcOrd="0" destOrd="0" parTransId="{8CD8C262-4268-4A64-A822-219F7B17E926}" sibTransId="{B331A853-45FA-4C55-B62C-A0A09A3686EF}"/>
    <dgm:cxn modelId="{DC56D32F-B639-4033-A85F-999AEBA6A014}" type="presOf" srcId="{F0B35BCA-E739-44FA-B005-A0E0691FFDC9}" destId="{23DA4C84-7B97-4F76-A6F2-C0167176F817}" srcOrd="0" destOrd="0" presId="urn:microsoft.com/office/officeart/2008/layout/AscendingPictureAccentProcess"/>
    <dgm:cxn modelId="{065D54F8-AEFA-4AEF-AB67-DB0E2E9F67E6}" type="presOf" srcId="{B331A853-45FA-4C55-B62C-A0A09A3686EF}" destId="{C2AB8858-62F7-4A64-9223-0CD36FA7B838}" srcOrd="0" destOrd="0" presId="urn:microsoft.com/office/officeart/2008/layout/AscendingPictureAccentProcess"/>
    <dgm:cxn modelId="{1F4C47BE-974B-4E50-AAEB-AA9CC45474D2}" type="presParOf" srcId="{D9CEFC4C-B6C8-4455-AFA3-8E5AFB70D5A8}" destId="{23DA4C84-7B97-4F76-A6F2-C0167176F817}" srcOrd="0" destOrd="0" presId="urn:microsoft.com/office/officeart/2008/layout/AscendingPictureAccentProcess"/>
    <dgm:cxn modelId="{171CCED6-663C-4A99-A166-F8189D799819}" type="presParOf" srcId="{D9CEFC4C-B6C8-4455-AFA3-8E5AFB70D5A8}" destId="{0A8223D3-71FD-4E5B-90CF-AD84B70123DE}" srcOrd="1" destOrd="0" presId="urn:microsoft.com/office/officeart/2008/layout/AscendingPictureAccentProcess"/>
    <dgm:cxn modelId="{28B95CB6-FD8D-4FEB-A3E2-F82361490AF8}" type="presParOf" srcId="{0A8223D3-71FD-4E5B-90CF-AD84B70123DE}" destId="{C2AB8858-62F7-4A64-9223-0CD36FA7B83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47C52947-2DA6-47EE-A5E0-9E03E68CB81B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162221E-2DFB-4E45-B801-096DD2F86B6D}">
      <dgm:prSet/>
      <dgm:spPr>
        <a:xfrm>
          <a:off x="0" y="0"/>
          <a:ext cx="10852866" cy="952380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13477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 rtl="0"/>
          <a:r>
            <a:rPr lang="ru-RU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РАЗДЕЛ 4: РАСХОДЫ ОБЛАСТНОГО БЮДЖЕТА</a:t>
          </a:r>
          <a:r>
            <a:rPr lang="en-US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  <a:p>
          <a:pPr algn="ctr" rtl="0"/>
          <a:r>
            <a:rPr lang="ru-RU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Расходы областного бюджета Магаданской области на 2018 - 2020 годы</a:t>
          </a:r>
          <a:endParaRPr lang="ru-RU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405A11C-6988-4767-8903-75ED565BEFA8}" type="parTrans" cxnId="{41073D0D-90E5-49BD-9399-2F84F190883C}">
      <dgm:prSet/>
      <dgm:spPr/>
      <dgm:t>
        <a:bodyPr/>
        <a:lstStyle/>
        <a:p>
          <a:endParaRPr lang="ru-RU"/>
        </a:p>
      </dgm:t>
    </dgm:pt>
    <dgm:pt modelId="{F110D755-E6D8-4104-AE6B-96F862D44754}" type="sibTrans" cxnId="{41073D0D-90E5-49BD-9399-2F84F190883C}">
      <dgm:prSet/>
      <dgm:spPr/>
      <dgm:t>
        <a:bodyPr/>
        <a:lstStyle/>
        <a:p>
          <a:endParaRPr lang="ru-RU"/>
        </a:p>
      </dgm:t>
    </dgm:pt>
    <dgm:pt modelId="{D84F222B-764D-43AA-8DFE-075999C712A1}" type="pres">
      <dgm:prSet presAssocID="{47C52947-2DA6-47EE-A5E0-9E03E68CB8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648CDF-9371-4FB4-A5C6-B5BF2E397261}" type="pres">
      <dgm:prSet presAssocID="{4162221E-2DFB-4E45-B801-096DD2F86B6D}" presName="parentText" presStyleLbl="node1" presStyleIdx="0" presStyleCnt="1" custScaleY="116541" custLinFactNeighborX="-11278" custLinFactNeighborY="-131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073D0D-90E5-49BD-9399-2F84F190883C}" srcId="{47C52947-2DA6-47EE-A5E0-9E03E68CB81B}" destId="{4162221E-2DFB-4E45-B801-096DD2F86B6D}" srcOrd="0" destOrd="0" parTransId="{2405A11C-6988-4767-8903-75ED565BEFA8}" sibTransId="{F110D755-E6D8-4104-AE6B-96F862D44754}"/>
    <dgm:cxn modelId="{102D6750-864E-4EB1-8C33-FAC6E3C0E5D7}" type="presOf" srcId="{47C52947-2DA6-47EE-A5E0-9E03E68CB81B}" destId="{D84F222B-764D-43AA-8DFE-075999C712A1}" srcOrd="0" destOrd="0" presId="urn:microsoft.com/office/officeart/2005/8/layout/vList2"/>
    <dgm:cxn modelId="{896D85ED-5A06-4E37-876E-8800ACAB3E24}" type="presOf" srcId="{4162221E-2DFB-4E45-B801-096DD2F86B6D}" destId="{1F648CDF-9371-4FB4-A5C6-B5BF2E397261}" srcOrd="0" destOrd="0" presId="urn:microsoft.com/office/officeart/2005/8/layout/vList2"/>
    <dgm:cxn modelId="{51A013DF-DB7D-43A3-92A3-0E36ED1B5A19}" type="presParOf" srcId="{D84F222B-764D-43AA-8DFE-075999C712A1}" destId="{1F648CDF-9371-4FB4-A5C6-B5BF2E39726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47C52947-2DA6-47EE-A5E0-9E03E68CB81B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162221E-2DFB-4E45-B801-096DD2F86B6D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областного бюджета Магаданской области в 201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-20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годах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05A11C-6988-4767-8903-75ED565BEFA8}" type="parTrans" cxnId="{41073D0D-90E5-49BD-9399-2F84F190883C}">
      <dgm:prSet/>
      <dgm:spPr/>
      <dgm:t>
        <a:bodyPr/>
        <a:lstStyle/>
        <a:p>
          <a:endParaRPr lang="ru-RU"/>
        </a:p>
      </dgm:t>
    </dgm:pt>
    <dgm:pt modelId="{F110D755-E6D8-4104-AE6B-96F862D44754}" type="sibTrans" cxnId="{41073D0D-90E5-49BD-9399-2F84F190883C}">
      <dgm:prSet/>
      <dgm:spPr/>
      <dgm:t>
        <a:bodyPr/>
        <a:lstStyle/>
        <a:p>
          <a:endParaRPr lang="ru-RU"/>
        </a:p>
      </dgm:t>
    </dgm:pt>
    <dgm:pt modelId="{D84F222B-764D-43AA-8DFE-075999C712A1}" type="pres">
      <dgm:prSet presAssocID="{47C52947-2DA6-47EE-A5E0-9E03E68CB8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648CDF-9371-4FB4-A5C6-B5BF2E397261}" type="pres">
      <dgm:prSet presAssocID="{4162221E-2DFB-4E45-B801-096DD2F86B6D}" presName="parentText" presStyleLbl="node1" presStyleIdx="0" presStyleCnt="1" custLinFactNeighborX="-11278" custLinFactNeighborY="-131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073D0D-90E5-49BD-9399-2F84F190883C}" srcId="{47C52947-2DA6-47EE-A5E0-9E03E68CB81B}" destId="{4162221E-2DFB-4E45-B801-096DD2F86B6D}" srcOrd="0" destOrd="0" parTransId="{2405A11C-6988-4767-8903-75ED565BEFA8}" sibTransId="{F110D755-E6D8-4104-AE6B-96F862D44754}"/>
    <dgm:cxn modelId="{102D6750-864E-4EB1-8C33-FAC6E3C0E5D7}" type="presOf" srcId="{47C52947-2DA6-47EE-A5E0-9E03E68CB81B}" destId="{D84F222B-764D-43AA-8DFE-075999C712A1}" srcOrd="0" destOrd="0" presId="urn:microsoft.com/office/officeart/2005/8/layout/vList2"/>
    <dgm:cxn modelId="{896D85ED-5A06-4E37-876E-8800ACAB3E24}" type="presOf" srcId="{4162221E-2DFB-4E45-B801-096DD2F86B6D}" destId="{1F648CDF-9371-4FB4-A5C6-B5BF2E397261}" srcOrd="0" destOrd="0" presId="urn:microsoft.com/office/officeart/2005/8/layout/vList2"/>
    <dgm:cxn modelId="{51A013DF-DB7D-43A3-92A3-0E36ED1B5A19}" type="presParOf" srcId="{D84F222B-764D-43AA-8DFE-075999C712A1}" destId="{1F648CDF-9371-4FB4-A5C6-B5BF2E39726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9DB9315E-8906-49DD-94D5-BAB36AD20530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C4EB857-5CA4-408A-A74F-B0D35391F172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Структура расходов областного бюджета Магаданской области в 2018-2020 годах по направлениям,</a:t>
          </a:r>
          <a:r>
            <a: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387746-6D35-48D0-859E-5B360C4705E1}" type="par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2A1744-352C-49DA-821B-0BA2A499F40D}" type="sib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169093-751C-4AA1-9764-731453DBDE95}" type="pres">
      <dgm:prSet presAssocID="{9DB9315E-8906-49DD-94D5-BAB36AD205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4806C6-967C-46B4-8405-1096770DE0B6}" type="pres">
      <dgm:prSet presAssocID="{6C4EB857-5CA4-408A-A74F-B0D35391F172}" presName="parentText" presStyleLbl="node1" presStyleIdx="0" presStyleCnt="1" custLinFactNeighborX="-1133" custLinFactNeighborY="-231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A4ECF5-EA3A-4DB0-90EB-D6A3F623E41B}" type="presOf" srcId="{6C4EB857-5CA4-408A-A74F-B0D35391F172}" destId="{234806C6-967C-46B4-8405-1096770DE0B6}" srcOrd="0" destOrd="0" presId="urn:microsoft.com/office/officeart/2005/8/layout/vList2"/>
    <dgm:cxn modelId="{1A21855E-79A4-41AA-BF7A-D18042CACDF5}" srcId="{9DB9315E-8906-49DD-94D5-BAB36AD20530}" destId="{6C4EB857-5CA4-408A-A74F-B0D35391F172}" srcOrd="0" destOrd="0" parTransId="{E8387746-6D35-48D0-859E-5B360C4705E1}" sibTransId="{FF2A1744-352C-49DA-821B-0BA2A499F40D}"/>
    <dgm:cxn modelId="{BD1DEB9C-6EEA-4221-949C-34E1FAF248C3}" type="presOf" srcId="{9DB9315E-8906-49DD-94D5-BAB36AD20530}" destId="{3D169093-751C-4AA1-9764-731453DBDE95}" srcOrd="0" destOrd="0" presId="urn:microsoft.com/office/officeart/2005/8/layout/vList2"/>
    <dgm:cxn modelId="{39337EAD-529F-47A9-AFBD-1C4E07581725}" type="presParOf" srcId="{3D169093-751C-4AA1-9764-731453DBDE95}" destId="{234806C6-967C-46B4-8405-1096770DE0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25B735-45D5-4773-855E-F88317B61978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004B677-8E4E-4D90-9709-0EB755604ACE}">
      <dgm:prSet custT="1"/>
      <dgm:spPr/>
      <dgm:t>
        <a:bodyPr/>
        <a:lstStyle/>
        <a:p>
          <a:pPr algn="ctr" rtl="0"/>
          <a:r>
            <a: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1. ВВОДНАЯ ЧАСТЬ </a:t>
          </a:r>
        </a:p>
        <a:p>
          <a:pPr algn="ctr" rtl="0"/>
          <a:r>
            <a: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ГЛОССАРИЙ</a:t>
          </a:r>
          <a:endParaRPr lang="ru-RU" sz="2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2B5642-B09B-4118-8ED0-9FBEEECC1F9B}" type="parTrans" cxnId="{6D8BE3AF-DBB5-4D55-8130-D79E8D675042}">
      <dgm:prSet/>
      <dgm:spPr/>
      <dgm:t>
        <a:bodyPr/>
        <a:lstStyle/>
        <a:p>
          <a:endParaRPr lang="ru-RU"/>
        </a:p>
      </dgm:t>
    </dgm:pt>
    <dgm:pt modelId="{22F72788-86DB-4F77-9556-46BB96840F22}" type="sibTrans" cxnId="{6D8BE3AF-DBB5-4D55-8130-D79E8D675042}">
      <dgm:prSet/>
      <dgm:spPr/>
      <dgm:t>
        <a:bodyPr/>
        <a:lstStyle/>
        <a:p>
          <a:endParaRPr lang="ru-RU"/>
        </a:p>
      </dgm:t>
    </dgm:pt>
    <dgm:pt modelId="{7E2789F0-5B91-4BE2-BD64-1A72678604CD}" type="pres">
      <dgm:prSet presAssocID="{F425B735-45D5-4773-855E-F88317B619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A37A73-9486-4360-B69E-EE825CF8E1B6}" type="pres">
      <dgm:prSet presAssocID="{D004B677-8E4E-4D90-9709-0EB755604ACE}" presName="parentText" presStyleLbl="node1" presStyleIdx="0" presStyleCnt="1" custScaleY="242909" custLinFactY="-200000" custLinFactNeighborX="-29439" custLinFactNeighborY="-2672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8BE3AF-DBB5-4D55-8130-D79E8D675042}" srcId="{F425B735-45D5-4773-855E-F88317B61978}" destId="{D004B677-8E4E-4D90-9709-0EB755604ACE}" srcOrd="0" destOrd="0" parTransId="{942B5642-B09B-4118-8ED0-9FBEEECC1F9B}" sibTransId="{22F72788-86DB-4F77-9556-46BB96840F22}"/>
    <dgm:cxn modelId="{1F75FC18-093B-4648-8C74-900EA34E4018}" type="presOf" srcId="{F425B735-45D5-4773-855E-F88317B61978}" destId="{7E2789F0-5B91-4BE2-BD64-1A72678604CD}" srcOrd="0" destOrd="0" presId="urn:microsoft.com/office/officeart/2005/8/layout/vList2"/>
    <dgm:cxn modelId="{D4807BBF-46FB-44C2-92F0-C249F7ADF77F}" type="presOf" srcId="{D004B677-8E4E-4D90-9709-0EB755604ACE}" destId="{C4A37A73-9486-4360-B69E-EE825CF8E1B6}" srcOrd="0" destOrd="0" presId="urn:microsoft.com/office/officeart/2005/8/layout/vList2"/>
    <dgm:cxn modelId="{7A27C16A-80AC-46EC-BD08-8383C9AF255D}" type="presParOf" srcId="{7E2789F0-5B91-4BE2-BD64-1A72678604CD}" destId="{C4A37A73-9486-4360-B69E-EE825CF8E1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9DB9315E-8906-49DD-94D5-BAB36AD20530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C4EB857-5CA4-408A-A74F-B0D35391F172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Структура расходов областного бюджета Магаданской области в 2018-2020 годах по направлениям,</a:t>
          </a:r>
          <a:r>
            <a: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387746-6D35-48D0-859E-5B360C4705E1}" type="par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2A1744-352C-49DA-821B-0BA2A499F40D}" type="sib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169093-751C-4AA1-9764-731453DBDE95}" type="pres">
      <dgm:prSet presAssocID="{9DB9315E-8906-49DD-94D5-BAB36AD205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4806C6-967C-46B4-8405-1096770DE0B6}" type="pres">
      <dgm:prSet presAssocID="{6C4EB857-5CA4-408A-A74F-B0D35391F172}" presName="parentText" presStyleLbl="node1" presStyleIdx="0" presStyleCnt="1" custLinFactNeighborX="-1133" custLinFactNeighborY="-231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588FB7-A2BE-451E-9937-8A731E2919DC}" type="presOf" srcId="{6C4EB857-5CA4-408A-A74F-B0D35391F172}" destId="{234806C6-967C-46B4-8405-1096770DE0B6}" srcOrd="0" destOrd="0" presId="urn:microsoft.com/office/officeart/2005/8/layout/vList2"/>
    <dgm:cxn modelId="{1A21855E-79A4-41AA-BF7A-D18042CACDF5}" srcId="{9DB9315E-8906-49DD-94D5-BAB36AD20530}" destId="{6C4EB857-5CA4-408A-A74F-B0D35391F172}" srcOrd="0" destOrd="0" parTransId="{E8387746-6D35-48D0-859E-5B360C4705E1}" sibTransId="{FF2A1744-352C-49DA-821B-0BA2A499F40D}"/>
    <dgm:cxn modelId="{F8D78281-191D-459F-83F8-5FC60E700178}" type="presOf" srcId="{9DB9315E-8906-49DD-94D5-BAB36AD20530}" destId="{3D169093-751C-4AA1-9764-731453DBDE95}" srcOrd="0" destOrd="0" presId="urn:microsoft.com/office/officeart/2005/8/layout/vList2"/>
    <dgm:cxn modelId="{FB664DCA-28CD-4F5A-A0E4-F0751DB925F4}" type="presParOf" srcId="{3D169093-751C-4AA1-9764-731453DBDE95}" destId="{234806C6-967C-46B4-8405-1096770DE0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9DB9315E-8906-49DD-94D5-BAB36AD20530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C4EB857-5CA4-408A-A74F-B0D35391F172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Структура расходов областного бюджета Магаданской области в 2018-2020 годах по направлениям,</a:t>
          </a:r>
          <a:r>
            <a: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387746-6D35-48D0-859E-5B360C4705E1}" type="par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2A1744-352C-49DA-821B-0BA2A499F40D}" type="sib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169093-751C-4AA1-9764-731453DBDE95}" type="pres">
      <dgm:prSet presAssocID="{9DB9315E-8906-49DD-94D5-BAB36AD205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4806C6-967C-46B4-8405-1096770DE0B6}" type="pres">
      <dgm:prSet presAssocID="{6C4EB857-5CA4-408A-A74F-B0D35391F172}" presName="parentText" presStyleLbl="node1" presStyleIdx="0" presStyleCnt="1" custLinFactNeighborX="-1133" custLinFactNeighborY="-231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588FB7-A2BE-451E-9937-8A731E2919DC}" type="presOf" srcId="{6C4EB857-5CA4-408A-A74F-B0D35391F172}" destId="{234806C6-967C-46B4-8405-1096770DE0B6}" srcOrd="0" destOrd="0" presId="urn:microsoft.com/office/officeart/2005/8/layout/vList2"/>
    <dgm:cxn modelId="{1A21855E-79A4-41AA-BF7A-D18042CACDF5}" srcId="{9DB9315E-8906-49DD-94D5-BAB36AD20530}" destId="{6C4EB857-5CA4-408A-A74F-B0D35391F172}" srcOrd="0" destOrd="0" parTransId="{E8387746-6D35-48D0-859E-5B360C4705E1}" sibTransId="{FF2A1744-352C-49DA-821B-0BA2A499F40D}"/>
    <dgm:cxn modelId="{F8D78281-191D-459F-83F8-5FC60E700178}" type="presOf" srcId="{9DB9315E-8906-49DD-94D5-BAB36AD20530}" destId="{3D169093-751C-4AA1-9764-731453DBDE95}" srcOrd="0" destOrd="0" presId="urn:microsoft.com/office/officeart/2005/8/layout/vList2"/>
    <dgm:cxn modelId="{FB664DCA-28CD-4F5A-A0E4-F0751DB925F4}" type="presParOf" srcId="{3D169093-751C-4AA1-9764-731453DBDE95}" destId="{234806C6-967C-46B4-8405-1096770DE0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13F91C08-6C50-479C-BCE8-8641EEDA53F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7E3C36-DFB7-4518-A98F-A54E46815698}">
      <dgm:prSet custT="1"/>
      <dgm:spPr/>
      <dgm:t>
        <a:bodyPr/>
        <a:lstStyle/>
        <a:p>
          <a:pPr rtl="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Общий объем публичных нормативных обязательств на 201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 определен в размере 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4 792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рублей, на 201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 - 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4 965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,4 млн. рублей, на 20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 - 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4 967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1652E2-3A81-4B58-B8F0-ABB32AE6387B}" type="parTrans" cxnId="{A18559A3-429A-4DD9-9C54-5D86CEAADE7B}">
      <dgm:prSet/>
      <dgm:spPr/>
      <dgm:t>
        <a:bodyPr/>
        <a:lstStyle/>
        <a:p>
          <a:endParaRPr lang="ru-RU"/>
        </a:p>
      </dgm:t>
    </dgm:pt>
    <dgm:pt modelId="{0D71ACCB-0D57-4D96-97D3-84DC15FD15ED}" type="sibTrans" cxnId="{A18559A3-429A-4DD9-9C54-5D86CEAADE7B}">
      <dgm:prSet/>
      <dgm:spPr/>
      <dgm:t>
        <a:bodyPr/>
        <a:lstStyle/>
        <a:p>
          <a:endParaRPr lang="ru-RU"/>
        </a:p>
      </dgm:t>
    </dgm:pt>
    <dgm:pt modelId="{9090D2C1-A9D5-4AEA-948D-F19A44059AAE}" type="pres">
      <dgm:prSet presAssocID="{13F91C08-6C50-479C-BCE8-8641EEDA53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7CD683-7E3B-4DCB-AEAD-CC4ECE0D7146}" type="pres">
      <dgm:prSet presAssocID="{707E3C36-DFB7-4518-A98F-A54E4681569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8559A3-429A-4DD9-9C54-5D86CEAADE7B}" srcId="{13F91C08-6C50-479C-BCE8-8641EEDA53F7}" destId="{707E3C36-DFB7-4518-A98F-A54E46815698}" srcOrd="0" destOrd="0" parTransId="{C91652E2-3A81-4B58-B8F0-ABB32AE6387B}" sibTransId="{0D71ACCB-0D57-4D96-97D3-84DC15FD15ED}"/>
    <dgm:cxn modelId="{D354E9D1-1EC3-458C-9D96-F41CCCEDD16A}" type="presOf" srcId="{707E3C36-DFB7-4518-A98F-A54E46815698}" destId="{647CD683-7E3B-4DCB-AEAD-CC4ECE0D7146}" srcOrd="0" destOrd="0" presId="urn:microsoft.com/office/officeart/2005/8/layout/vList2"/>
    <dgm:cxn modelId="{82F72E7E-267F-416F-B176-1ED21E423E9B}" type="presOf" srcId="{13F91C08-6C50-479C-BCE8-8641EEDA53F7}" destId="{9090D2C1-A9D5-4AEA-948D-F19A44059AAE}" srcOrd="0" destOrd="0" presId="urn:microsoft.com/office/officeart/2005/8/layout/vList2"/>
    <dgm:cxn modelId="{5348CCD8-6F1E-4B21-BBAE-0E127A2FF7AA}" type="presParOf" srcId="{9090D2C1-A9D5-4AEA-948D-F19A44059AAE}" destId="{647CD683-7E3B-4DCB-AEAD-CC4ECE0D714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9DB9315E-8906-49DD-94D5-BAB36AD20530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C4EB857-5CA4-408A-A74F-B0D35391F172}">
      <dgm:prSet custT="1"/>
      <dgm:spPr/>
      <dgm:t>
        <a:bodyPr/>
        <a:lstStyle/>
        <a:p>
          <a:pPr algn="ctr" rtl="0"/>
          <a:r>
            <a: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</dgm:t>
    </dgm:pt>
    <dgm:pt modelId="{E8387746-6D35-48D0-859E-5B360C4705E1}" type="par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2A1744-352C-49DA-821B-0BA2A499F40D}" type="sib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169093-751C-4AA1-9764-731453DBDE95}" type="pres">
      <dgm:prSet presAssocID="{9DB9315E-8906-49DD-94D5-BAB36AD205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4806C6-967C-46B4-8405-1096770DE0B6}" type="pres">
      <dgm:prSet presAssocID="{6C4EB857-5CA4-408A-A74F-B0D35391F172}" presName="parentText" presStyleLbl="node1" presStyleIdx="0" presStyleCnt="1" custLinFactNeighborY="15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016BEF-B790-4C5A-8DC6-2ACD0E85A4B1}" type="presOf" srcId="{9DB9315E-8906-49DD-94D5-BAB36AD20530}" destId="{3D169093-751C-4AA1-9764-731453DBDE95}" srcOrd="0" destOrd="0" presId="urn:microsoft.com/office/officeart/2005/8/layout/vList2"/>
    <dgm:cxn modelId="{5902EA6C-F314-4775-86A7-028E2B1A38E3}" type="presOf" srcId="{6C4EB857-5CA4-408A-A74F-B0D35391F172}" destId="{234806C6-967C-46B4-8405-1096770DE0B6}" srcOrd="0" destOrd="0" presId="urn:microsoft.com/office/officeart/2005/8/layout/vList2"/>
    <dgm:cxn modelId="{1A21855E-79A4-41AA-BF7A-D18042CACDF5}" srcId="{9DB9315E-8906-49DD-94D5-BAB36AD20530}" destId="{6C4EB857-5CA4-408A-A74F-B0D35391F172}" srcOrd="0" destOrd="0" parTransId="{E8387746-6D35-48D0-859E-5B360C4705E1}" sibTransId="{FF2A1744-352C-49DA-821B-0BA2A499F40D}"/>
    <dgm:cxn modelId="{FB3E1555-DDA4-4E65-B8CE-0FF1400BA18A}" type="presParOf" srcId="{3D169093-751C-4AA1-9764-731453DBDE95}" destId="{234806C6-967C-46B4-8405-1096770DE0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3D76A04F-F1CC-4203-9DAC-495135C34F94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B919DE3-FE64-4E37-A59D-E65536EA88EE}">
      <dgm:prSet/>
      <dgm:spPr/>
      <dgm:t>
        <a:bodyPr/>
        <a:lstStyle/>
        <a:p>
          <a:pPr algn="ctr" rtl="0"/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b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«ОБЕСПЕЧЕНИЕ КАЧЕСТВЕННЫМИ ЖИЛИЩНО-КОММУНАЛЬНЫМИ УСЛУГАМИ И КОМФОРТНЫМИ УСЛОВИЯМИ ПРОЖИВАНИЯ НАСЕЛЕНИЯ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МАГАДАНСКОЙ ОБЛАСТИ» НА 2014-2020 ГОДЫ»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D9B6F2-34BA-409F-801A-638FC1EDF01C}" type="parTrans" cxnId="{B5095D7A-62ED-4330-A018-F1FB41223F16}">
      <dgm:prSet/>
      <dgm:spPr/>
      <dgm:t>
        <a:bodyPr/>
        <a:lstStyle/>
        <a:p>
          <a:endParaRPr lang="ru-RU"/>
        </a:p>
      </dgm:t>
    </dgm:pt>
    <dgm:pt modelId="{7D35DE3F-2B51-4365-8BE8-11500B254D43}" type="sibTrans" cxnId="{B5095D7A-62ED-4330-A018-F1FB41223F16}">
      <dgm:prSet/>
      <dgm:spPr/>
      <dgm:t>
        <a:bodyPr/>
        <a:lstStyle/>
        <a:p>
          <a:endParaRPr lang="ru-RU"/>
        </a:p>
      </dgm:t>
    </dgm:pt>
    <dgm:pt modelId="{232BCBA7-5839-4EEC-AC3D-030A83A77B2D}" type="pres">
      <dgm:prSet presAssocID="{3D76A04F-F1CC-4203-9DAC-495135C34F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F52CE5-5B3C-4575-91B8-E2E893705EEB}" type="pres">
      <dgm:prSet presAssocID="{AB919DE3-FE64-4E37-A59D-E65536EA88E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095D7A-62ED-4330-A018-F1FB41223F16}" srcId="{3D76A04F-F1CC-4203-9DAC-495135C34F94}" destId="{AB919DE3-FE64-4E37-A59D-E65536EA88EE}" srcOrd="0" destOrd="0" parTransId="{EFD9B6F2-34BA-409F-801A-638FC1EDF01C}" sibTransId="{7D35DE3F-2B51-4365-8BE8-11500B254D43}"/>
    <dgm:cxn modelId="{E5941891-F238-43B0-8C6E-479CA6B07386}" type="presOf" srcId="{3D76A04F-F1CC-4203-9DAC-495135C34F94}" destId="{232BCBA7-5839-4EEC-AC3D-030A83A77B2D}" srcOrd="0" destOrd="0" presId="urn:microsoft.com/office/officeart/2005/8/layout/vList2"/>
    <dgm:cxn modelId="{1C4E54FF-E3B4-4875-9EC8-19A23A15DF73}" type="presOf" srcId="{AB919DE3-FE64-4E37-A59D-E65536EA88EE}" destId="{E6F52CE5-5B3C-4575-91B8-E2E893705EEB}" srcOrd="0" destOrd="0" presId="urn:microsoft.com/office/officeart/2005/8/layout/vList2"/>
    <dgm:cxn modelId="{ABEC92FC-2D0A-42D9-8B46-0CDA06B36F9C}" type="presParOf" srcId="{232BCBA7-5839-4EEC-AC3D-030A83A77B2D}" destId="{E6F52CE5-5B3C-4575-91B8-E2E893705E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00FCE936-68BC-463C-992D-BB2C6F4972D0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6D373CB-F7A8-4DC0-BBC3-C5D468438EAC}">
      <dgm:prSet custT="1"/>
      <dgm:spPr/>
      <dgm:t>
        <a:bodyPr/>
        <a:lstStyle/>
        <a:p>
          <a:pPr algn="ctr" rtl="0"/>
          <a:r>
            <a:rPr lang="ru-RU" sz="2000" b="1" i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endParaRPr lang="en-US" sz="2000" b="1" i="0" baseline="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rtl="0"/>
          <a:r>
            <a:rPr lang="ru-RU" sz="2000" b="0" i="0" u="sng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«Энергосбережение и повышение энергетической эффективности в Магаданской области» на 2014-2017 годы»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DCB734-9362-4027-B0E4-4933C359A7A2}" type="parTrans" cxnId="{8ED1D273-043A-45DD-AE61-1C64B83DDA95}">
      <dgm:prSet/>
      <dgm:spPr/>
      <dgm:t>
        <a:bodyPr/>
        <a:lstStyle/>
        <a:p>
          <a:endParaRPr lang="ru-RU"/>
        </a:p>
      </dgm:t>
    </dgm:pt>
    <dgm:pt modelId="{7E5E4A63-599A-4515-9F17-DA17A4BCA2DA}" type="sibTrans" cxnId="{8ED1D273-043A-45DD-AE61-1C64B83DDA95}">
      <dgm:prSet/>
      <dgm:spPr/>
      <dgm:t>
        <a:bodyPr/>
        <a:lstStyle/>
        <a:p>
          <a:endParaRPr lang="ru-RU"/>
        </a:p>
      </dgm:t>
    </dgm:pt>
    <dgm:pt modelId="{96D5C1E8-3473-4DFA-ACD4-D5C5E9A87539}" type="pres">
      <dgm:prSet presAssocID="{00FCE936-68BC-463C-992D-BB2C6F4972D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DEF4B5-3BB0-4C6F-8461-69A32C3AD413}" type="pres">
      <dgm:prSet presAssocID="{86D373CB-F7A8-4DC0-BBC3-C5D468438EAC}" presName="parentText" presStyleLbl="node1" presStyleIdx="0" presStyleCnt="1" custLinFactNeighborX="-4111" custLinFactNeighborY="-8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D1D273-043A-45DD-AE61-1C64B83DDA95}" srcId="{00FCE936-68BC-463C-992D-BB2C6F4972D0}" destId="{86D373CB-F7A8-4DC0-BBC3-C5D468438EAC}" srcOrd="0" destOrd="0" parTransId="{1BDCB734-9362-4027-B0E4-4933C359A7A2}" sibTransId="{7E5E4A63-599A-4515-9F17-DA17A4BCA2DA}"/>
    <dgm:cxn modelId="{26C1A36E-C892-45F7-8283-596924AABA02}" type="presOf" srcId="{86D373CB-F7A8-4DC0-BBC3-C5D468438EAC}" destId="{DFDEF4B5-3BB0-4C6F-8461-69A32C3AD413}" srcOrd="0" destOrd="0" presId="urn:microsoft.com/office/officeart/2005/8/layout/vList2"/>
    <dgm:cxn modelId="{84CC1624-4733-421A-B112-0294DA9399C3}" type="presOf" srcId="{00FCE936-68BC-463C-992D-BB2C6F4972D0}" destId="{96D5C1E8-3473-4DFA-ACD4-D5C5E9A87539}" srcOrd="0" destOrd="0" presId="urn:microsoft.com/office/officeart/2005/8/layout/vList2"/>
    <dgm:cxn modelId="{CB407A25-4AA0-4762-815F-F16B8306A42B}" type="presParOf" srcId="{96D5C1E8-3473-4DFA-ACD4-D5C5E9A87539}" destId="{DFDEF4B5-3BB0-4C6F-8461-69A32C3AD4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F752B166-287B-4E8C-9608-C03B0259DA5F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1E9F4BC-B6A3-4E8F-9539-E1EC783632A0}">
      <dgm:prSet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b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«СОДЕЙСТВИЕ МУНИЦИПАЛЬНЫМ ОБРАЗОВАНИЯМ МАГАДАНСКОЙ ОБЛАСТИ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РЕАЛИЗАЦИИ МУНИЦЦИПАЛЬНЫХ ПРОГРАММ КОМПЛЕКСНОГО РАЗВИТИЯ</a:t>
          </a:r>
          <a:endParaRPr lang="ru-RU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algn="ctr" defTabSz="4445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КОММУНАЛЬНОЙ ИНФРАСТРУКТУРЫ» НА 2014-2020 ГОДЫ»</a:t>
          </a:r>
          <a:endParaRPr lang="ru-RU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C21B7B-083E-4752-8A0F-61C88AE2A308}" type="parTrans" cxnId="{83489CC0-4A77-49A2-8765-3275C9FEFF2C}">
      <dgm:prSet/>
      <dgm:spPr/>
      <dgm:t>
        <a:bodyPr/>
        <a:lstStyle/>
        <a:p>
          <a:endParaRPr lang="ru-RU"/>
        </a:p>
      </dgm:t>
    </dgm:pt>
    <dgm:pt modelId="{BCBD8F23-F359-4122-9CC0-7DE33D2E03E6}" type="sibTrans" cxnId="{83489CC0-4A77-49A2-8765-3275C9FEFF2C}">
      <dgm:prSet/>
      <dgm:spPr/>
      <dgm:t>
        <a:bodyPr/>
        <a:lstStyle/>
        <a:p>
          <a:endParaRPr lang="ru-RU"/>
        </a:p>
      </dgm:t>
    </dgm:pt>
    <dgm:pt modelId="{5488D0C5-B05F-4D3B-A5B0-8C60B618F903}" type="pres">
      <dgm:prSet presAssocID="{F752B166-287B-4E8C-9608-C03B0259DA5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0059A1-4240-470C-BE93-2CAD288BE431}" type="pres">
      <dgm:prSet presAssocID="{B1E9F4BC-B6A3-4E8F-9539-E1EC783632A0}" presName="parentText" presStyleLbl="node1" presStyleIdx="0" presStyleCnt="1" custLinFactNeighborX="-22270" custLinFactNeighborY="-283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E971EA-580C-440E-925E-869E4610066F}" type="presOf" srcId="{B1E9F4BC-B6A3-4E8F-9539-E1EC783632A0}" destId="{F30059A1-4240-470C-BE93-2CAD288BE431}" srcOrd="0" destOrd="0" presId="urn:microsoft.com/office/officeart/2005/8/layout/vList2"/>
    <dgm:cxn modelId="{83489CC0-4A77-49A2-8765-3275C9FEFF2C}" srcId="{F752B166-287B-4E8C-9608-C03B0259DA5F}" destId="{B1E9F4BC-B6A3-4E8F-9539-E1EC783632A0}" srcOrd="0" destOrd="0" parTransId="{30C21B7B-083E-4752-8A0F-61C88AE2A308}" sibTransId="{BCBD8F23-F359-4122-9CC0-7DE33D2E03E6}"/>
    <dgm:cxn modelId="{D476CBA7-95F8-4501-BB27-FC5E5C544C68}" type="presOf" srcId="{F752B166-287B-4E8C-9608-C03B0259DA5F}" destId="{5488D0C5-B05F-4D3B-A5B0-8C60B618F903}" srcOrd="0" destOrd="0" presId="urn:microsoft.com/office/officeart/2005/8/layout/vList2"/>
    <dgm:cxn modelId="{E1150699-2E00-4488-80E8-4D2EDB6F9835}" type="presParOf" srcId="{5488D0C5-B05F-4D3B-A5B0-8C60B618F903}" destId="{F30059A1-4240-470C-BE93-2CAD288BE4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9AC511B6-6DE2-4E4E-B66B-9D2A3AE84763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794A6CA9-E8A6-4123-9626-76C571C75A3D}">
      <dgm:prSet custT="1"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Магаданской области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«ЗАЩИТА НАСЕЛЕНИЯ И ТЕРРИТОРИИ ОТ ЧРЕЗВЫЧАЙНЫХ СИТУАЦИЙ И ОБЕСПЕЧЕНИЕ ПОЖАРНОЙ БЕЗОПАСНОСТИ В МАГАДАНСКОЙ ОБЛАСТИ» НА 2014-2019 ГОДЫ» </a:t>
          </a:r>
          <a:endParaRPr lang="ru-RU" sz="16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dirty="0"/>
        </a:p>
      </dgm:t>
    </dgm:pt>
    <dgm:pt modelId="{864CBC75-95A0-4780-B78E-7F3413D3E855}" type="parTrans" cxnId="{8B06B879-31C1-483E-9B2A-209959BE9ED6}">
      <dgm:prSet/>
      <dgm:spPr/>
      <dgm:t>
        <a:bodyPr/>
        <a:lstStyle/>
        <a:p>
          <a:endParaRPr lang="ru-RU"/>
        </a:p>
      </dgm:t>
    </dgm:pt>
    <dgm:pt modelId="{3E323403-AF1D-4912-8A63-E78D8505A664}" type="sibTrans" cxnId="{8B06B879-31C1-483E-9B2A-209959BE9ED6}">
      <dgm:prSet/>
      <dgm:spPr/>
      <dgm:t>
        <a:bodyPr/>
        <a:lstStyle/>
        <a:p>
          <a:endParaRPr lang="ru-RU"/>
        </a:p>
      </dgm:t>
    </dgm:pt>
    <dgm:pt modelId="{F3EA5051-7593-4D01-BFB8-A88DD9BDB845}" type="pres">
      <dgm:prSet presAssocID="{9AC511B6-6DE2-4E4E-B66B-9D2A3AE847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5E363C-3841-44A8-AAFE-12E1D804321A}" type="pres">
      <dgm:prSet presAssocID="{794A6CA9-E8A6-4123-9626-76C571C75A3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06B879-31C1-483E-9B2A-209959BE9ED6}" srcId="{9AC511B6-6DE2-4E4E-B66B-9D2A3AE84763}" destId="{794A6CA9-E8A6-4123-9626-76C571C75A3D}" srcOrd="0" destOrd="0" parTransId="{864CBC75-95A0-4780-B78E-7F3413D3E855}" sibTransId="{3E323403-AF1D-4912-8A63-E78D8505A664}"/>
    <dgm:cxn modelId="{E710AD68-99B2-45E9-B086-F9A42C1D1DFB}" type="presOf" srcId="{9AC511B6-6DE2-4E4E-B66B-9D2A3AE84763}" destId="{F3EA5051-7593-4D01-BFB8-A88DD9BDB845}" srcOrd="0" destOrd="0" presId="urn:microsoft.com/office/officeart/2005/8/layout/vList2"/>
    <dgm:cxn modelId="{2FECBEF3-58CE-4A9D-BD59-0E0E61358BF8}" type="presOf" srcId="{794A6CA9-E8A6-4123-9626-76C571C75A3D}" destId="{035E363C-3841-44A8-AAFE-12E1D804321A}" srcOrd="0" destOrd="0" presId="urn:microsoft.com/office/officeart/2005/8/layout/vList2"/>
    <dgm:cxn modelId="{F7E6412C-4C4C-40E8-91D7-54AEEEEB9D0C}" type="presParOf" srcId="{F3EA5051-7593-4D01-BFB8-A88DD9BDB845}" destId="{035E363C-3841-44A8-AAFE-12E1D804321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892E8903-23E4-481F-8C4E-867DC0056F27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05453184-03AE-49F4-B5FE-2DD0FED479F4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«Обеспечение доступным и комфортным жильем жителей Магаданской области» на 2014-2020 годы.</a:t>
          </a:r>
          <a:r>
            <a:rPr lang="ru-RU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Срок реализации: 2014-2020 годы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D475AB-A821-4DF0-8911-2D0BA1E3BDBB}" type="parTrans" cxnId="{A0A323F9-0A6A-4C3F-8D0E-48F7A7ABE88C}">
      <dgm:prSet/>
      <dgm:spPr/>
      <dgm:t>
        <a:bodyPr/>
        <a:lstStyle/>
        <a:p>
          <a:endParaRPr lang="ru-RU"/>
        </a:p>
      </dgm:t>
    </dgm:pt>
    <dgm:pt modelId="{21040E98-FA7A-4715-8F92-1A4935E3EF5D}" type="sibTrans" cxnId="{A0A323F9-0A6A-4C3F-8D0E-48F7A7ABE88C}">
      <dgm:prSet/>
      <dgm:spPr/>
      <dgm:t>
        <a:bodyPr/>
        <a:lstStyle/>
        <a:p>
          <a:endParaRPr lang="ru-RU"/>
        </a:p>
      </dgm:t>
    </dgm:pt>
    <dgm:pt modelId="{C9C7641A-47DE-4F9F-A3B5-7060C2B11D56}" type="pres">
      <dgm:prSet presAssocID="{892E8903-23E4-481F-8C4E-867DC0056F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9991C5-FC36-49A2-962B-5FF6F61AE53F}" type="pres">
      <dgm:prSet presAssocID="{05453184-03AE-49F4-B5FE-2DD0FED479F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A323F9-0A6A-4C3F-8D0E-48F7A7ABE88C}" srcId="{892E8903-23E4-481F-8C4E-867DC0056F27}" destId="{05453184-03AE-49F4-B5FE-2DD0FED479F4}" srcOrd="0" destOrd="0" parTransId="{CCD475AB-A821-4DF0-8911-2D0BA1E3BDBB}" sibTransId="{21040E98-FA7A-4715-8F92-1A4935E3EF5D}"/>
    <dgm:cxn modelId="{962203F2-F4B0-4362-9869-DC3DC83225BA}" type="presOf" srcId="{05453184-03AE-49F4-B5FE-2DD0FED479F4}" destId="{519991C5-FC36-49A2-962B-5FF6F61AE53F}" srcOrd="0" destOrd="0" presId="urn:microsoft.com/office/officeart/2005/8/layout/vList2"/>
    <dgm:cxn modelId="{1F12CCCF-4D0E-43DF-BCE2-56FFBB383226}" type="presOf" srcId="{892E8903-23E4-481F-8C4E-867DC0056F27}" destId="{C9C7641A-47DE-4F9F-A3B5-7060C2B11D56}" srcOrd="0" destOrd="0" presId="urn:microsoft.com/office/officeart/2005/8/layout/vList2"/>
    <dgm:cxn modelId="{4AC14852-7170-4EA9-B89E-24A71A9CE46F}" type="presParOf" srcId="{C9C7641A-47DE-4F9F-A3B5-7060C2B11D56}" destId="{519991C5-FC36-49A2-962B-5FF6F61AE5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A6B6A1B9-5E40-4F74-9C3A-F93EC2681001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5657829-BA0D-4609-9817-C0A9192F6B99}">
      <dgm:prSet/>
      <dgm:spPr>
        <a:ln>
          <a:noFill/>
        </a:ln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Официальный сайт, на котором размещена государственная программа и отчеты о ходе ее реализации, находится по адресу: 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http://minstroy.49gov.ru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5DCD07-E2E3-4D20-91A5-88EBB4AAEC70}" type="parTrans" cxnId="{1A01A2A5-778E-4BB8-96CC-DCDF1B6EA088}">
      <dgm:prSet/>
      <dgm:spPr/>
      <dgm:t>
        <a:bodyPr/>
        <a:lstStyle/>
        <a:p>
          <a:endParaRPr lang="ru-RU"/>
        </a:p>
      </dgm:t>
    </dgm:pt>
    <dgm:pt modelId="{D0BCCA6C-1434-4A75-AD86-01C0FDCB5609}" type="sibTrans" cxnId="{1A01A2A5-778E-4BB8-96CC-DCDF1B6EA088}">
      <dgm:prSet/>
      <dgm:spPr/>
      <dgm:t>
        <a:bodyPr/>
        <a:lstStyle/>
        <a:p>
          <a:endParaRPr lang="ru-RU"/>
        </a:p>
      </dgm:t>
    </dgm:pt>
    <dgm:pt modelId="{7C631117-9048-4296-BC7B-7DB772D9B0A4}" type="pres">
      <dgm:prSet presAssocID="{A6B6A1B9-5E40-4F74-9C3A-F93EC268100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0E2575-A06F-42CD-8956-A6191CC4A53B}" type="pres">
      <dgm:prSet presAssocID="{A5657829-BA0D-4609-9817-C0A9192F6B9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01A2A5-778E-4BB8-96CC-DCDF1B6EA088}" srcId="{A6B6A1B9-5E40-4F74-9C3A-F93EC2681001}" destId="{A5657829-BA0D-4609-9817-C0A9192F6B99}" srcOrd="0" destOrd="0" parTransId="{065DCD07-E2E3-4D20-91A5-88EBB4AAEC70}" sibTransId="{D0BCCA6C-1434-4A75-AD86-01C0FDCB5609}"/>
    <dgm:cxn modelId="{4B6408FA-9224-4B45-AC26-82A38665C699}" type="presOf" srcId="{A5657829-BA0D-4609-9817-C0A9192F6B99}" destId="{B80E2575-A06F-42CD-8956-A6191CC4A53B}" srcOrd="0" destOrd="0" presId="urn:microsoft.com/office/officeart/2005/8/layout/vList2"/>
    <dgm:cxn modelId="{3266D84E-2979-49A8-A686-73C0E1E54CBA}" type="presOf" srcId="{A6B6A1B9-5E40-4F74-9C3A-F93EC2681001}" destId="{7C631117-9048-4296-BC7B-7DB772D9B0A4}" srcOrd="0" destOrd="0" presId="urn:microsoft.com/office/officeart/2005/8/layout/vList2"/>
    <dgm:cxn modelId="{9CB83EDA-5389-4490-B00F-5EEC48FA19EC}" type="presParOf" srcId="{7C631117-9048-4296-BC7B-7DB772D9B0A4}" destId="{B80E2575-A06F-42CD-8956-A6191CC4A5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25B735-45D5-4773-855E-F88317B61978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004B677-8E4E-4D90-9709-0EB755604ACE}">
      <dgm:prSet custT="1"/>
      <dgm:spPr/>
      <dgm:t>
        <a:bodyPr/>
        <a:lstStyle/>
        <a:p>
          <a:pPr algn="ctr" rtl="0"/>
          <a:r>
            <a: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1. ВВОДНАЯ ЧАСТЬ </a:t>
          </a:r>
        </a:p>
        <a:p>
          <a:pPr algn="ctr" rtl="0"/>
          <a:r>
            <a: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ГЛОССАРИЙ</a:t>
          </a:r>
          <a:endParaRPr lang="ru-RU" sz="2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2B5642-B09B-4118-8ED0-9FBEEECC1F9B}" type="parTrans" cxnId="{6D8BE3AF-DBB5-4D55-8130-D79E8D675042}">
      <dgm:prSet/>
      <dgm:spPr/>
      <dgm:t>
        <a:bodyPr/>
        <a:lstStyle/>
        <a:p>
          <a:endParaRPr lang="ru-RU"/>
        </a:p>
      </dgm:t>
    </dgm:pt>
    <dgm:pt modelId="{22F72788-86DB-4F77-9556-46BB96840F22}" type="sibTrans" cxnId="{6D8BE3AF-DBB5-4D55-8130-D79E8D675042}">
      <dgm:prSet/>
      <dgm:spPr/>
      <dgm:t>
        <a:bodyPr/>
        <a:lstStyle/>
        <a:p>
          <a:endParaRPr lang="ru-RU"/>
        </a:p>
      </dgm:t>
    </dgm:pt>
    <dgm:pt modelId="{7E2789F0-5B91-4BE2-BD64-1A72678604CD}" type="pres">
      <dgm:prSet presAssocID="{F425B735-45D5-4773-855E-F88317B619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A37A73-9486-4360-B69E-EE825CF8E1B6}" type="pres">
      <dgm:prSet presAssocID="{D004B677-8E4E-4D90-9709-0EB755604ACE}" presName="parentText" presStyleLbl="node1" presStyleIdx="0" presStyleCnt="1" custScaleY="241521" custLinFactNeighborX="0" custLinFactNeighborY="-175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8BE3AF-DBB5-4D55-8130-D79E8D675042}" srcId="{F425B735-45D5-4773-855E-F88317B61978}" destId="{D004B677-8E4E-4D90-9709-0EB755604ACE}" srcOrd="0" destOrd="0" parTransId="{942B5642-B09B-4118-8ED0-9FBEEECC1F9B}" sibTransId="{22F72788-86DB-4F77-9556-46BB96840F22}"/>
    <dgm:cxn modelId="{1F75FC18-093B-4648-8C74-900EA34E4018}" type="presOf" srcId="{F425B735-45D5-4773-855E-F88317B61978}" destId="{7E2789F0-5B91-4BE2-BD64-1A72678604CD}" srcOrd="0" destOrd="0" presId="urn:microsoft.com/office/officeart/2005/8/layout/vList2"/>
    <dgm:cxn modelId="{D4807BBF-46FB-44C2-92F0-C249F7ADF77F}" type="presOf" srcId="{D004B677-8E4E-4D90-9709-0EB755604ACE}" destId="{C4A37A73-9486-4360-B69E-EE825CF8E1B6}" srcOrd="0" destOrd="0" presId="urn:microsoft.com/office/officeart/2005/8/layout/vList2"/>
    <dgm:cxn modelId="{7A27C16A-80AC-46EC-BD08-8383C9AF255D}" type="presParOf" srcId="{7E2789F0-5B91-4BE2-BD64-1A72678604CD}" destId="{C4A37A73-9486-4360-B69E-EE825CF8E1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B7D9C09C-FD6F-4398-B398-F4A07E88E64B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CA41365E-2032-4592-BA46-45FD27AFC842}">
      <dgm:prSet custT="1"/>
      <dgm:spPr/>
      <dgm:t>
        <a:bodyPr/>
        <a:lstStyle/>
        <a:p>
          <a:pPr algn="ctr" rtl="0"/>
          <a:r>
            <a:rPr lang="ru-RU" sz="2400" b="1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Объем финансирования государственной программы Магаданской области «Развитие культуры и туризма Магаданской области» на 2014-2020 годы»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CECCAB-ABF1-4EF4-A751-6F86063762C2}" type="parTrans" cxnId="{7061239E-3D5E-4E15-AE9A-7DFE14569739}">
      <dgm:prSet/>
      <dgm:spPr/>
      <dgm:t>
        <a:bodyPr/>
        <a:lstStyle/>
        <a:p>
          <a:endParaRPr lang="ru-RU"/>
        </a:p>
      </dgm:t>
    </dgm:pt>
    <dgm:pt modelId="{A1211ACF-2702-42FB-8658-19A2E919D4EF}" type="sibTrans" cxnId="{7061239E-3D5E-4E15-AE9A-7DFE14569739}">
      <dgm:prSet/>
      <dgm:spPr/>
      <dgm:t>
        <a:bodyPr/>
        <a:lstStyle/>
        <a:p>
          <a:endParaRPr lang="ru-RU"/>
        </a:p>
      </dgm:t>
    </dgm:pt>
    <dgm:pt modelId="{4AD25740-FC73-44A9-94BA-0B398F1C8EC3}" type="pres">
      <dgm:prSet presAssocID="{B7D9C09C-FD6F-4398-B398-F4A07E88E6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440415-56D7-4883-855C-AF01EB379938}" type="pres">
      <dgm:prSet presAssocID="{CA41365E-2032-4592-BA46-45FD27AFC84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61239E-3D5E-4E15-AE9A-7DFE14569739}" srcId="{B7D9C09C-FD6F-4398-B398-F4A07E88E64B}" destId="{CA41365E-2032-4592-BA46-45FD27AFC842}" srcOrd="0" destOrd="0" parTransId="{0ACECCAB-ABF1-4EF4-A751-6F86063762C2}" sibTransId="{A1211ACF-2702-42FB-8658-19A2E919D4EF}"/>
    <dgm:cxn modelId="{CF6965B1-E6FE-4C38-A638-155421D125AB}" type="presOf" srcId="{B7D9C09C-FD6F-4398-B398-F4A07E88E64B}" destId="{4AD25740-FC73-44A9-94BA-0B398F1C8EC3}" srcOrd="0" destOrd="0" presId="urn:microsoft.com/office/officeart/2005/8/layout/vList2"/>
    <dgm:cxn modelId="{2C1765E2-EED8-4195-81F6-ACE059AC2DD8}" type="presOf" srcId="{CA41365E-2032-4592-BA46-45FD27AFC842}" destId="{A3440415-56D7-4883-855C-AF01EB379938}" srcOrd="0" destOrd="0" presId="urn:microsoft.com/office/officeart/2005/8/layout/vList2"/>
    <dgm:cxn modelId="{9D946AE9-5977-4B26-BCE2-6F3EDCCBCB5E}" type="presParOf" srcId="{4AD25740-FC73-44A9-94BA-0B398F1C8EC3}" destId="{A3440415-56D7-4883-855C-AF01EB37993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C5333A78-1ECD-4705-AC93-0C77119BC320}" type="doc">
      <dgm:prSet loTypeId="urn:microsoft.com/office/officeart/2005/8/layout/orgChart1" loCatId="hierarchy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E066D7BA-4D24-46BE-A306-C2ECDF3AFE3E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Физкультурно-оздоровительный комплекс с универсальным игровым залом 42х24 м в г. </a:t>
          </a:r>
          <a:r>
            <a:rPr lang="ru-RU" sz="20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Сусумане</a:t>
          </a:r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F92BF3-CBC9-4050-A7AE-FDF981A9A195}" type="parTrans" cxnId="{A244E4FA-46D1-42DE-85F1-A9FA492911A6}">
      <dgm:prSet/>
      <dgm:spPr/>
      <dgm:t>
        <a:bodyPr/>
        <a:lstStyle/>
        <a:p>
          <a:endParaRPr lang="ru-RU"/>
        </a:p>
      </dgm:t>
    </dgm:pt>
    <dgm:pt modelId="{93DC803A-D172-4D63-84CF-8A8340F892A4}" type="sibTrans" cxnId="{A244E4FA-46D1-42DE-85F1-A9FA492911A6}">
      <dgm:prSet/>
      <dgm:spPr/>
      <dgm:t>
        <a:bodyPr/>
        <a:lstStyle/>
        <a:p>
          <a:endParaRPr lang="ru-RU"/>
        </a:p>
      </dgm:t>
    </dgm:pt>
    <dgm:pt modelId="{09D8E1CF-D402-4E15-B122-423294D37A50}" type="pres">
      <dgm:prSet presAssocID="{C5333A78-1ECD-4705-AC93-0C77119BC32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71184A9-2977-4A93-9526-9EFC72EA185E}" type="pres">
      <dgm:prSet presAssocID="{E066D7BA-4D24-46BE-A306-C2ECDF3AFE3E}" presName="hierRoot1" presStyleCnt="0">
        <dgm:presLayoutVars>
          <dgm:hierBranch val="init"/>
        </dgm:presLayoutVars>
      </dgm:prSet>
      <dgm:spPr/>
    </dgm:pt>
    <dgm:pt modelId="{3DF927E8-CD95-4BB6-939D-6EF733AA69E1}" type="pres">
      <dgm:prSet presAssocID="{E066D7BA-4D24-46BE-A306-C2ECDF3AFE3E}" presName="rootComposite1" presStyleCnt="0"/>
      <dgm:spPr/>
    </dgm:pt>
    <dgm:pt modelId="{DDF1B243-191E-41D0-B8CE-2EE3298B066C}" type="pres">
      <dgm:prSet presAssocID="{E066D7BA-4D24-46BE-A306-C2ECDF3AFE3E}" presName="rootText1" presStyleLbl="node0" presStyleIdx="0" presStyleCnt="1" custScaleX="227807" custScaleY="9079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FB1B927-C509-473C-9695-3A3942ECC1E7}" type="pres">
      <dgm:prSet presAssocID="{E066D7BA-4D24-46BE-A306-C2ECDF3AFE3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86F3544-D8C6-4914-821D-E6EB218FF877}" type="pres">
      <dgm:prSet presAssocID="{E066D7BA-4D24-46BE-A306-C2ECDF3AFE3E}" presName="hierChild2" presStyleCnt="0"/>
      <dgm:spPr/>
    </dgm:pt>
    <dgm:pt modelId="{876AC5C3-2929-445D-BD15-74559CBEB20C}" type="pres">
      <dgm:prSet presAssocID="{E066D7BA-4D24-46BE-A306-C2ECDF3AFE3E}" presName="hierChild3" presStyleCnt="0"/>
      <dgm:spPr/>
    </dgm:pt>
  </dgm:ptLst>
  <dgm:cxnLst>
    <dgm:cxn modelId="{A32A13BC-267B-442E-A811-9B4C97CE0D7D}" type="presOf" srcId="{E066D7BA-4D24-46BE-A306-C2ECDF3AFE3E}" destId="{3FB1B927-C509-473C-9695-3A3942ECC1E7}" srcOrd="1" destOrd="0" presId="urn:microsoft.com/office/officeart/2005/8/layout/orgChart1"/>
    <dgm:cxn modelId="{B37D93E9-DFD2-4C87-B716-CC82396F4858}" type="presOf" srcId="{C5333A78-1ECD-4705-AC93-0C77119BC320}" destId="{09D8E1CF-D402-4E15-B122-423294D37A50}" srcOrd="0" destOrd="0" presId="urn:microsoft.com/office/officeart/2005/8/layout/orgChart1"/>
    <dgm:cxn modelId="{A244E4FA-46D1-42DE-85F1-A9FA492911A6}" srcId="{C5333A78-1ECD-4705-AC93-0C77119BC320}" destId="{E066D7BA-4D24-46BE-A306-C2ECDF3AFE3E}" srcOrd="0" destOrd="0" parTransId="{6FF92BF3-CBC9-4050-A7AE-FDF981A9A195}" sibTransId="{93DC803A-D172-4D63-84CF-8A8340F892A4}"/>
    <dgm:cxn modelId="{EBA6ED7A-604F-4562-B186-00B3E2F27A04}" type="presOf" srcId="{E066D7BA-4D24-46BE-A306-C2ECDF3AFE3E}" destId="{DDF1B243-191E-41D0-B8CE-2EE3298B066C}" srcOrd="0" destOrd="0" presId="urn:microsoft.com/office/officeart/2005/8/layout/orgChart1"/>
    <dgm:cxn modelId="{A28E4B7B-54BB-4EC3-B99B-AB3E78B79E2D}" type="presParOf" srcId="{09D8E1CF-D402-4E15-B122-423294D37A50}" destId="{471184A9-2977-4A93-9526-9EFC72EA185E}" srcOrd="0" destOrd="0" presId="urn:microsoft.com/office/officeart/2005/8/layout/orgChart1"/>
    <dgm:cxn modelId="{DEF1A7A9-71F0-427A-B61D-4741DB6D5C43}" type="presParOf" srcId="{471184A9-2977-4A93-9526-9EFC72EA185E}" destId="{3DF927E8-CD95-4BB6-939D-6EF733AA69E1}" srcOrd="0" destOrd="0" presId="urn:microsoft.com/office/officeart/2005/8/layout/orgChart1"/>
    <dgm:cxn modelId="{4CAD5E02-4C29-4A2E-B4AB-3E9E11F0C291}" type="presParOf" srcId="{3DF927E8-CD95-4BB6-939D-6EF733AA69E1}" destId="{DDF1B243-191E-41D0-B8CE-2EE3298B066C}" srcOrd="0" destOrd="0" presId="urn:microsoft.com/office/officeart/2005/8/layout/orgChart1"/>
    <dgm:cxn modelId="{97DAA2F9-8DC2-41FB-B75A-5DE7A0DA2AD2}" type="presParOf" srcId="{3DF927E8-CD95-4BB6-939D-6EF733AA69E1}" destId="{3FB1B927-C509-473C-9695-3A3942ECC1E7}" srcOrd="1" destOrd="0" presId="urn:microsoft.com/office/officeart/2005/8/layout/orgChart1"/>
    <dgm:cxn modelId="{AA130213-AC5E-4D21-B237-D58050474CD3}" type="presParOf" srcId="{471184A9-2977-4A93-9526-9EFC72EA185E}" destId="{386F3544-D8C6-4914-821D-E6EB218FF877}" srcOrd="1" destOrd="0" presId="urn:microsoft.com/office/officeart/2005/8/layout/orgChart1"/>
    <dgm:cxn modelId="{277B7FD7-4C68-4EB4-9724-1B71ACA64B04}" type="presParOf" srcId="{471184A9-2977-4A93-9526-9EFC72EA185E}" destId="{876AC5C3-2929-445D-BD15-74559CBEB20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CBF32207-6DE3-4F2D-A7F5-4229AB71DA3F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59BC085-81D2-4200-A5FA-E5C75C617442}">
      <dgm:prSet custT="1"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Физкультурно-оздоровительный комплекс с плавательным бассейном 25х8,5 м в пос. Омсукчан Магаданской области</a:t>
          </a:r>
          <a:endParaRPr lang="ru-RU" sz="18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C515C-A5B0-434D-A07F-CB61E9690705}" type="parTrans" cxnId="{EBCF50BF-D66A-40D7-9BE7-361101384406}">
      <dgm:prSet/>
      <dgm:spPr/>
      <dgm:t>
        <a:bodyPr/>
        <a:lstStyle/>
        <a:p>
          <a:endParaRPr lang="ru-RU"/>
        </a:p>
      </dgm:t>
    </dgm:pt>
    <dgm:pt modelId="{10EC3208-2B5F-4C3D-B4CB-B5122C31AE6A}" type="sibTrans" cxnId="{EBCF50BF-D66A-40D7-9BE7-361101384406}">
      <dgm:prSet/>
      <dgm:spPr/>
      <dgm:t>
        <a:bodyPr/>
        <a:lstStyle/>
        <a:p>
          <a:endParaRPr lang="ru-RU"/>
        </a:p>
      </dgm:t>
    </dgm:pt>
    <dgm:pt modelId="{839D95EB-8EDB-4B02-881D-88CA3C985318}" type="pres">
      <dgm:prSet presAssocID="{CBF32207-6DE3-4F2D-A7F5-4229AB71DA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FA1FC2-12B2-4DCD-A6E7-C91377CA5457}" type="pres">
      <dgm:prSet presAssocID="{B59BC085-81D2-4200-A5FA-E5C75C617442}" presName="parentText" presStyleLbl="node1" presStyleIdx="0" presStyleCnt="1" custScaleY="87663" custLinFactNeighborY="-5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5DCFAA-CE9E-4AD6-8DCA-08B0A151E5E7}" type="presOf" srcId="{CBF32207-6DE3-4F2D-A7F5-4229AB71DA3F}" destId="{839D95EB-8EDB-4B02-881D-88CA3C985318}" srcOrd="0" destOrd="0" presId="urn:microsoft.com/office/officeart/2005/8/layout/vList2"/>
    <dgm:cxn modelId="{EBCF50BF-D66A-40D7-9BE7-361101384406}" srcId="{CBF32207-6DE3-4F2D-A7F5-4229AB71DA3F}" destId="{B59BC085-81D2-4200-A5FA-E5C75C617442}" srcOrd="0" destOrd="0" parTransId="{ECDC515C-A5B0-434D-A07F-CB61E9690705}" sibTransId="{10EC3208-2B5F-4C3D-B4CB-B5122C31AE6A}"/>
    <dgm:cxn modelId="{9C3DD787-724C-4F91-9533-562E793A7775}" type="presOf" srcId="{B59BC085-81D2-4200-A5FA-E5C75C617442}" destId="{F1FA1FC2-12B2-4DCD-A6E7-C91377CA5457}" srcOrd="0" destOrd="0" presId="urn:microsoft.com/office/officeart/2005/8/layout/vList2"/>
    <dgm:cxn modelId="{048C37FA-4D47-473E-AC7E-61ECB2810C86}" type="presParOf" srcId="{839D95EB-8EDB-4B02-881D-88CA3C985318}" destId="{F1FA1FC2-12B2-4DCD-A6E7-C91377CA545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253BB21E-04CC-4332-9E6F-2C5A7B48686E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18AED261-5E58-4585-B261-D6E898B9453E}">
      <dgm:prSet custT="1"/>
      <dgm:spPr/>
      <dgm:t>
        <a:bodyPr/>
        <a:lstStyle/>
        <a:p>
          <a:pPr algn="ctr" rtl="0"/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Объекты капитального строительства спортивного назначения, строительство которых реализовано в рамках государственной программы Магаданской области «Развитие физической культуры и спорта в Магаданской области» на 2014-2020 годы» 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DB11A5-C117-4AB0-8A1E-0D9C5D3BF8DD}" type="parTrans" cxnId="{999B49C9-B007-4141-9140-7D2FD446764D}">
      <dgm:prSet/>
      <dgm:spPr/>
      <dgm:t>
        <a:bodyPr/>
        <a:lstStyle/>
        <a:p>
          <a:endParaRPr lang="ru-RU"/>
        </a:p>
      </dgm:t>
    </dgm:pt>
    <dgm:pt modelId="{354A1AF8-4053-4561-A21E-2274C50BAEFF}" type="sibTrans" cxnId="{999B49C9-B007-4141-9140-7D2FD446764D}">
      <dgm:prSet/>
      <dgm:spPr/>
      <dgm:t>
        <a:bodyPr/>
        <a:lstStyle/>
        <a:p>
          <a:endParaRPr lang="ru-RU"/>
        </a:p>
      </dgm:t>
    </dgm:pt>
    <dgm:pt modelId="{2964D067-1E8B-4FEA-AD8D-CF1900C01FD9}" type="pres">
      <dgm:prSet presAssocID="{253BB21E-04CC-4332-9E6F-2C5A7B48686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C4E4BB-20DF-4CD5-8F1B-66F359B75760}" type="pres">
      <dgm:prSet presAssocID="{18AED261-5E58-4585-B261-D6E898B9453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0E9BF1-E831-467B-8D83-D4A86CDF1D3E}" type="presOf" srcId="{253BB21E-04CC-4332-9E6F-2C5A7B48686E}" destId="{2964D067-1E8B-4FEA-AD8D-CF1900C01FD9}" srcOrd="0" destOrd="0" presId="urn:microsoft.com/office/officeart/2005/8/layout/vList2"/>
    <dgm:cxn modelId="{6D359AFF-BEAD-4728-9A0D-737B313CCE99}" type="presOf" srcId="{18AED261-5E58-4585-B261-D6E898B9453E}" destId="{05C4E4BB-20DF-4CD5-8F1B-66F359B75760}" srcOrd="0" destOrd="0" presId="urn:microsoft.com/office/officeart/2005/8/layout/vList2"/>
    <dgm:cxn modelId="{999B49C9-B007-4141-9140-7D2FD446764D}" srcId="{253BB21E-04CC-4332-9E6F-2C5A7B48686E}" destId="{18AED261-5E58-4585-B261-D6E898B9453E}" srcOrd="0" destOrd="0" parTransId="{CBDB11A5-C117-4AB0-8A1E-0D9C5D3BF8DD}" sibTransId="{354A1AF8-4053-4561-A21E-2274C50BAEFF}"/>
    <dgm:cxn modelId="{2C444522-41C3-4498-AD10-3322E37F4337}" type="presParOf" srcId="{2964D067-1E8B-4FEA-AD8D-CF1900C01FD9}" destId="{05C4E4BB-20DF-4CD5-8F1B-66F359B7576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7A58575A-237F-43CD-9453-5B5416CBDF7B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2927F45D-A6D6-4959-8D88-29E87D2AB02B}">
      <dgm:prSet custT="1"/>
      <dgm:spPr/>
      <dgm:t>
        <a:bodyPr/>
        <a:lstStyle/>
        <a:p>
          <a:pPr algn="ctr" rtl="0"/>
          <a:r>
            <a:rPr lang="ru-RU" sz="2400" b="1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Объемы</a:t>
          </a:r>
          <a:r>
            <a:rPr lang="ru-RU" sz="2400" b="1" i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средств на реализацию мероприятий государственной программы Магаданской области «Развитие физической культуры и спорта в Магаданской области» на 2014-2020 годы»</a:t>
          </a:r>
          <a:endParaRPr lang="ru-RU" sz="2400" b="1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EC456-BFD5-4D12-8C55-934ECCE6AEDE}" type="parTrans" cxnId="{98A85B4A-4015-4194-990B-3FA686CE2F02}">
      <dgm:prSet/>
      <dgm:spPr/>
      <dgm:t>
        <a:bodyPr/>
        <a:lstStyle/>
        <a:p>
          <a:endParaRPr lang="ru-RU"/>
        </a:p>
      </dgm:t>
    </dgm:pt>
    <dgm:pt modelId="{5B0DCA9E-F7BB-4104-9E82-3D6ACBACE8D2}" type="sibTrans" cxnId="{98A85B4A-4015-4194-990B-3FA686CE2F02}">
      <dgm:prSet/>
      <dgm:spPr/>
      <dgm:t>
        <a:bodyPr/>
        <a:lstStyle/>
        <a:p>
          <a:endParaRPr lang="ru-RU"/>
        </a:p>
      </dgm:t>
    </dgm:pt>
    <dgm:pt modelId="{0DA396C2-8A58-474F-9FF6-84C301F62A7B}" type="pres">
      <dgm:prSet presAssocID="{7A58575A-237F-43CD-9453-5B5416CBDF7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803B42-62EC-4D08-89BF-5C4228DB9650}" type="pres">
      <dgm:prSet presAssocID="{2927F45D-A6D6-4959-8D88-29E87D2AB02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A85B4A-4015-4194-990B-3FA686CE2F02}" srcId="{7A58575A-237F-43CD-9453-5B5416CBDF7B}" destId="{2927F45D-A6D6-4959-8D88-29E87D2AB02B}" srcOrd="0" destOrd="0" parTransId="{9EDEC456-BFD5-4D12-8C55-934ECCE6AEDE}" sibTransId="{5B0DCA9E-F7BB-4104-9E82-3D6ACBACE8D2}"/>
    <dgm:cxn modelId="{26B3F376-AF58-46DC-AEC8-14276ED9F57C}" type="presOf" srcId="{2927F45D-A6D6-4959-8D88-29E87D2AB02B}" destId="{48803B42-62EC-4D08-89BF-5C4228DB9650}" srcOrd="0" destOrd="0" presId="urn:microsoft.com/office/officeart/2005/8/layout/vList2"/>
    <dgm:cxn modelId="{33263F9B-0D5B-44DD-8C99-F9DC1418BD48}" type="presOf" srcId="{7A58575A-237F-43CD-9453-5B5416CBDF7B}" destId="{0DA396C2-8A58-474F-9FF6-84C301F62A7B}" srcOrd="0" destOrd="0" presId="urn:microsoft.com/office/officeart/2005/8/layout/vList2"/>
    <dgm:cxn modelId="{964AA902-4C7A-483B-87B4-26F82615219C}" type="presParOf" srcId="{0DA396C2-8A58-474F-9FF6-84C301F62A7B}" destId="{48803B42-62EC-4D08-89BF-5C4228DB965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7A58575A-237F-43CD-9453-5B5416CBDF7B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2927F45D-A6D6-4959-8D88-29E87D2AB02B}">
      <dgm:prSet/>
      <dgm:spPr/>
      <dgm:t>
        <a:bodyPr/>
        <a:lstStyle/>
        <a:p>
          <a:pPr algn="ctr" rtl="0"/>
          <a:r>
            <a:rPr lang="ru-RU" b="1" i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Базовые виды спорта в Магаданской области</a:t>
          </a:r>
          <a:endParaRPr lang="ru-RU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EC456-BFD5-4D12-8C55-934ECCE6AEDE}" type="parTrans" cxnId="{98A85B4A-4015-4194-990B-3FA686CE2F02}">
      <dgm:prSet/>
      <dgm:spPr/>
      <dgm:t>
        <a:bodyPr/>
        <a:lstStyle/>
        <a:p>
          <a:endParaRPr lang="ru-RU"/>
        </a:p>
      </dgm:t>
    </dgm:pt>
    <dgm:pt modelId="{5B0DCA9E-F7BB-4104-9E82-3D6ACBACE8D2}" type="sibTrans" cxnId="{98A85B4A-4015-4194-990B-3FA686CE2F02}">
      <dgm:prSet/>
      <dgm:spPr/>
      <dgm:t>
        <a:bodyPr/>
        <a:lstStyle/>
        <a:p>
          <a:endParaRPr lang="ru-RU"/>
        </a:p>
      </dgm:t>
    </dgm:pt>
    <dgm:pt modelId="{0DA396C2-8A58-474F-9FF6-84C301F62A7B}" type="pres">
      <dgm:prSet presAssocID="{7A58575A-237F-43CD-9453-5B5416CBDF7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803B42-62EC-4D08-89BF-5C4228DB9650}" type="pres">
      <dgm:prSet presAssocID="{2927F45D-A6D6-4959-8D88-29E87D2AB02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A85B4A-4015-4194-990B-3FA686CE2F02}" srcId="{7A58575A-237F-43CD-9453-5B5416CBDF7B}" destId="{2927F45D-A6D6-4959-8D88-29E87D2AB02B}" srcOrd="0" destOrd="0" parTransId="{9EDEC456-BFD5-4D12-8C55-934ECCE6AEDE}" sibTransId="{5B0DCA9E-F7BB-4104-9E82-3D6ACBACE8D2}"/>
    <dgm:cxn modelId="{26B3F376-AF58-46DC-AEC8-14276ED9F57C}" type="presOf" srcId="{2927F45D-A6D6-4959-8D88-29E87D2AB02B}" destId="{48803B42-62EC-4D08-89BF-5C4228DB9650}" srcOrd="0" destOrd="0" presId="urn:microsoft.com/office/officeart/2005/8/layout/vList2"/>
    <dgm:cxn modelId="{33263F9B-0D5B-44DD-8C99-F9DC1418BD48}" type="presOf" srcId="{7A58575A-237F-43CD-9453-5B5416CBDF7B}" destId="{0DA396C2-8A58-474F-9FF6-84C301F62A7B}" srcOrd="0" destOrd="0" presId="urn:microsoft.com/office/officeart/2005/8/layout/vList2"/>
    <dgm:cxn modelId="{964AA902-4C7A-483B-87B4-26F82615219C}" type="presParOf" srcId="{0DA396C2-8A58-474F-9FF6-84C301F62A7B}" destId="{48803B42-62EC-4D08-89BF-5C4228DB965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D8567A91-52DA-4020-8967-EA3475842FE9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CC96575-8D91-4EA3-9005-26AE70EF3EA3}">
      <dgm:prSet/>
      <dgm:spPr/>
      <dgm:t>
        <a:bodyPr/>
        <a:lstStyle/>
        <a:p>
          <a:pPr algn="l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целях вовлечения населения Магаданской области в занятия физической культурой и спортом и формированию новых возможностей для спортивной самореализации обустраиваются универсальные площадки и площадки занятия </a:t>
          </a:r>
          <a:r>
            <a:rPr lang="ru-RU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паркуром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AA0E73-3834-4659-9DAC-C13BC4F989E3}" type="parTrans" cxnId="{B40DD07B-0FD8-4482-B393-710B9E282F86}">
      <dgm:prSet/>
      <dgm:spPr/>
      <dgm:t>
        <a:bodyPr/>
        <a:lstStyle/>
        <a:p>
          <a:endParaRPr lang="ru-RU"/>
        </a:p>
      </dgm:t>
    </dgm:pt>
    <dgm:pt modelId="{DC0E450D-AB24-4B3E-9C68-AEFF1BB30572}" type="sibTrans" cxnId="{B40DD07B-0FD8-4482-B393-710B9E282F86}">
      <dgm:prSet/>
      <dgm:spPr/>
      <dgm:t>
        <a:bodyPr/>
        <a:lstStyle/>
        <a:p>
          <a:endParaRPr lang="ru-RU"/>
        </a:p>
      </dgm:t>
    </dgm:pt>
    <dgm:pt modelId="{33C3C855-57A1-42B8-BC17-30BF5BBB8C97}" type="pres">
      <dgm:prSet presAssocID="{D8567A91-52DA-4020-8967-EA3475842FE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D0782C-7802-4760-A76E-A2249D40BF4B}" type="pres">
      <dgm:prSet presAssocID="{DCC96575-8D91-4EA3-9005-26AE70EF3EA3}" presName="parentText" presStyleLbl="node1" presStyleIdx="0" presStyleCnt="1" custScaleY="701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B7BBFE-33BC-45F4-A7F3-92A41EEEA985}" type="presOf" srcId="{D8567A91-52DA-4020-8967-EA3475842FE9}" destId="{33C3C855-57A1-42B8-BC17-30BF5BBB8C97}" srcOrd="0" destOrd="0" presId="urn:microsoft.com/office/officeart/2005/8/layout/vList2"/>
    <dgm:cxn modelId="{99AD84FC-1316-4E37-B7F3-B2BB33B78E07}" type="presOf" srcId="{DCC96575-8D91-4EA3-9005-26AE70EF3EA3}" destId="{A7D0782C-7802-4760-A76E-A2249D40BF4B}" srcOrd="0" destOrd="0" presId="urn:microsoft.com/office/officeart/2005/8/layout/vList2"/>
    <dgm:cxn modelId="{B40DD07B-0FD8-4482-B393-710B9E282F86}" srcId="{D8567A91-52DA-4020-8967-EA3475842FE9}" destId="{DCC96575-8D91-4EA3-9005-26AE70EF3EA3}" srcOrd="0" destOrd="0" parTransId="{A3AA0E73-3834-4659-9DAC-C13BC4F989E3}" sibTransId="{DC0E450D-AB24-4B3E-9C68-AEFF1BB30572}"/>
    <dgm:cxn modelId="{7C267FDA-9C4D-4F47-9665-640C33B0C513}" type="presParOf" srcId="{33C3C855-57A1-42B8-BC17-30BF5BBB8C97}" destId="{A7D0782C-7802-4760-A76E-A2249D40BF4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E8E92AD3-CFC8-4C69-A75C-9F8A78BD95BE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74218796-E031-47BE-81FC-052FABBA2785}">
      <dgm:prSet custT="1"/>
      <dgm:spPr/>
      <dgm:t>
        <a:bodyPr/>
        <a:lstStyle/>
        <a:p>
          <a:pPr algn="ctr" rtl="0"/>
          <a:r>
            <a:rPr lang="ru-RU" sz="1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Производство основных видов сельскохозяйственной продукции</a:t>
          </a:r>
          <a:br>
            <a:rPr lang="ru-RU" sz="1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всеми категориями хозяйств Магаданской области </a:t>
          </a:r>
          <a:br>
            <a:rPr lang="ru-RU" sz="1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2017 года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0B01B7-0EB1-488A-BFF4-58D124AFBECB}" type="parTrans" cxnId="{3F03040E-8600-474D-B5DD-847154426AA3}">
      <dgm:prSet/>
      <dgm:spPr/>
      <dgm:t>
        <a:bodyPr/>
        <a:lstStyle/>
        <a:p>
          <a:endParaRPr lang="ru-RU"/>
        </a:p>
      </dgm:t>
    </dgm:pt>
    <dgm:pt modelId="{B50D67E0-A641-4CCE-A46F-056B96BDE08F}" type="sibTrans" cxnId="{3F03040E-8600-474D-B5DD-847154426AA3}">
      <dgm:prSet/>
      <dgm:spPr/>
      <dgm:t>
        <a:bodyPr/>
        <a:lstStyle/>
        <a:p>
          <a:endParaRPr lang="ru-RU"/>
        </a:p>
      </dgm:t>
    </dgm:pt>
    <dgm:pt modelId="{190A79FA-D564-48EB-924D-B556F3E7691B}" type="pres">
      <dgm:prSet presAssocID="{E8E92AD3-CFC8-4C69-A75C-9F8A78BD95B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DB3B29-AC41-4EE9-B941-020EFDA186DB}" type="pres">
      <dgm:prSet presAssocID="{74218796-E031-47BE-81FC-052FABBA2785}" presName="parentText" presStyleLbl="node1" presStyleIdx="0" presStyleCnt="1" custLinFactNeighborX="941" custLinFactNeighborY="72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03040E-8600-474D-B5DD-847154426AA3}" srcId="{E8E92AD3-CFC8-4C69-A75C-9F8A78BD95BE}" destId="{74218796-E031-47BE-81FC-052FABBA2785}" srcOrd="0" destOrd="0" parTransId="{F90B01B7-0EB1-488A-BFF4-58D124AFBECB}" sibTransId="{B50D67E0-A641-4CCE-A46F-056B96BDE08F}"/>
    <dgm:cxn modelId="{A1E1B424-E39B-4DA9-9A7A-67B995DB824C}" type="presOf" srcId="{E8E92AD3-CFC8-4C69-A75C-9F8A78BD95BE}" destId="{190A79FA-D564-48EB-924D-B556F3E7691B}" srcOrd="0" destOrd="0" presId="urn:microsoft.com/office/officeart/2005/8/layout/vList2"/>
    <dgm:cxn modelId="{C794A0E2-C1EA-4DDE-8662-2D1C39FF1989}" type="presOf" srcId="{74218796-E031-47BE-81FC-052FABBA2785}" destId="{BEDB3B29-AC41-4EE9-B941-020EFDA186DB}" srcOrd="0" destOrd="0" presId="urn:microsoft.com/office/officeart/2005/8/layout/vList2"/>
    <dgm:cxn modelId="{90828D5F-799B-4E3D-8DF9-CB0DC6CF1802}" type="presParOf" srcId="{190A79FA-D564-48EB-924D-B556F3E7691B}" destId="{BEDB3B29-AC41-4EE9-B941-020EFDA186D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597913D3-057D-4CD5-AB11-893A5E515C28}" type="doc">
      <dgm:prSet loTypeId="urn:microsoft.com/office/officeart/2005/8/layout/vList2" loCatId="list" qsTypeId="urn:microsoft.com/office/officeart/2005/8/quickstyle/3d2" qsCatId="3D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0DBBBFF5-6BBA-483D-9202-A78EC452B4F4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«Развитие образования в Магаданской области» на 2014-2020 годы»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742E5C-0E63-4709-841C-BD733D08A630}" type="parTrans" cxnId="{B2205FB0-F7A6-4BFC-AD87-C875A8584C16}">
      <dgm:prSet/>
      <dgm:spPr/>
      <dgm:t>
        <a:bodyPr/>
        <a:lstStyle/>
        <a:p>
          <a:endParaRPr lang="ru-RU"/>
        </a:p>
      </dgm:t>
    </dgm:pt>
    <dgm:pt modelId="{C10F90FC-45B6-453C-A7A6-6ED003598804}" type="sibTrans" cxnId="{B2205FB0-F7A6-4BFC-AD87-C875A8584C16}">
      <dgm:prSet/>
      <dgm:spPr/>
      <dgm:t>
        <a:bodyPr/>
        <a:lstStyle/>
        <a:p>
          <a:endParaRPr lang="ru-RU"/>
        </a:p>
      </dgm:t>
    </dgm:pt>
    <dgm:pt modelId="{05CAB616-52D3-4022-830C-93EADDA58DF8}" type="pres">
      <dgm:prSet presAssocID="{597913D3-057D-4CD5-AB11-893A5E515C2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6A814A-5ECA-485E-98A0-F91C85FE22FB}" type="pres">
      <dgm:prSet presAssocID="{0DBBBFF5-6BBA-483D-9202-A78EC452B4F4}" presName="parentText" presStyleLbl="node1" presStyleIdx="0" presStyleCnt="1" custLinFactY="41426" custLinFactNeighborX="-5081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205FB0-F7A6-4BFC-AD87-C875A8584C16}" srcId="{597913D3-057D-4CD5-AB11-893A5E515C28}" destId="{0DBBBFF5-6BBA-483D-9202-A78EC452B4F4}" srcOrd="0" destOrd="0" parTransId="{1E742E5C-0E63-4709-841C-BD733D08A630}" sibTransId="{C10F90FC-45B6-453C-A7A6-6ED003598804}"/>
    <dgm:cxn modelId="{DFFBC052-62A9-471A-B6F6-BCE61F68A020}" type="presOf" srcId="{597913D3-057D-4CD5-AB11-893A5E515C28}" destId="{05CAB616-52D3-4022-830C-93EADDA58DF8}" srcOrd="0" destOrd="0" presId="urn:microsoft.com/office/officeart/2005/8/layout/vList2"/>
    <dgm:cxn modelId="{54A78FDC-C6B1-4064-B30D-FE556944E2F0}" type="presOf" srcId="{0DBBBFF5-6BBA-483D-9202-A78EC452B4F4}" destId="{FD6A814A-5ECA-485E-98A0-F91C85FE22FB}" srcOrd="0" destOrd="0" presId="urn:microsoft.com/office/officeart/2005/8/layout/vList2"/>
    <dgm:cxn modelId="{7F8CA6C5-FAB7-465C-884E-07C4FCE7AE01}" type="presParOf" srcId="{05CAB616-52D3-4022-830C-93EADDA58DF8}" destId="{FD6A814A-5ECA-485E-98A0-F91C85FE22F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CE02930B-E807-45C5-9A62-731AD52F3483}" type="doc">
      <dgm:prSet loTypeId="urn:microsoft.com/office/officeart/2005/8/layout/target3" loCatId="relationship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4A085D35-B2E7-4313-8FE9-FBF7FC2EF958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Цель: обеспечение качества, доступности и эффективности образования на территории Магаданской области на основе его фундаментальности и соответствия актуальным и перспективным потребностям личности, обществ и государства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2DB492-7B65-4A6A-B1B9-16FCB54956A1}" type="parTrans" cxnId="{531B1D3B-02EC-407F-B27D-771106683977}">
      <dgm:prSet/>
      <dgm:spPr/>
      <dgm:t>
        <a:bodyPr/>
        <a:lstStyle/>
        <a:p>
          <a:endParaRPr lang="ru-RU"/>
        </a:p>
      </dgm:t>
    </dgm:pt>
    <dgm:pt modelId="{10433A3B-BD95-49AD-B2E6-AA7AF4A8E6B8}" type="sibTrans" cxnId="{531B1D3B-02EC-407F-B27D-771106683977}">
      <dgm:prSet/>
      <dgm:spPr/>
      <dgm:t>
        <a:bodyPr/>
        <a:lstStyle/>
        <a:p>
          <a:endParaRPr lang="ru-RU"/>
        </a:p>
      </dgm:t>
    </dgm:pt>
    <dgm:pt modelId="{15AEF904-6C5A-47AE-B490-E55895EDAC6F}" type="pres">
      <dgm:prSet presAssocID="{CE02930B-E807-45C5-9A62-731AD52F348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CD5141-1DD4-44AF-83FE-242E6F28AF88}" type="pres">
      <dgm:prSet presAssocID="{4A085D35-B2E7-4313-8FE9-FBF7FC2EF958}" presName="circle1" presStyleLbl="node1" presStyleIdx="0" presStyleCnt="1"/>
      <dgm:spPr/>
    </dgm:pt>
    <dgm:pt modelId="{B97CBBCE-8FDC-4C37-BA05-E9DB0FAB743A}" type="pres">
      <dgm:prSet presAssocID="{4A085D35-B2E7-4313-8FE9-FBF7FC2EF958}" presName="space" presStyleCnt="0"/>
      <dgm:spPr/>
    </dgm:pt>
    <dgm:pt modelId="{95DE8D35-29E0-466D-8B0C-BB86E7BA319F}" type="pres">
      <dgm:prSet presAssocID="{4A085D35-B2E7-4313-8FE9-FBF7FC2EF958}" presName="rect1" presStyleLbl="alignAcc1" presStyleIdx="0" presStyleCnt="1"/>
      <dgm:spPr/>
      <dgm:t>
        <a:bodyPr/>
        <a:lstStyle/>
        <a:p>
          <a:endParaRPr lang="ru-RU"/>
        </a:p>
      </dgm:t>
    </dgm:pt>
    <dgm:pt modelId="{377762D8-BE8E-44C5-9EA0-D930D4B82843}" type="pres">
      <dgm:prSet presAssocID="{4A085D35-B2E7-4313-8FE9-FBF7FC2EF958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B955F7-648E-4BC9-B319-BDAB366854DC}" type="presOf" srcId="{4A085D35-B2E7-4313-8FE9-FBF7FC2EF958}" destId="{377762D8-BE8E-44C5-9EA0-D930D4B82843}" srcOrd="1" destOrd="0" presId="urn:microsoft.com/office/officeart/2005/8/layout/target3"/>
    <dgm:cxn modelId="{531B1D3B-02EC-407F-B27D-771106683977}" srcId="{CE02930B-E807-45C5-9A62-731AD52F3483}" destId="{4A085D35-B2E7-4313-8FE9-FBF7FC2EF958}" srcOrd="0" destOrd="0" parTransId="{1B2DB492-7B65-4A6A-B1B9-16FCB54956A1}" sibTransId="{10433A3B-BD95-49AD-B2E6-AA7AF4A8E6B8}"/>
    <dgm:cxn modelId="{EDE03057-52C4-4B60-A75B-D8B5E2330822}" type="presOf" srcId="{CE02930B-E807-45C5-9A62-731AD52F3483}" destId="{15AEF904-6C5A-47AE-B490-E55895EDAC6F}" srcOrd="0" destOrd="0" presId="urn:microsoft.com/office/officeart/2005/8/layout/target3"/>
    <dgm:cxn modelId="{D2D9E2BB-F615-4AD0-966E-6BB508331BB6}" type="presOf" srcId="{4A085D35-B2E7-4313-8FE9-FBF7FC2EF958}" destId="{95DE8D35-29E0-466D-8B0C-BB86E7BA319F}" srcOrd="0" destOrd="0" presId="urn:microsoft.com/office/officeart/2005/8/layout/target3"/>
    <dgm:cxn modelId="{35055E1B-26DA-4A1C-861B-932225E6BC43}" type="presParOf" srcId="{15AEF904-6C5A-47AE-B490-E55895EDAC6F}" destId="{77CD5141-1DD4-44AF-83FE-242E6F28AF88}" srcOrd="0" destOrd="0" presId="urn:microsoft.com/office/officeart/2005/8/layout/target3"/>
    <dgm:cxn modelId="{244179A1-5065-403A-8BF9-F3F6C81B8FFB}" type="presParOf" srcId="{15AEF904-6C5A-47AE-B490-E55895EDAC6F}" destId="{B97CBBCE-8FDC-4C37-BA05-E9DB0FAB743A}" srcOrd="1" destOrd="0" presId="urn:microsoft.com/office/officeart/2005/8/layout/target3"/>
    <dgm:cxn modelId="{ACE57764-26B1-493E-8634-C86E051736F3}" type="presParOf" srcId="{15AEF904-6C5A-47AE-B490-E55895EDAC6F}" destId="{95DE8D35-29E0-466D-8B0C-BB86E7BA319F}" srcOrd="2" destOrd="0" presId="urn:microsoft.com/office/officeart/2005/8/layout/target3"/>
    <dgm:cxn modelId="{EF68D7C4-2CCD-4BB8-89D4-B75D3A515014}" type="presParOf" srcId="{15AEF904-6C5A-47AE-B490-E55895EDAC6F}" destId="{377762D8-BE8E-44C5-9EA0-D930D4B8284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980D8BA-D58B-4E5A-A9DF-089201030154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EB586C8-1152-4567-9E0F-5594A52E5F83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Административно территориальное устройство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B82794-79F4-4438-9314-3CE854FB8E62}" type="parTrans" cxnId="{EF5D090A-C154-46EC-8447-A50C0C7B3A48}">
      <dgm:prSet/>
      <dgm:spPr/>
      <dgm:t>
        <a:bodyPr/>
        <a:lstStyle/>
        <a:p>
          <a:endParaRPr lang="ru-RU"/>
        </a:p>
      </dgm:t>
    </dgm:pt>
    <dgm:pt modelId="{08788388-4A70-4BBD-A31C-1807B6919319}" type="sibTrans" cxnId="{EF5D090A-C154-46EC-8447-A50C0C7B3A48}">
      <dgm:prSet/>
      <dgm:spPr/>
      <dgm:t>
        <a:bodyPr/>
        <a:lstStyle/>
        <a:p>
          <a:endParaRPr lang="ru-RU"/>
        </a:p>
      </dgm:t>
    </dgm:pt>
    <dgm:pt modelId="{3E1294A5-857D-4B87-B3B8-7EC0CCA06A88}" type="pres">
      <dgm:prSet presAssocID="{A980D8BA-D58B-4E5A-A9DF-0892010301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86EC08-1B57-427B-8506-88B31AC952EB}" type="pres">
      <dgm:prSet presAssocID="{BEB586C8-1152-4567-9E0F-5594A52E5F83}" presName="parentText" presStyleLbl="node1" presStyleIdx="0" presStyleCnt="1" custLinFactNeighborX="10157" custLinFactNeighborY="595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98C1AC-C1E3-47C4-9CD8-6DDD09D59135}" type="presOf" srcId="{A980D8BA-D58B-4E5A-A9DF-089201030154}" destId="{3E1294A5-857D-4B87-B3B8-7EC0CCA06A88}" srcOrd="0" destOrd="0" presId="urn:microsoft.com/office/officeart/2005/8/layout/vList2"/>
    <dgm:cxn modelId="{EF5D090A-C154-46EC-8447-A50C0C7B3A48}" srcId="{A980D8BA-D58B-4E5A-A9DF-089201030154}" destId="{BEB586C8-1152-4567-9E0F-5594A52E5F83}" srcOrd="0" destOrd="0" parTransId="{44B82794-79F4-4438-9314-3CE854FB8E62}" sibTransId="{08788388-4A70-4BBD-A31C-1807B6919319}"/>
    <dgm:cxn modelId="{B4208A97-38DA-44C8-AC4F-632417CF8EBB}" type="presOf" srcId="{BEB586C8-1152-4567-9E0F-5594A52E5F83}" destId="{5886EC08-1B57-427B-8506-88B31AC952EB}" srcOrd="0" destOrd="0" presId="urn:microsoft.com/office/officeart/2005/8/layout/vList2"/>
    <dgm:cxn modelId="{274B0813-C0AA-4A9B-8A76-BF8D543C1AC0}" type="presParOf" srcId="{3E1294A5-857D-4B87-B3B8-7EC0CCA06A88}" destId="{5886EC08-1B57-427B-8506-88B31AC952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E9E6E143-9A7D-4854-B22B-0FE2949A5A44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9A6F009-B3C7-4D17-AE02-5B68A2F3AA16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«Трудовые ресурсы в Магаданской области» на 2014-2017 годы»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54DCB8-11ED-4FCC-8909-14A18EEB6ECA}" type="parTrans" cxnId="{5578A240-8B5D-4865-B771-25B694D00763}">
      <dgm:prSet/>
      <dgm:spPr/>
      <dgm:t>
        <a:bodyPr/>
        <a:lstStyle/>
        <a:p>
          <a:endParaRPr lang="ru-RU"/>
        </a:p>
      </dgm:t>
    </dgm:pt>
    <dgm:pt modelId="{9548120E-658F-46F5-914D-45F57C6D846B}" type="sibTrans" cxnId="{5578A240-8B5D-4865-B771-25B694D00763}">
      <dgm:prSet/>
      <dgm:spPr/>
      <dgm:t>
        <a:bodyPr/>
        <a:lstStyle/>
        <a:p>
          <a:endParaRPr lang="ru-RU"/>
        </a:p>
      </dgm:t>
    </dgm:pt>
    <dgm:pt modelId="{EBA757C3-E201-409F-8AA8-F7BC402B7EEA}" type="pres">
      <dgm:prSet presAssocID="{E9E6E143-9A7D-4854-B22B-0FE2949A5A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8982B0-B6E0-4A20-8E9D-06A358B17421}" type="pres">
      <dgm:prSet presAssocID="{89A6F009-B3C7-4D17-AE02-5B68A2F3AA1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78A240-8B5D-4865-B771-25B694D00763}" srcId="{E9E6E143-9A7D-4854-B22B-0FE2949A5A44}" destId="{89A6F009-B3C7-4D17-AE02-5B68A2F3AA16}" srcOrd="0" destOrd="0" parTransId="{B854DCB8-11ED-4FCC-8909-14A18EEB6ECA}" sibTransId="{9548120E-658F-46F5-914D-45F57C6D846B}"/>
    <dgm:cxn modelId="{B6B0DCFF-849E-4F24-940F-AACD1ED17676}" type="presOf" srcId="{89A6F009-B3C7-4D17-AE02-5B68A2F3AA16}" destId="{C88982B0-B6E0-4A20-8E9D-06A358B17421}" srcOrd="0" destOrd="0" presId="urn:microsoft.com/office/officeart/2005/8/layout/vList2"/>
    <dgm:cxn modelId="{628D9A42-2AD6-420C-9176-A202A2F6A9F0}" type="presOf" srcId="{E9E6E143-9A7D-4854-B22B-0FE2949A5A44}" destId="{EBA757C3-E201-409F-8AA8-F7BC402B7EEA}" srcOrd="0" destOrd="0" presId="urn:microsoft.com/office/officeart/2005/8/layout/vList2"/>
    <dgm:cxn modelId="{C7AA8CFD-63B1-4ABE-8082-D4380DD59DD5}" type="presParOf" srcId="{EBA757C3-E201-409F-8AA8-F7BC402B7EEA}" destId="{C88982B0-B6E0-4A20-8E9D-06A358B1742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122746EA-1000-4B9F-B84C-3D2B1867B223}" type="doc">
      <dgm:prSet loTypeId="urn:microsoft.com/office/officeart/2005/8/layout/vList2" loCatId="list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5C05388-D14C-4AE0-8739-B853D96CDE6A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«Улучшение условий и охраны труда в Магаданской области» на 2015-2020 годы»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310ECF-1EE3-495E-9DF3-E1B496F92C96}" type="parTrans" cxnId="{4BA08CD5-E2BB-4D65-9C6A-A1AB201B2E53}">
      <dgm:prSet/>
      <dgm:spPr/>
      <dgm:t>
        <a:bodyPr/>
        <a:lstStyle/>
        <a:p>
          <a:endParaRPr lang="ru-RU"/>
        </a:p>
      </dgm:t>
    </dgm:pt>
    <dgm:pt modelId="{17BDC45F-0940-4146-9478-013A03FEC2FD}" type="sibTrans" cxnId="{4BA08CD5-E2BB-4D65-9C6A-A1AB201B2E53}">
      <dgm:prSet/>
      <dgm:spPr/>
      <dgm:t>
        <a:bodyPr/>
        <a:lstStyle/>
        <a:p>
          <a:endParaRPr lang="ru-RU"/>
        </a:p>
      </dgm:t>
    </dgm:pt>
    <dgm:pt modelId="{465320CD-4342-4F8F-98B8-603B7CA6AA94}" type="pres">
      <dgm:prSet presAssocID="{122746EA-1000-4B9F-B84C-3D2B1867B22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6E5260-60C9-462C-8069-8AE4122C4379}" type="pres">
      <dgm:prSet presAssocID="{A5C05388-D14C-4AE0-8739-B853D96CDE6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1BCE14-D734-4ED1-8FA7-84018962FE97}" type="presOf" srcId="{A5C05388-D14C-4AE0-8739-B853D96CDE6A}" destId="{A16E5260-60C9-462C-8069-8AE4122C4379}" srcOrd="0" destOrd="0" presId="urn:microsoft.com/office/officeart/2005/8/layout/vList2"/>
    <dgm:cxn modelId="{CE2E1BAD-1AFF-465F-B0E0-2EC3E5873571}" type="presOf" srcId="{122746EA-1000-4B9F-B84C-3D2B1867B223}" destId="{465320CD-4342-4F8F-98B8-603B7CA6AA94}" srcOrd="0" destOrd="0" presId="urn:microsoft.com/office/officeart/2005/8/layout/vList2"/>
    <dgm:cxn modelId="{4BA08CD5-E2BB-4D65-9C6A-A1AB201B2E53}" srcId="{122746EA-1000-4B9F-B84C-3D2B1867B223}" destId="{A5C05388-D14C-4AE0-8739-B853D96CDE6A}" srcOrd="0" destOrd="0" parTransId="{E6310ECF-1EE3-495E-9DF3-E1B496F92C96}" sibTransId="{17BDC45F-0940-4146-9478-013A03FEC2FD}"/>
    <dgm:cxn modelId="{D8593F4A-826F-48AC-AA77-77E92E18BD89}" type="presParOf" srcId="{465320CD-4342-4F8F-98B8-603B7CA6AA94}" destId="{A16E5260-60C9-462C-8069-8AE4122C437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3BD74C51-8D2D-4777-A60A-DE610AC1164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8862C7D6-AA6E-4BDE-B65E-23D68C9A9801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ПРОГРАММЫ: улучшение условий и охраны труда у работодателей, расположенных на территории Магаданской области, предупреждение и снижение производственного травматизма и профессиональной заболеваемости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213A72-EBBA-4079-9E89-2AAB04D5295A}" type="parTrans" cxnId="{5210FE4B-DE62-479A-BAC7-535B6285A028}">
      <dgm:prSet/>
      <dgm:spPr/>
      <dgm:t>
        <a:bodyPr/>
        <a:lstStyle/>
        <a:p>
          <a:endParaRPr lang="ru-RU"/>
        </a:p>
      </dgm:t>
    </dgm:pt>
    <dgm:pt modelId="{7699E476-C544-4EA1-AF2D-26B0237838EF}" type="sibTrans" cxnId="{5210FE4B-DE62-479A-BAC7-535B6285A028}">
      <dgm:prSet/>
      <dgm:spPr/>
      <dgm:t>
        <a:bodyPr/>
        <a:lstStyle/>
        <a:p>
          <a:endParaRPr lang="ru-RU"/>
        </a:p>
      </dgm:t>
    </dgm:pt>
    <dgm:pt modelId="{670252A0-26AF-4253-90EB-62DC653E2BE6}" type="pres">
      <dgm:prSet presAssocID="{3BD74C51-8D2D-4777-A60A-DE610AC116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4C818E-2F35-4516-ACC5-6C7C38709FC8}" type="pres">
      <dgm:prSet presAssocID="{8862C7D6-AA6E-4BDE-B65E-23D68C9A980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0FBDE2-A1B4-4220-9AF8-869429B1AE70}" type="presOf" srcId="{8862C7D6-AA6E-4BDE-B65E-23D68C9A9801}" destId="{434C818E-2F35-4516-ACC5-6C7C38709FC8}" srcOrd="0" destOrd="0" presId="urn:microsoft.com/office/officeart/2005/8/layout/vList2"/>
    <dgm:cxn modelId="{5210FE4B-DE62-479A-BAC7-535B6285A028}" srcId="{3BD74C51-8D2D-4777-A60A-DE610AC11646}" destId="{8862C7D6-AA6E-4BDE-B65E-23D68C9A9801}" srcOrd="0" destOrd="0" parTransId="{D4213A72-EBBA-4079-9E89-2AAB04D5295A}" sibTransId="{7699E476-C544-4EA1-AF2D-26B0237838EF}"/>
    <dgm:cxn modelId="{216A8A3C-6759-4E46-96B7-04CB1D315286}" type="presOf" srcId="{3BD74C51-8D2D-4777-A60A-DE610AC11646}" destId="{670252A0-26AF-4253-90EB-62DC653E2BE6}" srcOrd="0" destOrd="0" presId="urn:microsoft.com/office/officeart/2005/8/layout/vList2"/>
    <dgm:cxn modelId="{D472AF6B-3BC9-4E66-89BB-678A451ED2A4}" type="presParOf" srcId="{670252A0-26AF-4253-90EB-62DC653E2BE6}" destId="{434C818E-2F35-4516-ACC5-6C7C38709FC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68855652-4B81-4AC7-868D-F596FEB2DEEC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508340B2-2FFD-4CE1-A6C8-B6028AEA78BF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1: обеспечение оценки условий труда работников и получения работниками объективной информации о состоянии условий и охраны труда на рабочих местах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627EC-91A4-4681-BCD0-872F2D964B19}" type="parTrans" cxnId="{1D6243F4-DD85-4DA2-A22A-DF609569C43A}">
      <dgm:prSet/>
      <dgm:spPr/>
      <dgm:t>
        <a:bodyPr/>
        <a:lstStyle/>
        <a:p>
          <a:endParaRPr lang="ru-RU"/>
        </a:p>
      </dgm:t>
    </dgm:pt>
    <dgm:pt modelId="{207921CF-9232-4F80-A350-E866AD470588}" type="sibTrans" cxnId="{1D6243F4-DD85-4DA2-A22A-DF609569C43A}">
      <dgm:prSet/>
      <dgm:spPr/>
      <dgm:t>
        <a:bodyPr/>
        <a:lstStyle/>
        <a:p>
          <a:endParaRPr lang="ru-RU"/>
        </a:p>
      </dgm:t>
    </dgm:pt>
    <dgm:pt modelId="{B66F0CA2-728C-47C3-838C-AA2F6A1DA8EA}" type="pres">
      <dgm:prSet presAssocID="{68855652-4B81-4AC7-868D-F596FEB2DE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0C1845-8D7E-4A5B-A65D-4944AD6E8D48}" type="pres">
      <dgm:prSet presAssocID="{508340B2-2FFD-4CE1-A6C8-B6028AEA78B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EB2D54-F10C-4697-87B9-6E42ED35637F}" type="presOf" srcId="{508340B2-2FFD-4CE1-A6C8-B6028AEA78BF}" destId="{C10C1845-8D7E-4A5B-A65D-4944AD6E8D48}" srcOrd="0" destOrd="0" presId="urn:microsoft.com/office/officeart/2005/8/layout/vList2"/>
    <dgm:cxn modelId="{1D6243F4-DD85-4DA2-A22A-DF609569C43A}" srcId="{68855652-4B81-4AC7-868D-F596FEB2DEEC}" destId="{508340B2-2FFD-4CE1-A6C8-B6028AEA78BF}" srcOrd="0" destOrd="0" parTransId="{C9C627EC-91A4-4681-BCD0-872F2D964B19}" sibTransId="{207921CF-9232-4F80-A350-E866AD470588}"/>
    <dgm:cxn modelId="{B77CB280-CCAC-4141-B7B8-E2E39621EA97}" type="presOf" srcId="{68855652-4B81-4AC7-868D-F596FEB2DEEC}" destId="{B66F0CA2-728C-47C3-838C-AA2F6A1DA8EA}" srcOrd="0" destOrd="0" presId="urn:microsoft.com/office/officeart/2005/8/layout/vList2"/>
    <dgm:cxn modelId="{753D7F8E-CAAD-4E6A-8BB6-474B76F001F4}" type="presParOf" srcId="{B66F0CA2-728C-47C3-838C-AA2F6A1DA8EA}" destId="{C10C1845-8D7E-4A5B-A65D-4944AD6E8D4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46AF8614-ABF9-4650-8EAB-8E20F8087C7E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5C300F0B-77F5-4373-B5B2-7BDA6F500352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2: реализация превентивных мер, направленных на улучшение условий труда работников, снижение уровня производственного травматизма и профессиональной заболеваемости, включая совершенствование лечебно-профилактического обслуживания и обеспечение современными высокотехнологическими средствами индивидуальной и коллективной защиты работающего населения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5521A-88BB-4281-8752-7811352FB728}" type="parTrans" cxnId="{F1C81FAE-2156-4EDA-A694-5E870D986286}">
      <dgm:prSet/>
      <dgm:spPr/>
      <dgm:t>
        <a:bodyPr/>
        <a:lstStyle/>
        <a:p>
          <a:endParaRPr lang="ru-RU"/>
        </a:p>
      </dgm:t>
    </dgm:pt>
    <dgm:pt modelId="{0B1C0908-3A9A-4A33-9E76-1AEDFB20DC94}" type="sibTrans" cxnId="{F1C81FAE-2156-4EDA-A694-5E870D986286}">
      <dgm:prSet/>
      <dgm:spPr/>
      <dgm:t>
        <a:bodyPr/>
        <a:lstStyle/>
        <a:p>
          <a:endParaRPr lang="ru-RU"/>
        </a:p>
      </dgm:t>
    </dgm:pt>
    <dgm:pt modelId="{BE85B1CC-5D71-437A-98C4-3C63EDEEC3DB}" type="pres">
      <dgm:prSet presAssocID="{46AF8614-ABF9-4650-8EAB-8E20F8087C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2616E5-B3E8-478C-96E6-2DC0011C6974}" type="pres">
      <dgm:prSet presAssocID="{5C300F0B-77F5-4373-B5B2-7BDA6F500352}" presName="parentText" presStyleLbl="node1" presStyleIdx="0" presStyleCnt="1" custLinFactNeighborX="-39730" custLinFactNeighborY="-251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C81FAE-2156-4EDA-A694-5E870D986286}" srcId="{46AF8614-ABF9-4650-8EAB-8E20F8087C7E}" destId="{5C300F0B-77F5-4373-B5B2-7BDA6F500352}" srcOrd="0" destOrd="0" parTransId="{A725521A-88BB-4281-8752-7811352FB728}" sibTransId="{0B1C0908-3A9A-4A33-9E76-1AEDFB20DC94}"/>
    <dgm:cxn modelId="{1973157C-2043-422B-8512-C0D7D9749BD5}" type="presOf" srcId="{5C300F0B-77F5-4373-B5B2-7BDA6F500352}" destId="{2E2616E5-B3E8-478C-96E6-2DC0011C6974}" srcOrd="0" destOrd="0" presId="urn:microsoft.com/office/officeart/2005/8/layout/vList2"/>
    <dgm:cxn modelId="{E34643C1-2DBF-422A-8D80-5220EDE0EAB4}" type="presOf" srcId="{46AF8614-ABF9-4650-8EAB-8E20F8087C7E}" destId="{BE85B1CC-5D71-437A-98C4-3C63EDEEC3DB}" srcOrd="0" destOrd="0" presId="urn:microsoft.com/office/officeart/2005/8/layout/vList2"/>
    <dgm:cxn modelId="{0C3811E4-AC0C-4A64-8D1E-2B8276699F33}" type="presParOf" srcId="{BE85B1CC-5D71-437A-98C4-3C63EDEEC3DB}" destId="{2E2616E5-B3E8-478C-96E6-2DC0011C69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3A6A1CF1-8C11-4B52-88C9-D41F8B31997C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0F956EA3-94B0-417E-814E-7B1CA8F253BD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3: обеспечение непрерывной подготовки работников по охране труда на основе современных технологий обучения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366B0F-0A1D-4693-9EED-03A3B603533F}" type="parTrans" cxnId="{D2AA831E-0241-4015-AC6F-DA2C99DCB93E}">
      <dgm:prSet/>
      <dgm:spPr/>
      <dgm:t>
        <a:bodyPr/>
        <a:lstStyle/>
        <a:p>
          <a:endParaRPr lang="ru-RU"/>
        </a:p>
      </dgm:t>
    </dgm:pt>
    <dgm:pt modelId="{3A663F0C-41A9-412B-9A51-2267E8EB6F61}" type="sibTrans" cxnId="{D2AA831E-0241-4015-AC6F-DA2C99DCB93E}">
      <dgm:prSet/>
      <dgm:spPr/>
      <dgm:t>
        <a:bodyPr/>
        <a:lstStyle/>
        <a:p>
          <a:endParaRPr lang="ru-RU"/>
        </a:p>
      </dgm:t>
    </dgm:pt>
    <dgm:pt modelId="{0991EED4-F4BC-4C12-BBD3-5C466DCB8680}" type="pres">
      <dgm:prSet presAssocID="{3A6A1CF1-8C11-4B52-88C9-D41F8B319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51F820-9A73-495A-BB85-59A9148D7F9F}" type="pres">
      <dgm:prSet presAssocID="{0F956EA3-94B0-417E-814E-7B1CA8F253BD}" presName="parentText" presStyleLbl="node1" presStyleIdx="0" presStyleCnt="1" custLinFactNeighborX="-8922" custLinFactNeighborY="-40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D179EE-9D0E-4948-8BE2-20FD833EE605}" type="presOf" srcId="{0F956EA3-94B0-417E-814E-7B1CA8F253BD}" destId="{2251F820-9A73-495A-BB85-59A9148D7F9F}" srcOrd="0" destOrd="0" presId="urn:microsoft.com/office/officeart/2005/8/layout/vList2"/>
    <dgm:cxn modelId="{6F6952E5-2E91-4BA6-8498-767508551017}" type="presOf" srcId="{3A6A1CF1-8C11-4B52-88C9-D41F8B31997C}" destId="{0991EED4-F4BC-4C12-BBD3-5C466DCB8680}" srcOrd="0" destOrd="0" presId="urn:microsoft.com/office/officeart/2005/8/layout/vList2"/>
    <dgm:cxn modelId="{D2AA831E-0241-4015-AC6F-DA2C99DCB93E}" srcId="{3A6A1CF1-8C11-4B52-88C9-D41F8B31997C}" destId="{0F956EA3-94B0-417E-814E-7B1CA8F253BD}" srcOrd="0" destOrd="0" parTransId="{77366B0F-0A1D-4693-9EED-03A3B603533F}" sibTransId="{3A663F0C-41A9-412B-9A51-2267E8EB6F61}"/>
    <dgm:cxn modelId="{CC680CCB-C05D-44E7-B137-18341513808F}" type="presParOf" srcId="{0991EED4-F4BC-4C12-BBD3-5C466DCB8680}" destId="{2251F820-9A73-495A-BB85-59A9148D7F9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5AD50006-1E26-4A3B-8691-EBF258F388FB}" type="doc">
      <dgm:prSet loTypeId="urn:microsoft.com/office/officeart/2005/8/layout/vList2" loCatId="list" qsTypeId="urn:microsoft.com/office/officeart/2005/8/quickstyle/3d2" qsCatId="3D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0590CAE4-6DBE-431A-9D68-E7C939D86200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«Развитие социальной защиты населения Магаданской области» на 2014-2018 годы»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CB50F-A08F-4F1F-ABA0-DA34164A7E1B}" type="parTrans" cxnId="{EE1D8523-0F9A-4584-B585-591A340E9DDF}">
      <dgm:prSet/>
      <dgm:spPr/>
      <dgm:t>
        <a:bodyPr/>
        <a:lstStyle/>
        <a:p>
          <a:endParaRPr lang="ru-RU"/>
        </a:p>
      </dgm:t>
    </dgm:pt>
    <dgm:pt modelId="{F9ED04BA-F68C-4290-8304-966AD7DF7490}" type="sibTrans" cxnId="{EE1D8523-0F9A-4584-B585-591A340E9DDF}">
      <dgm:prSet/>
      <dgm:spPr/>
      <dgm:t>
        <a:bodyPr/>
        <a:lstStyle/>
        <a:p>
          <a:endParaRPr lang="ru-RU"/>
        </a:p>
      </dgm:t>
    </dgm:pt>
    <dgm:pt modelId="{DAE59FCE-D0BC-4591-BED7-C74EE6703F4F}" type="pres">
      <dgm:prSet presAssocID="{5AD50006-1E26-4A3B-8691-EBF258F388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B717C4-3473-45D9-A2F0-423DE95E6BBD}" type="pres">
      <dgm:prSet presAssocID="{0590CAE4-6DBE-431A-9D68-E7C939D86200}" presName="parentText" presStyleLbl="node1" presStyleIdx="0" presStyleCnt="1" custLinFactNeighborX="-11278" custLinFactNeighborY="-314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1D8523-0F9A-4584-B585-591A340E9DDF}" srcId="{5AD50006-1E26-4A3B-8691-EBF258F388FB}" destId="{0590CAE4-6DBE-431A-9D68-E7C939D86200}" srcOrd="0" destOrd="0" parTransId="{A76CB50F-A08F-4F1F-ABA0-DA34164A7E1B}" sibTransId="{F9ED04BA-F68C-4290-8304-966AD7DF7490}"/>
    <dgm:cxn modelId="{1A6743F6-B581-429F-8A5C-1BC5F940FD52}" type="presOf" srcId="{5AD50006-1E26-4A3B-8691-EBF258F388FB}" destId="{DAE59FCE-D0BC-4591-BED7-C74EE6703F4F}" srcOrd="0" destOrd="0" presId="urn:microsoft.com/office/officeart/2005/8/layout/vList2"/>
    <dgm:cxn modelId="{F392BF25-4DC0-49C3-A762-CB4D4DFE9F9B}" type="presOf" srcId="{0590CAE4-6DBE-431A-9D68-E7C939D86200}" destId="{86B717C4-3473-45D9-A2F0-423DE95E6BBD}" srcOrd="0" destOrd="0" presId="urn:microsoft.com/office/officeart/2005/8/layout/vList2"/>
    <dgm:cxn modelId="{E95A5411-06C6-4959-AE24-C3A008DCAC59}" type="presParOf" srcId="{DAE59FCE-D0BC-4591-BED7-C74EE6703F4F}" destId="{86B717C4-3473-45D9-A2F0-423DE95E6B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E7DB1A07-635A-4231-87E3-7E1D27D761CC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4A63CF8F-69BA-40EF-98AF-F03CB3F2AB70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ПРОГРАММЫ: создание условий для повышения уровня и качества жизни граждан, нуждающихся в социальной защите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BF5B88-93C1-4D00-BC25-1D7C9F33B767}" type="parTrans" cxnId="{7E0AC4A2-FAA8-4E9B-841E-2E541766AF05}">
      <dgm:prSet/>
      <dgm:spPr/>
      <dgm:t>
        <a:bodyPr/>
        <a:lstStyle/>
        <a:p>
          <a:endParaRPr lang="ru-RU"/>
        </a:p>
      </dgm:t>
    </dgm:pt>
    <dgm:pt modelId="{FEEFA179-0651-4EE1-925B-A12672DF6E93}" type="sibTrans" cxnId="{7E0AC4A2-FAA8-4E9B-841E-2E541766AF05}">
      <dgm:prSet/>
      <dgm:spPr/>
      <dgm:t>
        <a:bodyPr/>
        <a:lstStyle/>
        <a:p>
          <a:endParaRPr lang="ru-RU"/>
        </a:p>
      </dgm:t>
    </dgm:pt>
    <dgm:pt modelId="{9F0A1F8E-889F-455B-8AB7-8439ED1BB351}" type="pres">
      <dgm:prSet presAssocID="{E7DB1A07-635A-4231-87E3-7E1D27D761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FB4C41-A728-4BF4-BD5A-A9E4C9C0D5B5}" type="pres">
      <dgm:prSet presAssocID="{4A63CF8F-69BA-40EF-98AF-F03CB3F2AB7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0AC4A2-FAA8-4E9B-841E-2E541766AF05}" srcId="{E7DB1A07-635A-4231-87E3-7E1D27D761CC}" destId="{4A63CF8F-69BA-40EF-98AF-F03CB3F2AB70}" srcOrd="0" destOrd="0" parTransId="{2DBF5B88-93C1-4D00-BC25-1D7C9F33B767}" sibTransId="{FEEFA179-0651-4EE1-925B-A12672DF6E93}"/>
    <dgm:cxn modelId="{2A97BC0B-A23C-462B-8B57-4AEF2D933920}" type="presOf" srcId="{4A63CF8F-69BA-40EF-98AF-F03CB3F2AB70}" destId="{2CFB4C41-A728-4BF4-BD5A-A9E4C9C0D5B5}" srcOrd="0" destOrd="0" presId="urn:microsoft.com/office/officeart/2005/8/layout/vList2"/>
    <dgm:cxn modelId="{CD4F6221-0421-4D22-B623-A4D40F7FEEAF}" type="presOf" srcId="{E7DB1A07-635A-4231-87E3-7E1D27D761CC}" destId="{9F0A1F8E-889F-455B-8AB7-8439ED1BB351}" srcOrd="0" destOrd="0" presId="urn:microsoft.com/office/officeart/2005/8/layout/vList2"/>
    <dgm:cxn modelId="{F6837709-C6A7-4436-AF60-32DA8CEFC799}" type="presParOf" srcId="{9F0A1F8E-889F-455B-8AB7-8439ED1BB351}" destId="{2CFB4C41-A728-4BF4-BD5A-A9E4C9C0D5B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F4752842-FEEC-4F59-8FA8-52C474E04D9E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A653D52-A7F0-4CCD-BF70-CA3B1208B9BA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1: формирование организационных, социально-экономических правовых, условий для осуществления мер по улучшению положения и качества жизни пожилых людей, граждан, оказавшихся в трудной жизненной ситуации, повышению степени их социальной защищенности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B36438-95CC-44C8-AB82-FB47A14F8114}" type="parTrans" cxnId="{6A2D5307-9C69-44EC-B513-B93430B7A73B}">
      <dgm:prSet/>
      <dgm:spPr/>
      <dgm:t>
        <a:bodyPr/>
        <a:lstStyle/>
        <a:p>
          <a:endParaRPr lang="ru-RU"/>
        </a:p>
      </dgm:t>
    </dgm:pt>
    <dgm:pt modelId="{C0F380E5-9D2D-48E4-A32D-01AC6B6A758F}" type="sibTrans" cxnId="{6A2D5307-9C69-44EC-B513-B93430B7A73B}">
      <dgm:prSet/>
      <dgm:spPr/>
      <dgm:t>
        <a:bodyPr/>
        <a:lstStyle/>
        <a:p>
          <a:endParaRPr lang="ru-RU"/>
        </a:p>
      </dgm:t>
    </dgm:pt>
    <dgm:pt modelId="{60990E31-EB6F-452B-8E57-E8F02DCD39D9}" type="pres">
      <dgm:prSet presAssocID="{F4752842-FEEC-4F59-8FA8-52C474E04D9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A0A0C3-BE51-4602-BB92-E441B74EA8F2}" type="pres">
      <dgm:prSet presAssocID="{6A653D52-A7F0-4CCD-BF70-CA3B1208B9BA}" presName="parentText" presStyleLbl="node1" presStyleIdx="0" presStyleCnt="1" custLinFactNeighborX="-15063" custLinFactNeighborY="7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10A4E2-1850-44CA-AC29-BDB04C4CE10B}" type="presOf" srcId="{F4752842-FEEC-4F59-8FA8-52C474E04D9E}" destId="{60990E31-EB6F-452B-8E57-E8F02DCD39D9}" srcOrd="0" destOrd="0" presId="urn:microsoft.com/office/officeart/2005/8/layout/vList2"/>
    <dgm:cxn modelId="{6A2D5307-9C69-44EC-B513-B93430B7A73B}" srcId="{F4752842-FEEC-4F59-8FA8-52C474E04D9E}" destId="{6A653D52-A7F0-4CCD-BF70-CA3B1208B9BA}" srcOrd="0" destOrd="0" parTransId="{51B36438-95CC-44C8-AB82-FB47A14F8114}" sibTransId="{C0F380E5-9D2D-48E4-A32D-01AC6B6A758F}"/>
    <dgm:cxn modelId="{3DF68A9A-6621-40C3-A67B-88DF022E71D6}" type="presOf" srcId="{6A653D52-A7F0-4CCD-BF70-CA3B1208B9BA}" destId="{06A0A0C3-BE51-4602-BB92-E441B74EA8F2}" srcOrd="0" destOrd="0" presId="urn:microsoft.com/office/officeart/2005/8/layout/vList2"/>
    <dgm:cxn modelId="{55700DB4-B0EE-4CC6-ACF6-8BECA191DFDD}" type="presParOf" srcId="{60990E31-EB6F-452B-8E57-E8F02DCD39D9}" destId="{06A0A0C3-BE51-4602-BB92-E441B74EA8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BF5165FD-1B47-4E1E-9096-54BE5C6A5B88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75732F50-7BFF-44C9-99A7-CAE1DA65C399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2: развитие и укрепление материально-технической базы учреждений социальной поддержки и социального обслуживания населения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633695-1AD7-415F-8F79-4FEAEAC64ACF}" type="parTrans" cxnId="{5A6A033E-44A9-4F16-994F-5FFDF5490130}">
      <dgm:prSet/>
      <dgm:spPr/>
      <dgm:t>
        <a:bodyPr/>
        <a:lstStyle/>
        <a:p>
          <a:endParaRPr lang="ru-RU"/>
        </a:p>
      </dgm:t>
    </dgm:pt>
    <dgm:pt modelId="{50585729-3153-4410-97A1-514FC9C395B8}" type="sibTrans" cxnId="{5A6A033E-44A9-4F16-994F-5FFDF5490130}">
      <dgm:prSet/>
      <dgm:spPr/>
      <dgm:t>
        <a:bodyPr/>
        <a:lstStyle/>
        <a:p>
          <a:endParaRPr lang="ru-RU"/>
        </a:p>
      </dgm:t>
    </dgm:pt>
    <dgm:pt modelId="{E989B342-4DA1-4769-AFD9-BB6EBE6D96C1}" type="pres">
      <dgm:prSet presAssocID="{BF5165FD-1B47-4E1E-9096-54BE5C6A5B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BEF03D-ECF1-480C-BA9B-BC35CB12681F}" type="pres">
      <dgm:prSet presAssocID="{75732F50-7BFF-44C9-99A7-CAE1DA65C399}" presName="parentText" presStyleLbl="node1" presStyleIdx="0" presStyleCnt="1" custLinFactNeighborX="8764" custLinFactNeighborY="-319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33DEE2-0911-48E3-A091-E759908442D4}" type="presOf" srcId="{75732F50-7BFF-44C9-99A7-CAE1DA65C399}" destId="{E6BEF03D-ECF1-480C-BA9B-BC35CB12681F}" srcOrd="0" destOrd="0" presId="urn:microsoft.com/office/officeart/2005/8/layout/vList2"/>
    <dgm:cxn modelId="{5A6A033E-44A9-4F16-994F-5FFDF5490130}" srcId="{BF5165FD-1B47-4E1E-9096-54BE5C6A5B88}" destId="{75732F50-7BFF-44C9-99A7-CAE1DA65C399}" srcOrd="0" destOrd="0" parTransId="{33633695-1AD7-415F-8F79-4FEAEAC64ACF}" sibTransId="{50585729-3153-4410-97A1-514FC9C395B8}"/>
    <dgm:cxn modelId="{A70A9832-B0D2-429A-89D2-9CF5D725FF00}" type="presOf" srcId="{BF5165FD-1B47-4E1E-9096-54BE5C6A5B88}" destId="{E989B342-4DA1-4769-AFD9-BB6EBE6D96C1}" srcOrd="0" destOrd="0" presId="urn:microsoft.com/office/officeart/2005/8/layout/vList2"/>
    <dgm:cxn modelId="{44EF3E42-6DEE-4D0D-B6FF-5C6D2D6C245E}" type="presParOf" srcId="{E989B342-4DA1-4769-AFD9-BB6EBE6D96C1}" destId="{E6BEF03D-ECF1-480C-BA9B-BC35CB12681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70B178-560F-4EAD-BE97-AE74D3C67384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5FF30C52-9449-4F0A-8665-6D9EC970136F}">
      <dgm:prSet custT="1"/>
      <dgm:spPr/>
      <dgm:t>
        <a:bodyPr/>
        <a:lstStyle/>
        <a:p>
          <a:pPr algn="ctr" rtl="0"/>
          <a:r>
            <a:rPr lang="ru-RU" sz="24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24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4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Структура бюджетной системы Магаданской области</a:t>
          </a:r>
          <a:endParaRPr lang="ru-RU" sz="2400" dirty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26616F-F190-4E4D-9929-E32E852350BE}" type="parTrans" cxnId="{3FF02BFE-0283-4965-B212-FC7BAD6772F5}">
      <dgm:prSet/>
      <dgm:spPr/>
      <dgm:t>
        <a:bodyPr/>
        <a:lstStyle/>
        <a:p>
          <a:endParaRPr lang="ru-RU"/>
        </a:p>
      </dgm:t>
    </dgm:pt>
    <dgm:pt modelId="{1ED40DA1-200B-4BA1-A588-D85258D95C7F}" type="sibTrans" cxnId="{3FF02BFE-0283-4965-B212-FC7BAD6772F5}">
      <dgm:prSet/>
      <dgm:spPr/>
      <dgm:t>
        <a:bodyPr/>
        <a:lstStyle/>
        <a:p>
          <a:endParaRPr lang="ru-RU"/>
        </a:p>
      </dgm:t>
    </dgm:pt>
    <dgm:pt modelId="{07935E7C-51F6-4DAD-B39B-1E941C052FE9}" type="pres">
      <dgm:prSet presAssocID="{3970B178-560F-4EAD-BE97-AE74D3C6738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60D9CB-7AC2-4FE2-B885-163D4557E6D9}" type="pres">
      <dgm:prSet presAssocID="{5FF30C52-9449-4F0A-8665-6D9EC970136F}" presName="parentText" presStyleLbl="node1" presStyleIdx="0" presStyleCnt="1" custScaleY="100048" custLinFactNeighborY="-104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EE9987-D8F7-4039-A8BB-FE03381DEA7E}" type="presOf" srcId="{5FF30C52-9449-4F0A-8665-6D9EC970136F}" destId="{4D60D9CB-7AC2-4FE2-B885-163D4557E6D9}" srcOrd="0" destOrd="0" presId="urn:microsoft.com/office/officeart/2005/8/layout/vList2"/>
    <dgm:cxn modelId="{0EC70285-958F-462B-AF33-75781515509C}" type="presOf" srcId="{3970B178-560F-4EAD-BE97-AE74D3C67384}" destId="{07935E7C-51F6-4DAD-B39B-1E941C052FE9}" srcOrd="0" destOrd="0" presId="urn:microsoft.com/office/officeart/2005/8/layout/vList2"/>
    <dgm:cxn modelId="{3FF02BFE-0283-4965-B212-FC7BAD6772F5}" srcId="{3970B178-560F-4EAD-BE97-AE74D3C67384}" destId="{5FF30C52-9449-4F0A-8665-6D9EC970136F}" srcOrd="0" destOrd="0" parTransId="{9E26616F-F190-4E4D-9929-E32E852350BE}" sibTransId="{1ED40DA1-200B-4BA1-A588-D85258D95C7F}"/>
    <dgm:cxn modelId="{205D2998-C0A4-482A-BC07-BAC027CAD007}" type="presParOf" srcId="{07935E7C-51F6-4DAD-B39B-1E941C052FE9}" destId="{4D60D9CB-7AC2-4FE2-B885-163D4557E6D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4D7667A9-9DD0-4D4D-8A7D-436440854241}" type="doc">
      <dgm:prSet loTypeId="urn:microsoft.com/office/officeart/2005/8/layout/vList2" loCatId="list" qsTypeId="urn:microsoft.com/office/officeart/2005/8/quickstyle/3d2" qsCatId="3D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A57EA1E7-1ADD-43EB-B260-376ACAC59E5D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«Развитие социальной защиты населения Магаданской области» на 2014-2018 годы»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DC74BD-E72F-47BE-9054-96C3B1476723}" type="parTrans" cxnId="{E7524F67-47A0-4080-9502-923B662C73DE}">
      <dgm:prSet/>
      <dgm:spPr/>
      <dgm:t>
        <a:bodyPr/>
        <a:lstStyle/>
        <a:p>
          <a:endParaRPr lang="ru-RU"/>
        </a:p>
      </dgm:t>
    </dgm:pt>
    <dgm:pt modelId="{37D623D6-556E-4D42-9E30-BAE6081FE932}" type="sibTrans" cxnId="{E7524F67-47A0-4080-9502-923B662C73DE}">
      <dgm:prSet/>
      <dgm:spPr/>
      <dgm:t>
        <a:bodyPr/>
        <a:lstStyle/>
        <a:p>
          <a:endParaRPr lang="ru-RU"/>
        </a:p>
      </dgm:t>
    </dgm:pt>
    <dgm:pt modelId="{1C529698-2832-4A37-AF22-A92D6296EE18}" type="pres">
      <dgm:prSet presAssocID="{4D7667A9-9DD0-4D4D-8A7D-43644085424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566B85-C066-4CCB-98D8-D664218E83F5}" type="pres">
      <dgm:prSet presAssocID="{A57EA1E7-1ADD-43EB-B260-376ACAC59E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524F67-47A0-4080-9502-923B662C73DE}" srcId="{4D7667A9-9DD0-4D4D-8A7D-436440854241}" destId="{A57EA1E7-1ADD-43EB-B260-376ACAC59E5D}" srcOrd="0" destOrd="0" parTransId="{9CDC74BD-E72F-47BE-9054-96C3B1476723}" sibTransId="{37D623D6-556E-4D42-9E30-BAE6081FE932}"/>
    <dgm:cxn modelId="{08056DEA-EF90-471D-84E9-202220E80895}" type="presOf" srcId="{A57EA1E7-1ADD-43EB-B260-376ACAC59E5D}" destId="{E2566B85-C066-4CCB-98D8-D664218E83F5}" srcOrd="0" destOrd="0" presId="urn:microsoft.com/office/officeart/2005/8/layout/vList2"/>
    <dgm:cxn modelId="{5649B9B5-E03C-4C8D-9A3A-708E9F4B8520}" type="presOf" srcId="{4D7667A9-9DD0-4D4D-8A7D-436440854241}" destId="{1C529698-2832-4A37-AF22-A92D6296EE18}" srcOrd="0" destOrd="0" presId="urn:microsoft.com/office/officeart/2005/8/layout/vList2"/>
    <dgm:cxn modelId="{5F7941A9-65BD-4FB1-8458-EC6018400FCA}" type="presParOf" srcId="{1C529698-2832-4A37-AF22-A92D6296EE18}" destId="{E2566B85-C066-4CCB-98D8-D664218E83F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4ECEA41C-31D5-4FD6-A0FE-FC5AE0B5035B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1A3B5265-1701-4C7D-AC76-54965909DDAD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«Повышение мобильности трудовых ресурсов» на 2015-2020 годы»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80C49-1314-4250-A58E-5409F53FBCAE}" type="parTrans" cxnId="{518B58B2-51B1-45C0-BF72-4434B030F21A}">
      <dgm:prSet/>
      <dgm:spPr/>
      <dgm:t>
        <a:bodyPr/>
        <a:lstStyle/>
        <a:p>
          <a:endParaRPr lang="ru-RU"/>
        </a:p>
      </dgm:t>
    </dgm:pt>
    <dgm:pt modelId="{825B9910-7C09-48DB-8030-971B5C7A3A4C}" type="sibTrans" cxnId="{518B58B2-51B1-45C0-BF72-4434B030F21A}">
      <dgm:prSet/>
      <dgm:spPr/>
      <dgm:t>
        <a:bodyPr/>
        <a:lstStyle/>
        <a:p>
          <a:endParaRPr lang="ru-RU"/>
        </a:p>
      </dgm:t>
    </dgm:pt>
    <dgm:pt modelId="{8DD3DF68-503B-41F2-A138-52668D469C66}" type="pres">
      <dgm:prSet presAssocID="{4ECEA41C-31D5-4FD6-A0FE-FC5AE0B5035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CCDC03-C313-47E3-94A0-199B8CD098C7}" type="pres">
      <dgm:prSet presAssocID="{1A3B5265-1701-4C7D-AC76-54965909DDA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8B58B2-51B1-45C0-BF72-4434B030F21A}" srcId="{4ECEA41C-31D5-4FD6-A0FE-FC5AE0B5035B}" destId="{1A3B5265-1701-4C7D-AC76-54965909DDAD}" srcOrd="0" destOrd="0" parTransId="{CF780C49-1314-4250-A58E-5409F53FBCAE}" sibTransId="{825B9910-7C09-48DB-8030-971B5C7A3A4C}"/>
    <dgm:cxn modelId="{2F786DD7-BD65-49AE-A6D0-FA3B9A009824}" type="presOf" srcId="{4ECEA41C-31D5-4FD6-A0FE-FC5AE0B5035B}" destId="{8DD3DF68-503B-41F2-A138-52668D469C66}" srcOrd="0" destOrd="0" presId="urn:microsoft.com/office/officeart/2005/8/layout/vList2"/>
    <dgm:cxn modelId="{F6B638F0-C0AF-4A16-86EA-1CC172840401}" type="presOf" srcId="{1A3B5265-1701-4C7D-AC76-54965909DDAD}" destId="{B4CCDC03-C313-47E3-94A0-199B8CD098C7}" srcOrd="0" destOrd="0" presId="urn:microsoft.com/office/officeart/2005/8/layout/vList2"/>
    <dgm:cxn modelId="{E5F54250-330D-4898-89A8-A2E32F3EA9A6}" type="presParOf" srcId="{8DD3DF68-503B-41F2-A138-52668D469C66}" destId="{B4CCDC03-C313-47E3-94A0-199B8CD098C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2F4A4010-84FC-4336-A19E-5941CFF99CC7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4C6B15A5-D74F-4B98-962C-96D67856E63A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ПРОГРАМЫ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создание условий для реализации инвестиционных проектов в части обеспечения необходимыми трудовыми ресурсами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E5CC7C-AE4F-45C9-9244-FFD815367E1A}" type="parTrans" cxnId="{AFE4BCE1-EB5D-46C4-8F21-C5078003C885}">
      <dgm:prSet/>
      <dgm:spPr/>
      <dgm:t>
        <a:bodyPr/>
        <a:lstStyle/>
        <a:p>
          <a:pPr algn="ctr"/>
          <a:endParaRPr lang="ru-RU"/>
        </a:p>
      </dgm:t>
    </dgm:pt>
    <dgm:pt modelId="{D666E34B-D3A7-4FD4-8F03-8FEFBBB4F43E}" type="sibTrans" cxnId="{AFE4BCE1-EB5D-46C4-8F21-C5078003C885}">
      <dgm:prSet/>
      <dgm:spPr/>
      <dgm:t>
        <a:bodyPr/>
        <a:lstStyle/>
        <a:p>
          <a:pPr algn="ctr"/>
          <a:endParaRPr lang="ru-RU"/>
        </a:p>
      </dgm:t>
    </dgm:pt>
    <dgm:pt modelId="{9F81430D-76AA-40CE-A5B3-7D14A5688D23}" type="pres">
      <dgm:prSet presAssocID="{2F4A4010-84FC-4336-A19E-5941CFF99C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3ECEDF-5E37-4DB7-A28C-9F359E1871F2}" type="pres">
      <dgm:prSet presAssocID="{4C6B15A5-D74F-4B98-962C-96D67856E63A}" presName="parentText" presStyleLbl="node1" presStyleIdx="0" presStyleCnt="1" custLinFactNeighborX="-1827" custLinFactNeighborY="-437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EB68FE-E020-485F-93DE-A85CF8BC7EA3}" type="presOf" srcId="{4C6B15A5-D74F-4B98-962C-96D67856E63A}" destId="{273ECEDF-5E37-4DB7-A28C-9F359E1871F2}" srcOrd="0" destOrd="0" presId="urn:microsoft.com/office/officeart/2005/8/layout/vList2"/>
    <dgm:cxn modelId="{1841B3B0-CC47-4123-A2D7-9D276158949F}" type="presOf" srcId="{2F4A4010-84FC-4336-A19E-5941CFF99CC7}" destId="{9F81430D-76AA-40CE-A5B3-7D14A5688D23}" srcOrd="0" destOrd="0" presId="urn:microsoft.com/office/officeart/2005/8/layout/vList2"/>
    <dgm:cxn modelId="{AFE4BCE1-EB5D-46C4-8F21-C5078003C885}" srcId="{2F4A4010-84FC-4336-A19E-5941CFF99CC7}" destId="{4C6B15A5-D74F-4B98-962C-96D67856E63A}" srcOrd="0" destOrd="0" parTransId="{90E5CC7C-AE4F-45C9-9244-FFD815367E1A}" sibTransId="{D666E34B-D3A7-4FD4-8F03-8FEFBBB4F43E}"/>
    <dgm:cxn modelId="{1918E941-4A60-4548-84EF-01742D051793}" type="presParOf" srcId="{9F81430D-76AA-40CE-A5B3-7D14A5688D23}" destId="{273ECEDF-5E37-4DB7-A28C-9F359E1871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86D81181-9C8C-4F70-B03B-A01B332BA9BC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B3B250C1-B651-40EC-BEB6-6D1006FF1C0B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1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определение потребности в трудовых ресурсах для реализации инвестиционных проектов на территории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FFAC92-B326-4A56-B2EC-E6EBBC688114}" type="parTrans" cxnId="{29FC07CA-3A1C-472C-AAB8-6BE3898EAD0A}">
      <dgm:prSet/>
      <dgm:spPr/>
      <dgm:t>
        <a:bodyPr/>
        <a:lstStyle/>
        <a:p>
          <a:endParaRPr lang="ru-RU"/>
        </a:p>
      </dgm:t>
    </dgm:pt>
    <dgm:pt modelId="{18295C75-BA96-417B-A58D-CA976F5C50D1}" type="sibTrans" cxnId="{29FC07CA-3A1C-472C-AAB8-6BE3898EAD0A}">
      <dgm:prSet/>
      <dgm:spPr/>
      <dgm:t>
        <a:bodyPr/>
        <a:lstStyle/>
        <a:p>
          <a:endParaRPr lang="ru-RU"/>
        </a:p>
      </dgm:t>
    </dgm:pt>
    <dgm:pt modelId="{09ABB232-057A-41FE-9D6F-DEF355139B49}" type="pres">
      <dgm:prSet presAssocID="{86D81181-9C8C-4F70-B03B-A01B332BA9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11346C-AB00-45CB-8EE2-7130CCB0FC6D}" type="pres">
      <dgm:prSet presAssocID="{B3B250C1-B651-40EC-BEB6-6D1006FF1C0B}" presName="parentText" presStyleLbl="node1" presStyleIdx="0" presStyleCnt="1" custLinFactNeighborX="8635" custLinFactNeighborY="-15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AE455A-CE54-4A42-8F45-E448B887E194}" type="presOf" srcId="{B3B250C1-B651-40EC-BEB6-6D1006FF1C0B}" destId="{5911346C-AB00-45CB-8EE2-7130CCB0FC6D}" srcOrd="0" destOrd="0" presId="urn:microsoft.com/office/officeart/2005/8/layout/vList2"/>
    <dgm:cxn modelId="{29FC07CA-3A1C-472C-AAB8-6BE3898EAD0A}" srcId="{86D81181-9C8C-4F70-B03B-A01B332BA9BC}" destId="{B3B250C1-B651-40EC-BEB6-6D1006FF1C0B}" srcOrd="0" destOrd="0" parTransId="{E1FFAC92-B326-4A56-B2EC-E6EBBC688114}" sibTransId="{18295C75-BA96-417B-A58D-CA976F5C50D1}"/>
    <dgm:cxn modelId="{61BDDB0C-E640-4B8D-93EB-9FF2BC633AA5}" type="presOf" srcId="{86D81181-9C8C-4F70-B03B-A01B332BA9BC}" destId="{09ABB232-057A-41FE-9D6F-DEF355139B49}" srcOrd="0" destOrd="0" presId="urn:microsoft.com/office/officeart/2005/8/layout/vList2"/>
    <dgm:cxn modelId="{C83B5667-F663-4761-A456-7465ADC21FBC}" type="presParOf" srcId="{09ABB232-057A-41FE-9D6F-DEF355139B49}" destId="{5911346C-AB00-45CB-8EE2-7130CCB0FC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BAE01266-409D-4C3D-B5B0-487C83F7FF73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DE8EAF76-5ABB-405C-8C16-D42E1AA510B0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2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содействие работодателям, реализующим инвестиционные проекты, в привлечении трудовых ресурсов из субъектов Российской Федерации, не включенных в перечень субъектов Российской Федерации, привлечение трудовых ресурсов в которые является приоритетным, утвержденный Правительством Российской Федерации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64FBD-F2A4-43EE-B3E2-FF1F0A8BB108}" type="parTrans" cxnId="{76F2FDE0-C29C-4A53-8D6E-0312EC349FEC}">
      <dgm:prSet/>
      <dgm:spPr/>
      <dgm:t>
        <a:bodyPr/>
        <a:lstStyle/>
        <a:p>
          <a:endParaRPr lang="ru-RU"/>
        </a:p>
      </dgm:t>
    </dgm:pt>
    <dgm:pt modelId="{98F4E9B6-11E3-4DBC-BD39-29E3F9D9E6EB}" type="sibTrans" cxnId="{76F2FDE0-C29C-4A53-8D6E-0312EC349FEC}">
      <dgm:prSet/>
      <dgm:spPr/>
      <dgm:t>
        <a:bodyPr/>
        <a:lstStyle/>
        <a:p>
          <a:endParaRPr lang="ru-RU"/>
        </a:p>
      </dgm:t>
    </dgm:pt>
    <dgm:pt modelId="{28975282-6AE8-4057-A033-AD4FDB517195}" type="pres">
      <dgm:prSet presAssocID="{BAE01266-409D-4C3D-B5B0-487C83F7FF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7567C4-B484-4335-A9B1-7DB467DDF00B}" type="pres">
      <dgm:prSet presAssocID="{DE8EAF76-5ABB-405C-8C16-D42E1AA510B0}" presName="parentText" presStyleLbl="node1" presStyleIdx="0" presStyleCnt="1" custLinFactNeighborX="56518" custLinFactNeighborY="-369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F2FDE0-C29C-4A53-8D6E-0312EC349FEC}" srcId="{BAE01266-409D-4C3D-B5B0-487C83F7FF73}" destId="{DE8EAF76-5ABB-405C-8C16-D42E1AA510B0}" srcOrd="0" destOrd="0" parTransId="{5EC64FBD-F2A4-43EE-B3E2-FF1F0A8BB108}" sibTransId="{98F4E9B6-11E3-4DBC-BD39-29E3F9D9E6EB}"/>
    <dgm:cxn modelId="{A6410359-6E88-49F7-A6DD-BC591804F5B0}" type="presOf" srcId="{BAE01266-409D-4C3D-B5B0-487C83F7FF73}" destId="{28975282-6AE8-4057-A033-AD4FDB517195}" srcOrd="0" destOrd="0" presId="urn:microsoft.com/office/officeart/2005/8/layout/vList2"/>
    <dgm:cxn modelId="{35F02860-2F5E-4434-94CD-A570768CE86F}" type="presOf" srcId="{DE8EAF76-5ABB-405C-8C16-D42E1AA510B0}" destId="{937567C4-B484-4335-A9B1-7DB467DDF00B}" srcOrd="0" destOrd="0" presId="urn:microsoft.com/office/officeart/2005/8/layout/vList2"/>
    <dgm:cxn modelId="{89610B4E-09CE-415D-BB14-0015D1898C32}" type="presParOf" srcId="{28975282-6AE8-4057-A033-AD4FDB517195}" destId="{937567C4-B484-4335-A9B1-7DB467DDF00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75.xml><?xml version="1.0" encoding="utf-8"?>
<dgm:dataModel xmlns:dgm="http://schemas.openxmlformats.org/drawingml/2006/diagram" xmlns:a="http://schemas.openxmlformats.org/drawingml/2006/main">
  <dgm:ptLst>
    <dgm:pt modelId="{AEC25474-8DCD-4278-97F5-A7D249B4AE48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35DBD4C1-BFAB-4E36-9316-6A6A506862E3}">
      <dgm:prSet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u="sng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ЗДРАВООХРАНЕНИЯ МАГАДАНСКОЙ ОБЛАСТИ</a:t>
          </a:r>
          <a:r>
            <a:rPr lang="ru-RU" b="1" u="none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Срок реализации: 2014-2020 годы</a:t>
          </a:r>
          <a:endParaRPr lang="ru-RU" dirty="0">
            <a:solidFill>
              <a:schemeClr val="bg1"/>
            </a:solidFill>
          </a:endParaRPr>
        </a:p>
      </dgm:t>
    </dgm:pt>
    <dgm:pt modelId="{2BDC17AA-B865-446F-B483-04C1639ABE7F}" type="parTrans" cxnId="{5E824C37-2797-4A34-A6EA-FEEB42BD26B2}">
      <dgm:prSet/>
      <dgm:spPr/>
      <dgm:t>
        <a:bodyPr/>
        <a:lstStyle/>
        <a:p>
          <a:endParaRPr lang="ru-RU"/>
        </a:p>
      </dgm:t>
    </dgm:pt>
    <dgm:pt modelId="{93A6079D-0BED-424E-845A-C63FAFA603D0}" type="sibTrans" cxnId="{5E824C37-2797-4A34-A6EA-FEEB42BD26B2}">
      <dgm:prSet/>
      <dgm:spPr/>
      <dgm:t>
        <a:bodyPr/>
        <a:lstStyle/>
        <a:p>
          <a:endParaRPr lang="ru-RU"/>
        </a:p>
      </dgm:t>
    </dgm:pt>
    <dgm:pt modelId="{139EB030-2E8F-4F32-AC03-12F12DE5DDEF}" type="pres">
      <dgm:prSet presAssocID="{AEC25474-8DCD-4278-97F5-A7D249B4AE4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CF7ED0-226E-4CDF-A01E-8CEEBBEAA76D}" type="pres">
      <dgm:prSet presAssocID="{35DBD4C1-BFAB-4E36-9316-6A6A506862E3}" presName="parentText" presStyleLbl="node1" presStyleIdx="0" presStyleCnt="1" custLinFactNeighborX="19337" custLinFactNeighborY="2725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36CEEA-ABF9-4340-8ACD-2F7F88DE280D}" type="presOf" srcId="{35DBD4C1-BFAB-4E36-9316-6A6A506862E3}" destId="{3CCF7ED0-226E-4CDF-A01E-8CEEBBEAA76D}" srcOrd="0" destOrd="0" presId="urn:microsoft.com/office/officeart/2005/8/layout/vList2"/>
    <dgm:cxn modelId="{508B493D-77B2-4EC4-859A-409641BF7527}" type="presOf" srcId="{AEC25474-8DCD-4278-97F5-A7D249B4AE48}" destId="{139EB030-2E8F-4F32-AC03-12F12DE5DDEF}" srcOrd="0" destOrd="0" presId="urn:microsoft.com/office/officeart/2005/8/layout/vList2"/>
    <dgm:cxn modelId="{5E824C37-2797-4A34-A6EA-FEEB42BD26B2}" srcId="{AEC25474-8DCD-4278-97F5-A7D249B4AE48}" destId="{35DBD4C1-BFAB-4E36-9316-6A6A506862E3}" srcOrd="0" destOrd="0" parTransId="{2BDC17AA-B865-446F-B483-04C1639ABE7F}" sibTransId="{93A6079D-0BED-424E-845A-C63FAFA603D0}"/>
    <dgm:cxn modelId="{DCBAA46F-2007-42D7-BE38-0A4111233D0D}" type="presParOf" srcId="{139EB030-2E8F-4F32-AC03-12F12DE5DDEF}" destId="{3CCF7ED0-226E-4CDF-A01E-8CEEBBEAA7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6.xml><?xml version="1.0" encoding="utf-8"?>
<dgm:dataModel xmlns:dgm="http://schemas.openxmlformats.org/drawingml/2006/diagram" xmlns:a="http://schemas.openxmlformats.org/drawingml/2006/main">
  <dgm:ptLst>
    <dgm:pt modelId="{CAB0C11E-8E96-4DB8-8ACA-E205DADB0032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B5A96F-2A20-4C12-B762-677464EBCB72}">
      <dgm:prSet phldrT="[Текст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sz="1200" i="0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b="1" i="0" u="sng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ЦЕЛЬ</a:t>
          </a:r>
          <a:r>
            <a:rPr lang="ru-RU" sz="1200" b="1" i="0" u="none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120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доступности медицинской помощи и повышение эффективности медицинских услуг, объемы, виды и качество которых должны соответствовать уровню заболеваемости и потребностям населения, передовым достижениям медицинской науки</a:t>
          </a:r>
        </a:p>
        <a:p>
          <a:endParaRPr lang="ru-RU" sz="1600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904A8E-07DD-4414-81A8-88190B8426B8}" type="parTrans" cxnId="{03DE15DA-690C-4386-A4EB-F8A74659979A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DECF30-22CA-458D-A757-54AC744FDC5F}" type="sibTrans" cxnId="{03DE15DA-690C-4386-A4EB-F8A74659979A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EC7D34-6B0B-4ADC-AEBD-47761DD9B4B3}">
      <dgm:prSet phldrT="[Текст]" custT="1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sz="1000" b="1" i="0" u="none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050" b="1" i="0" u="none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системы здравоохранения высококвалифицированными медицинскими кадрами, устранение дефицита медицинских кадров</a:t>
          </a:r>
          <a:endParaRPr lang="ru-RU" sz="1050" b="1" i="0" u="none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59026C-411E-4419-AC92-A465CA30538F}" type="parTrans" cxnId="{5B9F4B45-4FDD-40D1-95B3-B32D82D67AD9}">
      <dgm:prSet custT="1"/>
      <dgm:spPr/>
      <dgm:t>
        <a:bodyPr/>
        <a:lstStyle/>
        <a:p>
          <a:endParaRPr lang="ru-RU" sz="5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8505A7-6BF6-4C19-815F-AD07EE3CE58E}" type="sibTrans" cxnId="{5B9F4B45-4FDD-40D1-95B3-B32D82D67AD9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36FB6D-BBA2-4660-A184-305080E67036}">
      <dgm:prSet phldrT="[Текст]" phldr="1"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539506-6855-46AA-AE50-9465FA7EE5B7}" type="parTrans" cxnId="{9EBC384C-623C-4E20-BA45-91C7311621B2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F53D4A-52A3-47C9-80A4-0AB9E3D834AC}" type="sibTrans" cxnId="{9EBC384C-623C-4E20-BA45-91C7311621B2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7470D6-1955-42BB-97A8-5269F4B1FCB2}">
      <dgm:prSet custT="1"/>
      <dgm:spPr>
        <a:solidFill>
          <a:schemeClr val="tx2">
            <a:lumMod val="75000"/>
          </a:schemeClr>
        </a:solidFill>
        <a:ln>
          <a:noFill/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sz="800" b="1" i="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050" b="1" i="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Стабилизация и улучшение здоровья, увеличение продолжительности жизни, снижение смертности населения путем создания системы формирования здорового образа жизни и активизации профилактики инфекционных и неинфекционных заболеваний. Развитие первичной медико-санитарной помощи;</a:t>
          </a:r>
        </a:p>
        <a:p>
          <a:r>
            <a:rPr lang="ru-RU" sz="1050" b="1" i="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повышение обеспеченности населения Магаданской области лекарственными препаратами и медицинскими изделиями</a:t>
          </a:r>
        </a:p>
        <a:p>
          <a:endParaRPr lang="ru-RU" sz="1000" b="1" i="0" dirty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3009B2-CBF9-4970-B97D-DF205BEE5A2F}" type="sibTrans" cxnId="{FE41080C-7C64-4D43-95ED-E3404DC929CC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2D9C46-5690-4430-AE51-0476D3F77AF8}" type="parTrans" cxnId="{FE41080C-7C64-4D43-95ED-E3404DC929CC}">
      <dgm:prSet custT="1"/>
      <dgm:spPr/>
      <dgm:t>
        <a:bodyPr/>
        <a:lstStyle/>
        <a:p>
          <a:endParaRPr lang="ru-RU" sz="5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28DC34-0C2E-4915-9497-8F7AD6673CB5}">
      <dgm:prSet custT="1"/>
      <dgm:spPr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05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</a:t>
          </a:r>
          <a:endParaRPr lang="ru-RU" sz="1050" b="1" i="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DD0DEE-AEC2-4D3A-BD6C-0D2E2180AD18}" type="parTrans" cxnId="{BD52D521-F6BC-4DED-ABBF-64A020D70631}">
      <dgm:prSet custT="1"/>
      <dgm:spPr/>
      <dgm:t>
        <a:bodyPr/>
        <a:lstStyle/>
        <a:p>
          <a:endParaRPr lang="ru-RU" sz="5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F27DBC-BCC0-43A7-B5E2-A998206E1B2D}" type="sibTrans" cxnId="{BD52D521-F6BC-4DED-ABBF-64A020D70631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B8ECA2-302B-487F-BE7F-200136F5655C}">
      <dgm:prSet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sz="900" b="1" i="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05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оказания доступной и качественной медицинской помощи детям и матерям; улучшение состояния здоровья детей и матерей; снижение материнской, младенческой и детской смертности; снижение уровня вертикальной передачи ВИЧ от матери ребенку</a:t>
          </a:r>
          <a:endParaRPr lang="ru-RU" sz="1050" b="1" i="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9FEF6-5CF1-40B4-AC70-FA5565673ADC}" type="parTrans" cxnId="{8DCBAF54-89E5-46F9-8E9F-5ABCC4C11D17}">
      <dgm:prSet custT="1"/>
      <dgm:spPr/>
      <dgm:t>
        <a:bodyPr/>
        <a:lstStyle/>
        <a:p>
          <a:endParaRPr lang="ru-RU" sz="5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74BEF5-F75D-409C-B75D-0894B93AF243}" type="sibTrans" cxnId="{8DCBAF54-89E5-46F9-8E9F-5ABCC4C11D17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26A37A-BD91-4BCE-83D4-478B96F9CA82}">
      <dgm:prSet custT="1"/>
      <dgm:spPr>
        <a:solidFill>
          <a:schemeClr val="tx1">
            <a:lumMod val="65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sz="900" b="1" i="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050" b="1" i="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Развитие медицинской реабилитации и санаторно-курортного лечения, в том числе детям</a:t>
          </a:r>
        </a:p>
        <a:p>
          <a:endParaRPr lang="ru-RU" sz="8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8E0763-49A0-465F-BD90-FEC6D5BF4A71}" type="parTrans" cxnId="{FED8AB9C-3CB1-4ADE-A78A-F36EFA6B379B}">
      <dgm:prSet custT="1"/>
      <dgm:spPr/>
      <dgm:t>
        <a:bodyPr/>
        <a:lstStyle/>
        <a:p>
          <a:endParaRPr lang="ru-RU" sz="5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140ABD-2C94-4C13-9CD9-419FC3811A12}" type="sibTrans" cxnId="{FED8AB9C-3CB1-4ADE-A78A-F36EFA6B379B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EE26F5-28EF-48ED-8E39-FEDA16CCD494}">
      <dgm:prSet custT="1"/>
      <dgm:spPr>
        <a:solidFill>
          <a:srgbClr val="88E8B1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100" b="1" i="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Развитие службы оказания паллиативной помощи</a:t>
          </a:r>
          <a:endParaRPr lang="ru-RU" sz="1100" b="1" i="0" dirty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F7C807-59A7-4AF6-8997-C50FCFD4963C}" type="parTrans" cxnId="{152A945C-A16A-4A4A-A350-7C5801ADC17F}">
      <dgm:prSet custT="1"/>
      <dgm:spPr/>
      <dgm:t>
        <a:bodyPr/>
        <a:lstStyle/>
        <a:p>
          <a:endParaRPr lang="ru-RU" sz="6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787F98-4908-4EED-8BC6-B7A9474FE7F6}" type="sibTrans" cxnId="{152A945C-A16A-4A4A-A350-7C5801ADC17F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05F3ED-C638-458E-B0E7-E4E30BA2BFAB}">
      <dgm:prSet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000" b="1" i="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и доступности оказываемой медицинской помощи населению области независимо от места проживания</a:t>
          </a:r>
          <a:endParaRPr lang="ru-RU" sz="1000" b="1" i="0" dirty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14C986-AD1B-452C-A87B-D723FFEF8428}" type="parTrans" cxnId="{F4558917-BCB1-4BD3-A8C2-88F4617507AF}">
      <dgm:prSet custT="1"/>
      <dgm:spPr/>
      <dgm:t>
        <a:bodyPr/>
        <a:lstStyle/>
        <a:p>
          <a:endParaRPr lang="ru-RU" sz="5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655B6F-FC5E-4891-885B-65BA7380D02B}" type="sibTrans" cxnId="{F4558917-BCB1-4BD3-A8C2-88F4617507AF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A1ACA3-0C61-48E0-98E0-2815C47F9CB6}" type="pres">
      <dgm:prSet presAssocID="{CAB0C11E-8E96-4DB8-8ACA-E205DADB003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1D7857-D82B-408C-A921-4C09425B7B1E}" type="pres">
      <dgm:prSet presAssocID="{F2B5A96F-2A20-4C12-B762-677464EBCB72}" presName="centerShape" presStyleLbl="node0" presStyleIdx="0" presStyleCnt="1" custScaleX="244059" custScaleY="165980" custLinFactNeighborX="5317" custLinFactNeighborY="4985"/>
      <dgm:spPr/>
      <dgm:t>
        <a:bodyPr/>
        <a:lstStyle/>
        <a:p>
          <a:endParaRPr lang="ru-RU"/>
        </a:p>
      </dgm:t>
    </dgm:pt>
    <dgm:pt modelId="{70E6FDFC-9CB7-4AC8-84FC-6B245487BBBA}" type="pres">
      <dgm:prSet presAssocID="{552D9C46-5690-4430-AE51-0476D3F77AF8}" presName="Name9" presStyleLbl="parChTrans1D2" presStyleIdx="0" presStyleCnt="7"/>
      <dgm:spPr/>
      <dgm:t>
        <a:bodyPr/>
        <a:lstStyle/>
        <a:p>
          <a:endParaRPr lang="ru-RU"/>
        </a:p>
      </dgm:t>
    </dgm:pt>
    <dgm:pt modelId="{BEB4A5AE-F550-4092-BBC4-107D48DF9704}" type="pres">
      <dgm:prSet presAssocID="{552D9C46-5690-4430-AE51-0476D3F77AF8}" presName="connTx" presStyleLbl="parChTrans1D2" presStyleIdx="0" presStyleCnt="7"/>
      <dgm:spPr/>
      <dgm:t>
        <a:bodyPr/>
        <a:lstStyle/>
        <a:p>
          <a:endParaRPr lang="ru-RU"/>
        </a:p>
      </dgm:t>
    </dgm:pt>
    <dgm:pt modelId="{B5ACE853-605D-4B31-A199-EFC7359F043D}" type="pres">
      <dgm:prSet presAssocID="{D07470D6-1955-42BB-97A8-5269F4B1FCB2}" presName="node" presStyleLbl="node1" presStyleIdx="0" presStyleCnt="7" custScaleX="260203" custScaleY="159352" custRadScaleRad="121258" custRadScaleInc="-1586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1B655-E499-4DA0-BE33-B4B75CC64FA0}" type="pres">
      <dgm:prSet presAssocID="{F209FEF6-5CF1-40B4-AC70-FA5565673ADC}" presName="Name9" presStyleLbl="parChTrans1D2" presStyleIdx="1" presStyleCnt="7"/>
      <dgm:spPr/>
      <dgm:t>
        <a:bodyPr/>
        <a:lstStyle/>
        <a:p>
          <a:endParaRPr lang="ru-RU"/>
        </a:p>
      </dgm:t>
    </dgm:pt>
    <dgm:pt modelId="{EEE41DBB-3807-4718-81BF-5BFF4D8DC28E}" type="pres">
      <dgm:prSet presAssocID="{F209FEF6-5CF1-40B4-AC70-FA5565673ADC}" presName="connTx" presStyleLbl="parChTrans1D2" presStyleIdx="1" presStyleCnt="7"/>
      <dgm:spPr/>
      <dgm:t>
        <a:bodyPr/>
        <a:lstStyle/>
        <a:p>
          <a:endParaRPr lang="ru-RU"/>
        </a:p>
      </dgm:t>
    </dgm:pt>
    <dgm:pt modelId="{F719F730-733F-4A64-A044-274DEE3A7207}" type="pres">
      <dgm:prSet presAssocID="{1BB8ECA2-302B-487F-BE7F-200136F5655C}" presName="node" presStyleLbl="node1" presStyleIdx="1" presStyleCnt="7" custScaleX="183244" custScaleY="141433" custRadScaleRad="163378" custRadScaleInc="1367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0415A3-8680-402B-AC24-61D67F225923}" type="pres">
      <dgm:prSet presAssocID="{6EDD0DEE-AEC2-4D3A-BD6C-0D2E2180AD18}" presName="Name9" presStyleLbl="parChTrans1D2" presStyleIdx="2" presStyleCnt="7"/>
      <dgm:spPr/>
      <dgm:t>
        <a:bodyPr/>
        <a:lstStyle/>
        <a:p>
          <a:endParaRPr lang="ru-RU"/>
        </a:p>
      </dgm:t>
    </dgm:pt>
    <dgm:pt modelId="{A6FDF110-659A-417E-802F-4CC22B623D64}" type="pres">
      <dgm:prSet presAssocID="{6EDD0DEE-AEC2-4D3A-BD6C-0D2E2180AD18}" presName="connTx" presStyleLbl="parChTrans1D2" presStyleIdx="2" presStyleCnt="7"/>
      <dgm:spPr/>
      <dgm:t>
        <a:bodyPr/>
        <a:lstStyle/>
        <a:p>
          <a:endParaRPr lang="ru-RU"/>
        </a:p>
      </dgm:t>
    </dgm:pt>
    <dgm:pt modelId="{72B9CF3E-98CA-45D5-9C73-A1455CE71550}" type="pres">
      <dgm:prSet presAssocID="{EA28DC34-0C2E-4915-9497-8F7AD6673CB5}" presName="node" presStyleLbl="node1" presStyleIdx="2" presStyleCnt="7" custScaleX="212387" custScaleY="116245" custRadScaleRad="131883" custRadScaleInc="-2198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E3B282-E3F2-45D3-85CA-340D526881B4}" type="pres">
      <dgm:prSet presAssocID="{D659026C-411E-4419-AC92-A465CA30538F}" presName="Name9" presStyleLbl="parChTrans1D2" presStyleIdx="3" presStyleCnt="7"/>
      <dgm:spPr/>
      <dgm:t>
        <a:bodyPr/>
        <a:lstStyle/>
        <a:p>
          <a:endParaRPr lang="ru-RU"/>
        </a:p>
      </dgm:t>
    </dgm:pt>
    <dgm:pt modelId="{F567C113-9623-42F4-81EA-A593E647F343}" type="pres">
      <dgm:prSet presAssocID="{D659026C-411E-4419-AC92-A465CA30538F}" presName="connTx" presStyleLbl="parChTrans1D2" presStyleIdx="3" presStyleCnt="7"/>
      <dgm:spPr/>
      <dgm:t>
        <a:bodyPr/>
        <a:lstStyle/>
        <a:p>
          <a:endParaRPr lang="ru-RU"/>
        </a:p>
      </dgm:t>
    </dgm:pt>
    <dgm:pt modelId="{F21C28D6-0E32-40F6-994F-286EF42D1E93}" type="pres">
      <dgm:prSet presAssocID="{72EC7D34-6B0B-4ADC-AEBD-47761DD9B4B3}" presName="node" presStyleLbl="node1" presStyleIdx="3" presStyleCnt="7" custScaleX="164499" custScaleY="93990" custRadScaleRad="129592" custRadScaleInc="308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44C370-74B0-4DE1-A9EF-CD1EEC8700A5}" type="pres">
      <dgm:prSet presAssocID="{EEF7C807-59A7-4AF6-8997-C50FCFD4963C}" presName="Name9" presStyleLbl="parChTrans1D2" presStyleIdx="4" presStyleCnt="7"/>
      <dgm:spPr/>
      <dgm:t>
        <a:bodyPr/>
        <a:lstStyle/>
        <a:p>
          <a:endParaRPr lang="ru-RU"/>
        </a:p>
      </dgm:t>
    </dgm:pt>
    <dgm:pt modelId="{E4C1A5A9-F23D-4F54-B774-E489BCDDE5D9}" type="pres">
      <dgm:prSet presAssocID="{EEF7C807-59A7-4AF6-8997-C50FCFD4963C}" presName="connTx" presStyleLbl="parChTrans1D2" presStyleIdx="4" presStyleCnt="7"/>
      <dgm:spPr/>
      <dgm:t>
        <a:bodyPr/>
        <a:lstStyle/>
        <a:p>
          <a:endParaRPr lang="ru-RU"/>
        </a:p>
      </dgm:t>
    </dgm:pt>
    <dgm:pt modelId="{8401AF7A-7226-4F67-8FCA-18E99C472820}" type="pres">
      <dgm:prSet presAssocID="{FCEE26F5-28EF-48ED-8E39-FEDA16CCD494}" presName="node" presStyleLbl="node1" presStyleIdx="4" presStyleCnt="7" custScaleX="125513" custScaleY="95380" custRadScaleRad="189000" custRadScaleInc="-3512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B9D00-4E7D-44F3-B988-39BA8B967206}" type="pres">
      <dgm:prSet presAssocID="{0F8E0763-49A0-465F-BD90-FEC6D5BF4A71}" presName="Name9" presStyleLbl="parChTrans1D2" presStyleIdx="5" presStyleCnt="7"/>
      <dgm:spPr/>
      <dgm:t>
        <a:bodyPr/>
        <a:lstStyle/>
        <a:p>
          <a:endParaRPr lang="ru-RU"/>
        </a:p>
      </dgm:t>
    </dgm:pt>
    <dgm:pt modelId="{B56764DB-FBFB-46AB-A16B-5E82D146A100}" type="pres">
      <dgm:prSet presAssocID="{0F8E0763-49A0-465F-BD90-FEC6D5BF4A71}" presName="connTx" presStyleLbl="parChTrans1D2" presStyleIdx="5" presStyleCnt="7"/>
      <dgm:spPr/>
      <dgm:t>
        <a:bodyPr/>
        <a:lstStyle/>
        <a:p>
          <a:endParaRPr lang="ru-RU"/>
        </a:p>
      </dgm:t>
    </dgm:pt>
    <dgm:pt modelId="{00A3E00A-37F5-4647-BFEF-2CBDBEA01DD9}" type="pres">
      <dgm:prSet presAssocID="{0B26A37A-BD91-4BCE-83D4-478B96F9CA82}" presName="node" presStyleLbl="node1" presStyleIdx="5" presStyleCnt="7" custScaleX="167705" custScaleY="74536" custRadScaleRad="132265" custRadScaleInc="9595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1B4EC-B243-44A9-AD09-F30F87482E11}" type="pres">
      <dgm:prSet presAssocID="{7D14C986-AD1B-452C-A87B-D723FFEF8428}" presName="Name9" presStyleLbl="parChTrans1D2" presStyleIdx="6" presStyleCnt="7"/>
      <dgm:spPr/>
      <dgm:t>
        <a:bodyPr/>
        <a:lstStyle/>
        <a:p>
          <a:endParaRPr lang="ru-RU"/>
        </a:p>
      </dgm:t>
    </dgm:pt>
    <dgm:pt modelId="{3C25B525-949C-4F65-8C2B-F1BA8D8CDBEC}" type="pres">
      <dgm:prSet presAssocID="{7D14C986-AD1B-452C-A87B-D723FFEF8428}" presName="connTx" presStyleLbl="parChTrans1D2" presStyleIdx="6" presStyleCnt="7"/>
      <dgm:spPr/>
      <dgm:t>
        <a:bodyPr/>
        <a:lstStyle/>
        <a:p>
          <a:endParaRPr lang="ru-RU"/>
        </a:p>
      </dgm:t>
    </dgm:pt>
    <dgm:pt modelId="{8668B6CE-181E-424C-B8C1-DC1825ED50BA}" type="pres">
      <dgm:prSet presAssocID="{3305F3ED-C638-458E-B0E7-E4E30BA2BFAB}" presName="node" presStyleLbl="node1" presStyleIdx="6" presStyleCnt="7" custScaleX="157352" custScaleY="92050" custRadScaleRad="131777" custRadScaleInc="-153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BC384C-623C-4E20-BA45-91C7311621B2}" srcId="{CAB0C11E-8E96-4DB8-8ACA-E205DADB0032}" destId="{D136FB6D-BBA2-4660-A184-305080E67036}" srcOrd="1" destOrd="0" parTransId="{95539506-6855-46AA-AE50-9465FA7EE5B7}" sibTransId="{63F53D4A-52A3-47C9-80A4-0AB9E3D834AC}"/>
    <dgm:cxn modelId="{587E5329-75AB-4061-8FCF-258456679DBE}" type="presOf" srcId="{F209FEF6-5CF1-40B4-AC70-FA5565673ADC}" destId="{EEE41DBB-3807-4718-81BF-5BFF4D8DC28E}" srcOrd="1" destOrd="0" presId="urn:microsoft.com/office/officeart/2005/8/layout/radial1"/>
    <dgm:cxn modelId="{1F06B1E9-CF4E-4197-BBD5-F021BE83E1C6}" type="presOf" srcId="{552D9C46-5690-4430-AE51-0476D3F77AF8}" destId="{70E6FDFC-9CB7-4AC8-84FC-6B245487BBBA}" srcOrd="0" destOrd="0" presId="urn:microsoft.com/office/officeart/2005/8/layout/radial1"/>
    <dgm:cxn modelId="{FF96C128-7907-4CBB-BEC8-D3DD86FAA7DB}" type="presOf" srcId="{0F8E0763-49A0-465F-BD90-FEC6D5BF4A71}" destId="{B56764DB-FBFB-46AB-A16B-5E82D146A100}" srcOrd="1" destOrd="0" presId="urn:microsoft.com/office/officeart/2005/8/layout/radial1"/>
    <dgm:cxn modelId="{770E1BD2-B4DA-4999-BFD3-2971557FFF4F}" type="presOf" srcId="{7D14C986-AD1B-452C-A87B-D723FFEF8428}" destId="{3C25B525-949C-4F65-8C2B-F1BA8D8CDBEC}" srcOrd="1" destOrd="0" presId="urn:microsoft.com/office/officeart/2005/8/layout/radial1"/>
    <dgm:cxn modelId="{6CE3A373-422C-4AF9-A509-960C95C015C9}" type="presOf" srcId="{EEF7C807-59A7-4AF6-8997-C50FCFD4963C}" destId="{E4C1A5A9-F23D-4F54-B774-E489BCDDE5D9}" srcOrd="1" destOrd="0" presId="urn:microsoft.com/office/officeart/2005/8/layout/radial1"/>
    <dgm:cxn modelId="{E5B9C660-85C8-4C6B-A3F3-AA5AAE5116AE}" type="presOf" srcId="{72EC7D34-6B0B-4ADC-AEBD-47761DD9B4B3}" destId="{F21C28D6-0E32-40F6-994F-286EF42D1E93}" srcOrd="0" destOrd="0" presId="urn:microsoft.com/office/officeart/2005/8/layout/radial1"/>
    <dgm:cxn modelId="{10B58A88-BEB4-4C09-80DC-C55568CBAF6C}" type="presOf" srcId="{0B26A37A-BD91-4BCE-83D4-478B96F9CA82}" destId="{00A3E00A-37F5-4647-BFEF-2CBDBEA01DD9}" srcOrd="0" destOrd="0" presId="urn:microsoft.com/office/officeart/2005/8/layout/radial1"/>
    <dgm:cxn modelId="{F4558917-BCB1-4BD3-A8C2-88F4617507AF}" srcId="{F2B5A96F-2A20-4C12-B762-677464EBCB72}" destId="{3305F3ED-C638-458E-B0E7-E4E30BA2BFAB}" srcOrd="6" destOrd="0" parTransId="{7D14C986-AD1B-452C-A87B-D723FFEF8428}" sibTransId="{8D655B6F-FC5E-4891-885B-65BA7380D02B}"/>
    <dgm:cxn modelId="{3FEC21C7-1F4C-4B96-A42E-CF502654BEAD}" type="presOf" srcId="{D659026C-411E-4419-AC92-A465CA30538F}" destId="{40E3B282-E3F2-45D3-85CA-340D526881B4}" srcOrd="0" destOrd="0" presId="urn:microsoft.com/office/officeart/2005/8/layout/radial1"/>
    <dgm:cxn modelId="{FE41080C-7C64-4D43-95ED-E3404DC929CC}" srcId="{F2B5A96F-2A20-4C12-B762-677464EBCB72}" destId="{D07470D6-1955-42BB-97A8-5269F4B1FCB2}" srcOrd="0" destOrd="0" parTransId="{552D9C46-5690-4430-AE51-0476D3F77AF8}" sibTransId="{2F3009B2-CBF9-4970-B97D-DF205BEE5A2F}"/>
    <dgm:cxn modelId="{BD52D521-F6BC-4DED-ABBF-64A020D70631}" srcId="{F2B5A96F-2A20-4C12-B762-677464EBCB72}" destId="{EA28DC34-0C2E-4915-9497-8F7AD6673CB5}" srcOrd="2" destOrd="0" parTransId="{6EDD0DEE-AEC2-4D3A-BD6C-0D2E2180AD18}" sibTransId="{26F27DBC-BCC0-43A7-B5E2-A998206E1B2D}"/>
    <dgm:cxn modelId="{B5734CB9-0315-4EA6-9E95-F0DEDCA928E1}" type="presOf" srcId="{D659026C-411E-4419-AC92-A465CA30538F}" destId="{F567C113-9623-42F4-81EA-A593E647F343}" srcOrd="1" destOrd="0" presId="urn:microsoft.com/office/officeart/2005/8/layout/radial1"/>
    <dgm:cxn modelId="{C280C47D-4B5F-49EB-B9F7-C201D4D75CDA}" type="presOf" srcId="{6EDD0DEE-AEC2-4D3A-BD6C-0D2E2180AD18}" destId="{9B0415A3-8680-402B-AC24-61D67F225923}" srcOrd="0" destOrd="0" presId="urn:microsoft.com/office/officeart/2005/8/layout/radial1"/>
    <dgm:cxn modelId="{FED8AB9C-3CB1-4ADE-A78A-F36EFA6B379B}" srcId="{F2B5A96F-2A20-4C12-B762-677464EBCB72}" destId="{0B26A37A-BD91-4BCE-83D4-478B96F9CA82}" srcOrd="5" destOrd="0" parTransId="{0F8E0763-49A0-465F-BD90-FEC6D5BF4A71}" sibTransId="{FE140ABD-2C94-4C13-9CD9-419FC3811A12}"/>
    <dgm:cxn modelId="{BC45B24F-677D-48AD-9CA8-9D9E091F516E}" type="presOf" srcId="{EEF7C807-59A7-4AF6-8997-C50FCFD4963C}" destId="{1344C370-74B0-4DE1-A9EF-CD1EEC8700A5}" srcOrd="0" destOrd="0" presId="urn:microsoft.com/office/officeart/2005/8/layout/radial1"/>
    <dgm:cxn modelId="{8B4C2F55-DADA-4D73-BEC7-C44699458025}" type="presOf" srcId="{3305F3ED-C638-458E-B0E7-E4E30BA2BFAB}" destId="{8668B6CE-181E-424C-B8C1-DC1825ED50BA}" srcOrd="0" destOrd="0" presId="urn:microsoft.com/office/officeart/2005/8/layout/radial1"/>
    <dgm:cxn modelId="{5B9F4B45-4FDD-40D1-95B3-B32D82D67AD9}" srcId="{F2B5A96F-2A20-4C12-B762-677464EBCB72}" destId="{72EC7D34-6B0B-4ADC-AEBD-47761DD9B4B3}" srcOrd="3" destOrd="0" parTransId="{D659026C-411E-4419-AC92-A465CA30538F}" sibTransId="{158505A7-6BF6-4C19-815F-AD07EE3CE58E}"/>
    <dgm:cxn modelId="{DE7A6A38-F82F-454A-A963-93BB34CDD21E}" type="presOf" srcId="{EA28DC34-0C2E-4915-9497-8F7AD6673CB5}" destId="{72B9CF3E-98CA-45D5-9C73-A1455CE71550}" srcOrd="0" destOrd="0" presId="urn:microsoft.com/office/officeart/2005/8/layout/radial1"/>
    <dgm:cxn modelId="{EEF7A609-E80F-4868-9E28-1BC054B1EC99}" type="presOf" srcId="{552D9C46-5690-4430-AE51-0476D3F77AF8}" destId="{BEB4A5AE-F550-4092-BBC4-107D48DF9704}" srcOrd="1" destOrd="0" presId="urn:microsoft.com/office/officeart/2005/8/layout/radial1"/>
    <dgm:cxn modelId="{24FCF8A8-092D-4876-9EA4-878791DD25CC}" type="presOf" srcId="{D07470D6-1955-42BB-97A8-5269F4B1FCB2}" destId="{B5ACE853-605D-4B31-A199-EFC7359F043D}" srcOrd="0" destOrd="0" presId="urn:microsoft.com/office/officeart/2005/8/layout/radial1"/>
    <dgm:cxn modelId="{97766F04-CAC2-4724-83D2-01F34649920E}" type="presOf" srcId="{CAB0C11E-8E96-4DB8-8ACA-E205DADB0032}" destId="{CAA1ACA3-0C61-48E0-98E0-2815C47F9CB6}" srcOrd="0" destOrd="0" presId="urn:microsoft.com/office/officeart/2005/8/layout/radial1"/>
    <dgm:cxn modelId="{03DE15DA-690C-4386-A4EB-F8A74659979A}" srcId="{CAB0C11E-8E96-4DB8-8ACA-E205DADB0032}" destId="{F2B5A96F-2A20-4C12-B762-677464EBCB72}" srcOrd="0" destOrd="0" parTransId="{95904A8E-07DD-4414-81A8-88190B8426B8}" sibTransId="{A3DECF30-22CA-458D-A757-54AC744FDC5F}"/>
    <dgm:cxn modelId="{C3C8DE67-EED5-4C6B-A661-8AF888E2499B}" type="presOf" srcId="{F2B5A96F-2A20-4C12-B762-677464EBCB72}" destId="{3F1D7857-D82B-408C-A921-4C09425B7B1E}" srcOrd="0" destOrd="0" presId="urn:microsoft.com/office/officeart/2005/8/layout/radial1"/>
    <dgm:cxn modelId="{405F5E21-2B61-4493-A38E-B01B90C50005}" type="presOf" srcId="{1BB8ECA2-302B-487F-BE7F-200136F5655C}" destId="{F719F730-733F-4A64-A044-274DEE3A7207}" srcOrd="0" destOrd="0" presId="urn:microsoft.com/office/officeart/2005/8/layout/radial1"/>
    <dgm:cxn modelId="{62347BD1-81EC-4E18-91B7-79EAE3849E02}" type="presOf" srcId="{F209FEF6-5CF1-40B4-AC70-FA5565673ADC}" destId="{7AF1B655-E499-4DA0-BE33-B4B75CC64FA0}" srcOrd="0" destOrd="0" presId="urn:microsoft.com/office/officeart/2005/8/layout/radial1"/>
    <dgm:cxn modelId="{8E114CD3-6534-4C40-9A1D-44B325F8B00B}" type="presOf" srcId="{7D14C986-AD1B-452C-A87B-D723FFEF8428}" destId="{E381B4EC-B243-44A9-AD09-F30F87482E11}" srcOrd="0" destOrd="0" presId="urn:microsoft.com/office/officeart/2005/8/layout/radial1"/>
    <dgm:cxn modelId="{E2D6F9A2-7623-4732-9816-4A73CB004845}" type="presOf" srcId="{0F8E0763-49A0-465F-BD90-FEC6D5BF4A71}" destId="{BA9B9D00-4E7D-44F3-B988-39BA8B967206}" srcOrd="0" destOrd="0" presId="urn:microsoft.com/office/officeart/2005/8/layout/radial1"/>
    <dgm:cxn modelId="{152A945C-A16A-4A4A-A350-7C5801ADC17F}" srcId="{F2B5A96F-2A20-4C12-B762-677464EBCB72}" destId="{FCEE26F5-28EF-48ED-8E39-FEDA16CCD494}" srcOrd="4" destOrd="0" parTransId="{EEF7C807-59A7-4AF6-8997-C50FCFD4963C}" sibTransId="{60787F98-4908-4EED-8BC6-B7A9474FE7F6}"/>
    <dgm:cxn modelId="{3F08DD12-24DB-41A5-AD5B-30892FED2BBA}" type="presOf" srcId="{FCEE26F5-28EF-48ED-8E39-FEDA16CCD494}" destId="{8401AF7A-7226-4F67-8FCA-18E99C472820}" srcOrd="0" destOrd="0" presId="urn:microsoft.com/office/officeart/2005/8/layout/radial1"/>
    <dgm:cxn modelId="{8DCBAF54-89E5-46F9-8E9F-5ABCC4C11D17}" srcId="{F2B5A96F-2A20-4C12-B762-677464EBCB72}" destId="{1BB8ECA2-302B-487F-BE7F-200136F5655C}" srcOrd="1" destOrd="0" parTransId="{F209FEF6-5CF1-40B4-AC70-FA5565673ADC}" sibTransId="{2174BEF5-F75D-409C-B75D-0894B93AF243}"/>
    <dgm:cxn modelId="{109733B9-D282-48CA-AEE7-4A9CE5F1F957}" type="presOf" srcId="{6EDD0DEE-AEC2-4D3A-BD6C-0D2E2180AD18}" destId="{A6FDF110-659A-417E-802F-4CC22B623D64}" srcOrd="1" destOrd="0" presId="urn:microsoft.com/office/officeart/2005/8/layout/radial1"/>
    <dgm:cxn modelId="{EE1D6A37-E1E3-4F52-A6E7-E283F8428C4D}" type="presParOf" srcId="{CAA1ACA3-0C61-48E0-98E0-2815C47F9CB6}" destId="{3F1D7857-D82B-408C-A921-4C09425B7B1E}" srcOrd="0" destOrd="0" presId="urn:microsoft.com/office/officeart/2005/8/layout/radial1"/>
    <dgm:cxn modelId="{6056E65A-03A8-422D-A488-46644947182D}" type="presParOf" srcId="{CAA1ACA3-0C61-48E0-98E0-2815C47F9CB6}" destId="{70E6FDFC-9CB7-4AC8-84FC-6B245487BBBA}" srcOrd="1" destOrd="0" presId="urn:microsoft.com/office/officeart/2005/8/layout/radial1"/>
    <dgm:cxn modelId="{4C49646E-83AA-4CED-8CE2-CCE880B4EF03}" type="presParOf" srcId="{70E6FDFC-9CB7-4AC8-84FC-6B245487BBBA}" destId="{BEB4A5AE-F550-4092-BBC4-107D48DF9704}" srcOrd="0" destOrd="0" presId="urn:microsoft.com/office/officeart/2005/8/layout/radial1"/>
    <dgm:cxn modelId="{6337D928-B74D-4662-A1D1-28A316175243}" type="presParOf" srcId="{CAA1ACA3-0C61-48E0-98E0-2815C47F9CB6}" destId="{B5ACE853-605D-4B31-A199-EFC7359F043D}" srcOrd="2" destOrd="0" presId="urn:microsoft.com/office/officeart/2005/8/layout/radial1"/>
    <dgm:cxn modelId="{34704B65-AC14-43FD-AF22-BF5289529737}" type="presParOf" srcId="{CAA1ACA3-0C61-48E0-98E0-2815C47F9CB6}" destId="{7AF1B655-E499-4DA0-BE33-B4B75CC64FA0}" srcOrd="3" destOrd="0" presId="urn:microsoft.com/office/officeart/2005/8/layout/radial1"/>
    <dgm:cxn modelId="{3049B51F-1C5F-4327-B286-97477A8D2A01}" type="presParOf" srcId="{7AF1B655-E499-4DA0-BE33-B4B75CC64FA0}" destId="{EEE41DBB-3807-4718-81BF-5BFF4D8DC28E}" srcOrd="0" destOrd="0" presId="urn:microsoft.com/office/officeart/2005/8/layout/radial1"/>
    <dgm:cxn modelId="{D3761BA0-C127-4352-BE29-F55E14B6B614}" type="presParOf" srcId="{CAA1ACA3-0C61-48E0-98E0-2815C47F9CB6}" destId="{F719F730-733F-4A64-A044-274DEE3A7207}" srcOrd="4" destOrd="0" presId="urn:microsoft.com/office/officeart/2005/8/layout/radial1"/>
    <dgm:cxn modelId="{83775E65-2EC9-4116-9BAD-0E64AAA4A7F9}" type="presParOf" srcId="{CAA1ACA3-0C61-48E0-98E0-2815C47F9CB6}" destId="{9B0415A3-8680-402B-AC24-61D67F225923}" srcOrd="5" destOrd="0" presId="urn:microsoft.com/office/officeart/2005/8/layout/radial1"/>
    <dgm:cxn modelId="{69AEF984-50A8-4336-BE72-F1FB9707BDF1}" type="presParOf" srcId="{9B0415A3-8680-402B-AC24-61D67F225923}" destId="{A6FDF110-659A-417E-802F-4CC22B623D64}" srcOrd="0" destOrd="0" presId="urn:microsoft.com/office/officeart/2005/8/layout/radial1"/>
    <dgm:cxn modelId="{FCCD38F2-FC74-46A7-B4A9-B25F6A956784}" type="presParOf" srcId="{CAA1ACA3-0C61-48E0-98E0-2815C47F9CB6}" destId="{72B9CF3E-98CA-45D5-9C73-A1455CE71550}" srcOrd="6" destOrd="0" presId="urn:microsoft.com/office/officeart/2005/8/layout/radial1"/>
    <dgm:cxn modelId="{EA86B38F-140D-426F-A2A3-E51522FDC45C}" type="presParOf" srcId="{CAA1ACA3-0C61-48E0-98E0-2815C47F9CB6}" destId="{40E3B282-E3F2-45D3-85CA-340D526881B4}" srcOrd="7" destOrd="0" presId="urn:microsoft.com/office/officeart/2005/8/layout/radial1"/>
    <dgm:cxn modelId="{D3E44579-4061-4C5E-A5C9-7195D27E1061}" type="presParOf" srcId="{40E3B282-E3F2-45D3-85CA-340D526881B4}" destId="{F567C113-9623-42F4-81EA-A593E647F343}" srcOrd="0" destOrd="0" presId="urn:microsoft.com/office/officeart/2005/8/layout/radial1"/>
    <dgm:cxn modelId="{361760F1-89C7-49DC-8A14-39015DCB0A85}" type="presParOf" srcId="{CAA1ACA3-0C61-48E0-98E0-2815C47F9CB6}" destId="{F21C28D6-0E32-40F6-994F-286EF42D1E93}" srcOrd="8" destOrd="0" presId="urn:microsoft.com/office/officeart/2005/8/layout/radial1"/>
    <dgm:cxn modelId="{19792D6E-4D6B-4162-AF3C-6BA7BDC5F6C3}" type="presParOf" srcId="{CAA1ACA3-0C61-48E0-98E0-2815C47F9CB6}" destId="{1344C370-74B0-4DE1-A9EF-CD1EEC8700A5}" srcOrd="9" destOrd="0" presId="urn:microsoft.com/office/officeart/2005/8/layout/radial1"/>
    <dgm:cxn modelId="{A2CFFFDC-4164-4C19-A0B4-2C58A8C11E52}" type="presParOf" srcId="{1344C370-74B0-4DE1-A9EF-CD1EEC8700A5}" destId="{E4C1A5A9-F23D-4F54-B774-E489BCDDE5D9}" srcOrd="0" destOrd="0" presId="urn:microsoft.com/office/officeart/2005/8/layout/radial1"/>
    <dgm:cxn modelId="{BEDA4EC4-4BB2-466D-B33B-C4D3596506D4}" type="presParOf" srcId="{CAA1ACA3-0C61-48E0-98E0-2815C47F9CB6}" destId="{8401AF7A-7226-4F67-8FCA-18E99C472820}" srcOrd="10" destOrd="0" presId="urn:microsoft.com/office/officeart/2005/8/layout/radial1"/>
    <dgm:cxn modelId="{2AEB6956-DEF1-4D9C-BE8B-D063F433BDE9}" type="presParOf" srcId="{CAA1ACA3-0C61-48E0-98E0-2815C47F9CB6}" destId="{BA9B9D00-4E7D-44F3-B988-39BA8B967206}" srcOrd="11" destOrd="0" presId="urn:microsoft.com/office/officeart/2005/8/layout/radial1"/>
    <dgm:cxn modelId="{E758245E-930F-4B66-A303-19E67D7DC3A3}" type="presParOf" srcId="{BA9B9D00-4E7D-44F3-B988-39BA8B967206}" destId="{B56764DB-FBFB-46AB-A16B-5E82D146A100}" srcOrd="0" destOrd="0" presId="urn:microsoft.com/office/officeart/2005/8/layout/radial1"/>
    <dgm:cxn modelId="{E785C30B-1EFE-476F-AF50-8C839A469339}" type="presParOf" srcId="{CAA1ACA3-0C61-48E0-98E0-2815C47F9CB6}" destId="{00A3E00A-37F5-4647-BFEF-2CBDBEA01DD9}" srcOrd="12" destOrd="0" presId="urn:microsoft.com/office/officeart/2005/8/layout/radial1"/>
    <dgm:cxn modelId="{8CD03320-D701-4B27-A768-296F068E30B0}" type="presParOf" srcId="{CAA1ACA3-0C61-48E0-98E0-2815C47F9CB6}" destId="{E381B4EC-B243-44A9-AD09-F30F87482E11}" srcOrd="13" destOrd="0" presId="urn:microsoft.com/office/officeart/2005/8/layout/radial1"/>
    <dgm:cxn modelId="{5CC19766-9006-4311-A434-76665702BB39}" type="presParOf" srcId="{E381B4EC-B243-44A9-AD09-F30F87482E11}" destId="{3C25B525-949C-4F65-8C2B-F1BA8D8CDBEC}" srcOrd="0" destOrd="0" presId="urn:microsoft.com/office/officeart/2005/8/layout/radial1"/>
    <dgm:cxn modelId="{AC4157E2-6FBA-4292-9426-DC5BEC9236A1}" type="presParOf" srcId="{CAA1ACA3-0C61-48E0-98E0-2815C47F9CB6}" destId="{8668B6CE-181E-424C-B8C1-DC1825ED50BA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7.xml><?xml version="1.0" encoding="utf-8"?>
<dgm:dataModel xmlns:dgm="http://schemas.openxmlformats.org/drawingml/2006/diagram" xmlns:a="http://schemas.openxmlformats.org/drawingml/2006/main">
  <dgm:ptLst>
    <dgm:pt modelId="{AEC25474-8DCD-4278-97F5-A7D249B4AE48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35DBD4C1-BFAB-4E36-9316-6A6A506862E3}">
      <dgm:prSet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u="sng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ЗДРАВООХРАНЕНИЯ МАГАДАНСКОЙ ОБЛАСТИ</a:t>
          </a:r>
          <a:r>
            <a:rPr lang="ru-RU" b="1" u="none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Срок реализации: 2014-2020 годы</a:t>
          </a:r>
          <a:endParaRPr lang="ru-RU" dirty="0">
            <a:solidFill>
              <a:schemeClr val="bg1"/>
            </a:solidFill>
          </a:endParaRPr>
        </a:p>
      </dgm:t>
    </dgm:pt>
    <dgm:pt modelId="{2BDC17AA-B865-446F-B483-04C1639ABE7F}" type="parTrans" cxnId="{5E824C37-2797-4A34-A6EA-FEEB42BD26B2}">
      <dgm:prSet/>
      <dgm:spPr/>
      <dgm:t>
        <a:bodyPr/>
        <a:lstStyle/>
        <a:p>
          <a:endParaRPr lang="ru-RU"/>
        </a:p>
      </dgm:t>
    </dgm:pt>
    <dgm:pt modelId="{93A6079D-0BED-424E-845A-C63FAFA603D0}" type="sibTrans" cxnId="{5E824C37-2797-4A34-A6EA-FEEB42BD26B2}">
      <dgm:prSet/>
      <dgm:spPr/>
      <dgm:t>
        <a:bodyPr/>
        <a:lstStyle/>
        <a:p>
          <a:endParaRPr lang="ru-RU"/>
        </a:p>
      </dgm:t>
    </dgm:pt>
    <dgm:pt modelId="{139EB030-2E8F-4F32-AC03-12F12DE5DDEF}" type="pres">
      <dgm:prSet presAssocID="{AEC25474-8DCD-4278-97F5-A7D249B4AE4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CF7ED0-226E-4CDF-A01E-8CEEBBEAA76D}" type="pres">
      <dgm:prSet presAssocID="{35DBD4C1-BFAB-4E36-9316-6A6A506862E3}" presName="parentText" presStyleLbl="node1" presStyleIdx="0" presStyleCnt="1" custLinFactNeighborX="19337" custLinFactNeighborY="2725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F9DF28-473D-41AE-B0AB-28D39BBDE4EA}" type="presOf" srcId="{AEC25474-8DCD-4278-97F5-A7D249B4AE48}" destId="{139EB030-2E8F-4F32-AC03-12F12DE5DDEF}" srcOrd="0" destOrd="0" presId="urn:microsoft.com/office/officeart/2005/8/layout/vList2"/>
    <dgm:cxn modelId="{3ED243DB-2AB5-4AD9-8DAD-C753264CCD52}" type="presOf" srcId="{35DBD4C1-BFAB-4E36-9316-6A6A506862E3}" destId="{3CCF7ED0-226E-4CDF-A01E-8CEEBBEAA76D}" srcOrd="0" destOrd="0" presId="urn:microsoft.com/office/officeart/2005/8/layout/vList2"/>
    <dgm:cxn modelId="{5E824C37-2797-4A34-A6EA-FEEB42BD26B2}" srcId="{AEC25474-8DCD-4278-97F5-A7D249B4AE48}" destId="{35DBD4C1-BFAB-4E36-9316-6A6A506862E3}" srcOrd="0" destOrd="0" parTransId="{2BDC17AA-B865-446F-B483-04C1639ABE7F}" sibTransId="{93A6079D-0BED-424E-845A-C63FAFA603D0}"/>
    <dgm:cxn modelId="{301ED81D-C728-4250-BC77-5B54C1A2DC54}" type="presParOf" srcId="{139EB030-2E8F-4F32-AC03-12F12DE5DDEF}" destId="{3CCF7ED0-226E-4CDF-A01E-8CEEBBEAA7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8.xml><?xml version="1.0" encoding="utf-8"?>
<dgm:dataModel xmlns:dgm="http://schemas.openxmlformats.org/drawingml/2006/diagram" xmlns:a="http://schemas.openxmlformats.org/drawingml/2006/main">
  <dgm:ptLst>
    <dgm:pt modelId="{CE5AAB55-AB98-41E0-9B9D-D1CBF4842E26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080E4C61-8180-4256-8680-873BCD9545D9}">
      <dgm:prSet/>
      <dgm:spPr/>
      <dgm:t>
        <a:bodyPr/>
        <a:lstStyle/>
        <a:p>
          <a:pPr algn="ctr" rtl="0"/>
          <a:r>
            <a:rPr lang="ru-RU" b="1" i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здравоохранения и демографической политики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6A97CE-628D-4820-AE01-BAE6389B3F51}" type="parTrans" cxnId="{DC885317-E6DF-4603-A087-1085A1159153}">
      <dgm:prSet/>
      <dgm:spPr/>
      <dgm:t>
        <a:bodyPr/>
        <a:lstStyle/>
        <a:p>
          <a:endParaRPr lang="ru-RU"/>
        </a:p>
      </dgm:t>
    </dgm:pt>
    <dgm:pt modelId="{062B3C2F-2AEE-466A-B6C6-7E1416DDB68C}" type="sibTrans" cxnId="{DC885317-E6DF-4603-A087-1085A1159153}">
      <dgm:prSet/>
      <dgm:spPr/>
      <dgm:t>
        <a:bodyPr/>
        <a:lstStyle/>
        <a:p>
          <a:endParaRPr lang="ru-RU"/>
        </a:p>
      </dgm:t>
    </dgm:pt>
    <dgm:pt modelId="{15D2B92D-80DB-460D-A63B-EE8B4B3404D7}" type="pres">
      <dgm:prSet presAssocID="{CE5AAB55-AB98-41E0-9B9D-D1CBF4842E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35C9AE-AD09-4346-AFE5-AE0EFF4F6E2F}" type="pres">
      <dgm:prSet presAssocID="{080E4C61-8180-4256-8680-873BCD9545D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885317-E6DF-4603-A087-1085A1159153}" srcId="{CE5AAB55-AB98-41E0-9B9D-D1CBF4842E26}" destId="{080E4C61-8180-4256-8680-873BCD9545D9}" srcOrd="0" destOrd="0" parTransId="{116A97CE-628D-4820-AE01-BAE6389B3F51}" sibTransId="{062B3C2F-2AEE-466A-B6C6-7E1416DDB68C}"/>
    <dgm:cxn modelId="{DB44E6AE-CB15-4DFF-8A47-DF2960DD3781}" type="presOf" srcId="{080E4C61-8180-4256-8680-873BCD9545D9}" destId="{8E35C9AE-AD09-4346-AFE5-AE0EFF4F6E2F}" srcOrd="0" destOrd="0" presId="urn:microsoft.com/office/officeart/2005/8/layout/vList2"/>
    <dgm:cxn modelId="{DA16FB49-C87E-4555-9E48-BCA044BD2A4B}" type="presOf" srcId="{CE5AAB55-AB98-41E0-9B9D-D1CBF4842E26}" destId="{15D2B92D-80DB-460D-A63B-EE8B4B3404D7}" srcOrd="0" destOrd="0" presId="urn:microsoft.com/office/officeart/2005/8/layout/vList2"/>
    <dgm:cxn modelId="{76B1B7C9-AEC9-4921-B0F0-EA6EF9527134}" type="presParOf" srcId="{15D2B92D-80DB-460D-A63B-EE8B4B3404D7}" destId="{8E35C9AE-AD09-4346-AFE5-AE0EFF4F6E2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9.xml><?xml version="1.0" encoding="utf-8"?>
<dgm:dataModel xmlns:dgm="http://schemas.openxmlformats.org/drawingml/2006/diagram" xmlns:a="http://schemas.openxmlformats.org/drawingml/2006/main">
  <dgm:ptLst>
    <dgm:pt modelId="{A27094BC-C858-41DB-BA2E-D99ACA65A03F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99381C3-EABE-4EB8-89DA-69E790CD2E2C}">
      <dgm:prSet custT="1"/>
      <dgm:spPr/>
      <dgm:t>
        <a:bodyPr/>
        <a:lstStyle/>
        <a:p>
          <a:pPr algn="ctr" rtl="0"/>
          <a:r>
            <a:rPr lang="ru-RU" sz="16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sz="16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b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</a:t>
          </a:r>
          <a:r>
            <a:rPr lang="ru-RU" sz="1600" b="0" u="sng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«Управление государственными финансами»</a:t>
          </a:r>
          <a:r>
            <a:rPr lang="ru-RU" sz="1600" b="0" u="none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2018-2020 годы</a:t>
          </a:r>
          <a:br>
            <a:rPr lang="ru-RU" sz="1600" b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b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и задачи программы</a:t>
          </a:r>
          <a:endParaRPr lang="ru-RU" sz="16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9E71CC-E317-4AF0-840D-F6FEDD595C26}" type="parTrans" cxnId="{370CF3CF-2D03-4114-95BA-E18C0A5CC423}">
      <dgm:prSet/>
      <dgm:spPr/>
      <dgm:t>
        <a:bodyPr/>
        <a:lstStyle/>
        <a:p>
          <a:endParaRPr lang="ru-RU"/>
        </a:p>
      </dgm:t>
    </dgm:pt>
    <dgm:pt modelId="{E559CF82-1713-4F4E-8B07-737E5AE3E050}" type="sibTrans" cxnId="{370CF3CF-2D03-4114-95BA-E18C0A5CC423}">
      <dgm:prSet/>
      <dgm:spPr/>
      <dgm:t>
        <a:bodyPr/>
        <a:lstStyle/>
        <a:p>
          <a:endParaRPr lang="ru-RU"/>
        </a:p>
      </dgm:t>
    </dgm:pt>
    <dgm:pt modelId="{547520CD-05BE-405E-9EB8-78235F97C227}" type="pres">
      <dgm:prSet presAssocID="{A27094BC-C858-41DB-BA2E-D99ACA65A0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448EA0-BD68-4638-9183-988CD2196923}" type="pres">
      <dgm:prSet presAssocID="{899381C3-EABE-4EB8-89DA-69E790CD2E2C}" presName="parentText" presStyleLbl="node1" presStyleIdx="0" presStyleCnt="1" custScaleY="204010" custLinFactNeighborY="-277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5EB281-75CD-4E2C-AE21-11A688327D97}" type="presOf" srcId="{899381C3-EABE-4EB8-89DA-69E790CD2E2C}" destId="{AF448EA0-BD68-4638-9183-988CD2196923}" srcOrd="0" destOrd="0" presId="urn:microsoft.com/office/officeart/2005/8/layout/vList2"/>
    <dgm:cxn modelId="{370CF3CF-2D03-4114-95BA-E18C0A5CC423}" srcId="{A27094BC-C858-41DB-BA2E-D99ACA65A03F}" destId="{899381C3-EABE-4EB8-89DA-69E790CD2E2C}" srcOrd="0" destOrd="0" parTransId="{879E71CC-E317-4AF0-840D-F6FEDD595C26}" sibTransId="{E559CF82-1713-4F4E-8B07-737E5AE3E050}"/>
    <dgm:cxn modelId="{1A6B80FF-E761-4A24-B761-6EDD60089186}" type="presOf" srcId="{A27094BC-C858-41DB-BA2E-D99ACA65A03F}" destId="{547520CD-05BE-405E-9EB8-78235F97C227}" srcOrd="0" destOrd="0" presId="urn:microsoft.com/office/officeart/2005/8/layout/vList2"/>
    <dgm:cxn modelId="{BB41D0FF-B6A3-4101-8A79-AF04A3338EC8}" type="presParOf" srcId="{547520CD-05BE-405E-9EB8-78235F97C227}" destId="{AF448EA0-BD68-4638-9183-988CD21969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EF75A4A-7568-48BF-9380-D2F01A0742DD}" type="doc">
      <dgm:prSet loTypeId="urn:microsoft.com/office/officeart/2008/layout/AlternatingPictureBlocks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FF2911A-98E9-4761-9034-2E5003479991}">
      <dgm:prSet/>
      <dgm:spPr/>
      <dgm:t>
        <a:bodyPr/>
        <a:lstStyle/>
        <a:p>
          <a:pPr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период с октября 2014 года по май 2015 года Магаданской областной Думой приняты законы о преобразовании муниципальных образований - городских и сельских поселений, путем их объединения с наделением статусом-городского округа. В результате указанных преобразований на территории Магаданской области упразднены муниципальные образования: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Ольский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Хасынский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Сусуманский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Ягоднинский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Тенькинский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Среднеканский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Омсукчанский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Северо-Эвенский муниципальные районы, городские и сельские поселения, расположенные на их территории.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37A69C-AD20-4287-A900-16C76AF3B815}" type="parTrans" cxnId="{63635D88-3E74-4D85-91EC-3D80815E74AF}">
      <dgm:prSet/>
      <dgm:spPr/>
      <dgm:t>
        <a:bodyPr/>
        <a:lstStyle/>
        <a:p>
          <a:endParaRPr lang="ru-RU"/>
        </a:p>
      </dgm:t>
    </dgm:pt>
    <dgm:pt modelId="{2FB40E48-FE67-498F-BC12-49F2E1268A03}" type="sibTrans" cxnId="{63635D88-3E74-4D85-91EC-3D80815E74AF}">
      <dgm:prSet/>
      <dgm:spPr/>
      <dgm:t>
        <a:bodyPr/>
        <a:lstStyle/>
        <a:p>
          <a:endParaRPr lang="ru-RU"/>
        </a:p>
      </dgm:t>
    </dgm:pt>
    <dgm:pt modelId="{EDDAE6BD-CC07-45A6-8744-7780F2F98638}">
      <dgm:prSet/>
      <dgm:spPr/>
      <dgm:t>
        <a:bodyPr/>
        <a:lstStyle/>
        <a:p>
          <a:pPr rtl="0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Таким образом, с 01 января 2016 года в области осуществляют свои полномочия 9 городских округов, соответственно исполняются бюджеты 9 городских округов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E9A44D-5F94-4084-ABBE-2346D8C7D132}" type="parTrans" cxnId="{5E67CB82-0B7A-42C9-A918-8ACBD247AB23}">
      <dgm:prSet/>
      <dgm:spPr/>
      <dgm:t>
        <a:bodyPr/>
        <a:lstStyle/>
        <a:p>
          <a:endParaRPr lang="ru-RU"/>
        </a:p>
      </dgm:t>
    </dgm:pt>
    <dgm:pt modelId="{EEE1338A-CCC3-4380-8EBD-4B0927A02641}" type="sibTrans" cxnId="{5E67CB82-0B7A-42C9-A918-8ACBD247AB23}">
      <dgm:prSet/>
      <dgm:spPr/>
      <dgm:t>
        <a:bodyPr/>
        <a:lstStyle/>
        <a:p>
          <a:endParaRPr lang="ru-RU"/>
        </a:p>
      </dgm:t>
    </dgm:pt>
    <dgm:pt modelId="{4367D88C-40EA-4C6F-9997-A5D6AEC694B2}" type="pres">
      <dgm:prSet presAssocID="{9EF75A4A-7568-48BF-9380-D2F01A0742D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0DA257-2D90-4F1D-A8DA-28D3BA7DE63A}" type="pres">
      <dgm:prSet presAssocID="{EFF2911A-98E9-4761-9034-2E5003479991}" presName="comp" presStyleCnt="0"/>
      <dgm:spPr/>
    </dgm:pt>
    <dgm:pt modelId="{C0446AB2-DC45-4546-967D-9748FCF746B8}" type="pres">
      <dgm:prSet presAssocID="{EFF2911A-98E9-4761-9034-2E5003479991}" presName="rect2" presStyleLbl="node1" presStyleIdx="0" presStyleCnt="2" custScaleX="101085" custLinFactNeighborX="24726" custLinFactNeighborY="-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E98562-2474-4B5E-8ACD-CFA78CA02212}" type="pres">
      <dgm:prSet presAssocID="{EFF2911A-98E9-4761-9034-2E5003479991}" presName="rect1" presStyleLbl="lnNode1" presStyleIdx="0" presStyleCnt="2" custScaleX="62352" custScaleY="54625" custLinFactNeighborX="82002" custLinFactNeighborY="-2227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ru-RU"/>
        </a:p>
      </dgm:t>
    </dgm:pt>
    <dgm:pt modelId="{EF6256B5-5688-46C5-80F1-53BCD9DC2C23}" type="pres">
      <dgm:prSet presAssocID="{2FB40E48-FE67-498F-BC12-49F2E1268A03}" presName="sibTrans" presStyleCnt="0"/>
      <dgm:spPr/>
    </dgm:pt>
    <dgm:pt modelId="{E778356F-45C0-448E-8C95-BEDCB5483A91}" type="pres">
      <dgm:prSet presAssocID="{EDDAE6BD-CC07-45A6-8744-7780F2F98638}" presName="comp" presStyleCnt="0"/>
      <dgm:spPr/>
    </dgm:pt>
    <dgm:pt modelId="{F6CA7EA3-DE03-497F-B168-CC23EA626A8F}" type="pres">
      <dgm:prSet presAssocID="{EDDAE6BD-CC07-45A6-8744-7780F2F98638}" presName="rect2" presStyleLbl="node1" presStyleIdx="1" presStyleCnt="2" custScaleX="61942" custLinFactNeighborX="49378" custLinFactNeighborY="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CEF56-8B44-4FA8-BD79-A532AB6AE344}" type="pres">
      <dgm:prSet presAssocID="{EDDAE6BD-CC07-45A6-8744-7780F2F98638}" presName="rect1" presStyleLbl="lnNode1" presStyleIdx="1" presStyleCnt="2" custLinFactNeighborX="67664" custLinFactNeighborY="14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</dgm:ptLst>
  <dgm:cxnLst>
    <dgm:cxn modelId="{5E67CB82-0B7A-42C9-A918-8ACBD247AB23}" srcId="{9EF75A4A-7568-48BF-9380-D2F01A0742DD}" destId="{EDDAE6BD-CC07-45A6-8744-7780F2F98638}" srcOrd="1" destOrd="0" parTransId="{37E9A44D-5F94-4084-ABBE-2346D8C7D132}" sibTransId="{EEE1338A-CCC3-4380-8EBD-4B0927A02641}"/>
    <dgm:cxn modelId="{CF9FD1B8-180F-4E66-B87F-338E09A80700}" type="presOf" srcId="{EDDAE6BD-CC07-45A6-8744-7780F2F98638}" destId="{F6CA7EA3-DE03-497F-B168-CC23EA626A8F}" srcOrd="0" destOrd="0" presId="urn:microsoft.com/office/officeart/2008/layout/AlternatingPictureBlocks"/>
    <dgm:cxn modelId="{63635D88-3E74-4D85-91EC-3D80815E74AF}" srcId="{9EF75A4A-7568-48BF-9380-D2F01A0742DD}" destId="{EFF2911A-98E9-4761-9034-2E5003479991}" srcOrd="0" destOrd="0" parTransId="{1C37A69C-AD20-4287-A900-16C76AF3B815}" sibTransId="{2FB40E48-FE67-498F-BC12-49F2E1268A03}"/>
    <dgm:cxn modelId="{5C0E8230-47CA-4F6B-9FE6-958BFF4A33F2}" type="presOf" srcId="{9EF75A4A-7568-48BF-9380-D2F01A0742DD}" destId="{4367D88C-40EA-4C6F-9997-A5D6AEC694B2}" srcOrd="0" destOrd="0" presId="urn:microsoft.com/office/officeart/2008/layout/AlternatingPictureBlocks"/>
    <dgm:cxn modelId="{A187F0C5-F51D-45EA-9903-C92F9DBD4D43}" type="presOf" srcId="{EFF2911A-98E9-4761-9034-2E5003479991}" destId="{C0446AB2-DC45-4546-967D-9748FCF746B8}" srcOrd="0" destOrd="0" presId="urn:microsoft.com/office/officeart/2008/layout/AlternatingPictureBlocks"/>
    <dgm:cxn modelId="{8FDEA6C8-7717-4FD4-B533-594DCF4425D7}" type="presParOf" srcId="{4367D88C-40EA-4C6F-9997-A5D6AEC694B2}" destId="{E00DA257-2D90-4F1D-A8DA-28D3BA7DE63A}" srcOrd="0" destOrd="0" presId="urn:microsoft.com/office/officeart/2008/layout/AlternatingPictureBlocks"/>
    <dgm:cxn modelId="{F1FBA527-3762-4443-81DB-CCF41720A30A}" type="presParOf" srcId="{E00DA257-2D90-4F1D-A8DA-28D3BA7DE63A}" destId="{C0446AB2-DC45-4546-967D-9748FCF746B8}" srcOrd="0" destOrd="0" presId="urn:microsoft.com/office/officeart/2008/layout/AlternatingPictureBlocks"/>
    <dgm:cxn modelId="{A4B9B7E1-4EB0-4928-B739-BBEBFB2C0D05}" type="presParOf" srcId="{E00DA257-2D90-4F1D-A8DA-28D3BA7DE63A}" destId="{5BE98562-2474-4B5E-8ACD-CFA78CA02212}" srcOrd="1" destOrd="0" presId="urn:microsoft.com/office/officeart/2008/layout/AlternatingPictureBlocks"/>
    <dgm:cxn modelId="{2E2D3045-0C49-41A0-B91D-134246E1B88E}" type="presParOf" srcId="{4367D88C-40EA-4C6F-9997-A5D6AEC694B2}" destId="{EF6256B5-5688-46C5-80F1-53BCD9DC2C23}" srcOrd="1" destOrd="0" presId="urn:microsoft.com/office/officeart/2008/layout/AlternatingPictureBlocks"/>
    <dgm:cxn modelId="{B1E5624B-8A43-4464-B63C-F2EDF4BF5EA2}" type="presParOf" srcId="{4367D88C-40EA-4C6F-9997-A5D6AEC694B2}" destId="{E778356F-45C0-448E-8C95-BEDCB5483A91}" srcOrd="2" destOrd="0" presId="urn:microsoft.com/office/officeart/2008/layout/AlternatingPictureBlocks"/>
    <dgm:cxn modelId="{4C85D693-6B79-4C64-9C0C-6C2CC03D71C3}" type="presParOf" srcId="{E778356F-45C0-448E-8C95-BEDCB5483A91}" destId="{F6CA7EA3-DE03-497F-B168-CC23EA626A8F}" srcOrd="0" destOrd="0" presId="urn:microsoft.com/office/officeart/2008/layout/AlternatingPictureBlocks"/>
    <dgm:cxn modelId="{38C56640-4A7B-4041-AEB5-191900288160}" type="presParOf" srcId="{E778356F-45C0-448E-8C95-BEDCB5483A91}" destId="{B32CEF56-8B44-4FA8-BD79-A532AB6AE344}" srcOrd="1" destOrd="0" presId="urn:microsoft.com/office/officeart/2008/layout/AlternatingPictureBlocks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79C9CE76-9F3A-4336-BAC7-178D96EF781D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CDC117F2-38AB-4783-B9F1-74E0847093ED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Контактная информация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3B2D1B-81BE-42F2-AE85-0CCA07C18567}" type="parTrans" cxnId="{D3105A30-545B-4530-AFE9-F84F039BE0A5}">
      <dgm:prSet/>
      <dgm:spPr/>
      <dgm:t>
        <a:bodyPr/>
        <a:lstStyle/>
        <a:p>
          <a:endParaRPr lang="ru-RU"/>
        </a:p>
      </dgm:t>
    </dgm:pt>
    <dgm:pt modelId="{2B155114-2223-4C75-B920-2C4171032609}" type="sibTrans" cxnId="{D3105A30-545B-4530-AFE9-F84F039BE0A5}">
      <dgm:prSet/>
      <dgm:spPr/>
      <dgm:t>
        <a:bodyPr/>
        <a:lstStyle/>
        <a:p>
          <a:endParaRPr lang="ru-RU"/>
        </a:p>
      </dgm:t>
    </dgm:pt>
    <dgm:pt modelId="{9F5B8BC7-3F4E-432B-BD7B-51DB208F05D2}" type="pres">
      <dgm:prSet presAssocID="{79C9CE76-9F3A-4336-BAC7-178D96EF78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EF63A5-16C5-4C41-90DF-3BF06429C169}" type="pres">
      <dgm:prSet presAssocID="{CDC117F2-38AB-4783-B9F1-74E0847093E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105A30-545B-4530-AFE9-F84F039BE0A5}" srcId="{79C9CE76-9F3A-4336-BAC7-178D96EF781D}" destId="{CDC117F2-38AB-4783-B9F1-74E0847093ED}" srcOrd="0" destOrd="0" parTransId="{A03B2D1B-81BE-42F2-AE85-0CCA07C18567}" sibTransId="{2B155114-2223-4C75-B920-2C4171032609}"/>
    <dgm:cxn modelId="{3DE8AFB7-A033-48E5-9E82-1F751448B5AB}" type="presOf" srcId="{79C9CE76-9F3A-4336-BAC7-178D96EF781D}" destId="{9F5B8BC7-3F4E-432B-BD7B-51DB208F05D2}" srcOrd="0" destOrd="0" presId="urn:microsoft.com/office/officeart/2005/8/layout/vList2"/>
    <dgm:cxn modelId="{47E9C739-FCF3-4DC4-9076-5546DEF46999}" type="presOf" srcId="{CDC117F2-38AB-4783-B9F1-74E0847093ED}" destId="{53EF63A5-16C5-4C41-90DF-3BF06429C169}" srcOrd="0" destOrd="0" presId="urn:microsoft.com/office/officeart/2005/8/layout/vList2"/>
    <dgm:cxn modelId="{1EE0008A-BA4D-40C5-8D15-D39F6E68E5B1}" type="presParOf" srcId="{9F5B8BC7-3F4E-432B-BD7B-51DB208F05D2}" destId="{53EF63A5-16C5-4C41-90DF-3BF06429C16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28A67AA-0FBB-432D-B182-EC4042F4498C}" type="doc">
      <dgm:prSet loTypeId="urn:microsoft.com/office/officeart/2005/8/layout/cycle7" loCatId="cycl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93DBE8F5-F91F-40EA-B093-BF78EE89A55C}">
      <dgm:prSet custT="1"/>
      <dgm:spPr/>
      <dgm:t>
        <a:bodyPr/>
        <a:lstStyle/>
        <a:p>
          <a:pPr algn="ctr" rtl="0"/>
          <a:r>
            <a:rPr lang="ru-RU" sz="20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Консолидированный бюджет Магаданской области</a:t>
          </a:r>
        </a:p>
        <a:p>
          <a:pPr algn="ctr" rtl="0"/>
          <a:r>
            <a:rPr lang="ru-RU" sz="20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бюджетов</a:t>
          </a:r>
          <a:endParaRPr lang="ru-RU" sz="20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9B65CA-BB26-4ED8-B285-F1BF11B7C779}" type="parTrans" cxnId="{78A85D89-FE8E-4DE1-B7CD-F8BFB9877AEE}">
      <dgm:prSet/>
      <dgm:spPr/>
      <dgm:t>
        <a:bodyPr/>
        <a:lstStyle/>
        <a:p>
          <a:pPr algn="ctr"/>
          <a:endParaRPr lang="ru-RU" sz="4800" b="1" i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2DE6CF-BB6C-408B-BED8-78FBCB29A7FD}" type="sibTrans" cxnId="{78A85D89-FE8E-4DE1-B7CD-F8BFB9877AEE}">
      <dgm:prSet custT="1"/>
      <dgm:spPr/>
      <dgm:t>
        <a:bodyPr/>
        <a:lstStyle/>
        <a:p>
          <a:pPr algn="ctr"/>
          <a:endParaRPr lang="ru-RU" sz="1200" b="1" i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610FF0-3A9C-4FD2-814F-3D13EFE4AA13}">
      <dgm:prSet custT="1"/>
      <dgm:spPr/>
      <dgm:t>
        <a:bodyPr/>
        <a:lstStyle/>
        <a:p>
          <a:pPr algn="ctr"/>
          <a:r>
            <a:rPr lang="ru-RU" sz="18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</a:t>
          </a:r>
        </a:p>
        <a:p>
          <a:pPr algn="ctr"/>
          <a:r>
            <a:rPr lang="ru-RU" sz="18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20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7B1C36-96FE-4651-9DE4-0140084E5AB3}" type="parTrans" cxnId="{02FB10E5-10EA-4684-ABC2-98056BCB1C7D}">
      <dgm:prSet/>
      <dgm:spPr/>
      <dgm:t>
        <a:bodyPr/>
        <a:lstStyle/>
        <a:p>
          <a:pPr algn="ctr"/>
          <a:endParaRPr lang="ru-RU" sz="4800" b="1" i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A54228-7C82-4F68-A8AB-3DC4F802F10D}" type="sibTrans" cxnId="{02FB10E5-10EA-4684-ABC2-98056BCB1C7D}">
      <dgm:prSet custT="1"/>
      <dgm:spPr>
        <a:noFill/>
      </dgm:spPr>
      <dgm:t>
        <a:bodyPr/>
        <a:lstStyle/>
        <a:p>
          <a:pPr algn="ctr"/>
          <a:endParaRPr lang="ru-RU" sz="1200" b="1" i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23EA9C-BF6E-4FD5-BE67-5444E1E682BD}">
      <dgm:prSet custT="1"/>
      <dgm:spPr/>
      <dgm:t>
        <a:bodyPr/>
        <a:lstStyle/>
        <a:p>
          <a:pPr algn="ctr"/>
          <a:r>
            <a:rPr lang="ru-RU" sz="18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Бюджеты городских кругов </a:t>
          </a:r>
        </a:p>
        <a:p>
          <a:pPr algn="ctr"/>
          <a:r>
            <a:rPr lang="ru-RU" sz="18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endParaRPr lang="ru-RU" sz="18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3CFD34-41E5-4A0E-94D1-11CD042FEA83}" type="parTrans" cxnId="{89759367-E8CE-4B02-9B44-60C496CED98A}">
      <dgm:prSet/>
      <dgm:spPr/>
      <dgm:t>
        <a:bodyPr/>
        <a:lstStyle/>
        <a:p>
          <a:pPr algn="ctr"/>
          <a:endParaRPr lang="ru-RU" sz="4800" b="1" i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095944-B395-49B8-9E63-01FB08C95A28}" type="sibTrans" cxnId="{89759367-E8CE-4B02-9B44-60C496CED98A}">
      <dgm:prSet custT="1"/>
      <dgm:spPr/>
      <dgm:t>
        <a:bodyPr/>
        <a:lstStyle/>
        <a:p>
          <a:pPr algn="ctr"/>
          <a:endParaRPr lang="ru-RU" sz="1200" b="1" i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D396C7-3FDA-42B4-B12F-7F2C453230D8}" type="pres">
      <dgm:prSet presAssocID="{328A67AA-0FBB-432D-B182-EC4042F4498C}" presName="Name0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14A290-8DF4-4B37-ADE9-7F0982A40243}" type="pres">
      <dgm:prSet presAssocID="{93DBE8F5-F91F-40EA-B093-BF78EE89A55C}" presName="node" presStyleLbl="node1" presStyleIdx="0" presStyleCnt="3" custScaleX="164296" custScaleY="122746" custRadScaleRad="112472" custRadScaleInc="1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325AFB-D58F-4891-B9D9-E43244476A94}" type="pres">
      <dgm:prSet presAssocID="{A92DE6CF-BB6C-408B-BED8-78FBCB29A7FD}" presName="sibTrans" presStyleLbl="sibTrans2D1" presStyleIdx="0" presStyleCnt="3" custScaleX="157733"/>
      <dgm:spPr/>
      <dgm:t>
        <a:bodyPr/>
        <a:lstStyle/>
        <a:p>
          <a:endParaRPr lang="ru-RU"/>
        </a:p>
      </dgm:t>
    </dgm:pt>
    <dgm:pt modelId="{2D606786-C68F-4A1D-B23D-0FD45F003FA5}" type="pres">
      <dgm:prSet presAssocID="{A92DE6CF-BB6C-408B-BED8-78FBCB29A7FD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42E1DC03-83EC-4FA9-A9F3-D021E6B42A1B}" type="pres">
      <dgm:prSet presAssocID="{17610FF0-3A9C-4FD2-814F-3D13EFE4AA13}" presName="node" presStyleLbl="node1" presStyleIdx="1" presStyleCnt="3" custRadScaleRad="73451" custRadScaleInc="291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072D7-A489-4C55-856C-49001E80D225}" type="pres">
      <dgm:prSet presAssocID="{8CA54228-7C82-4F68-A8AB-3DC4F802F10D}" presName="sibTrans" presStyleLbl="sibTrans2D1" presStyleIdx="1" presStyleCnt="3"/>
      <dgm:spPr/>
      <dgm:t>
        <a:bodyPr/>
        <a:lstStyle/>
        <a:p>
          <a:endParaRPr lang="ru-RU"/>
        </a:p>
      </dgm:t>
    </dgm:pt>
    <dgm:pt modelId="{ACB55190-28A5-498F-A122-05F90EC4A7CB}" type="pres">
      <dgm:prSet presAssocID="{8CA54228-7C82-4F68-A8AB-3DC4F802F10D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0CC52BA6-2195-4200-9310-26E890B71FB4}" type="pres">
      <dgm:prSet presAssocID="{2923EA9C-BF6E-4FD5-BE67-5444E1E682BD}" presName="node" presStyleLbl="node1" presStyleIdx="2" presStyleCnt="3" custRadScaleRad="74078" custRadScaleInc="-29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6C6FC-3080-43DC-9AD4-F8B6D31E63B9}" type="pres">
      <dgm:prSet presAssocID="{B4095944-B395-49B8-9E63-01FB08C95A28}" presName="sibTrans" presStyleLbl="sibTrans2D1" presStyleIdx="2" presStyleCnt="3" custScaleX="150181"/>
      <dgm:spPr/>
      <dgm:t>
        <a:bodyPr/>
        <a:lstStyle/>
        <a:p>
          <a:endParaRPr lang="ru-RU"/>
        </a:p>
      </dgm:t>
    </dgm:pt>
    <dgm:pt modelId="{846CCD7D-A31E-4F37-87B8-36FE02C758C5}" type="pres">
      <dgm:prSet presAssocID="{B4095944-B395-49B8-9E63-01FB08C95A28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496E061B-37A2-41B8-9228-A3B41CBD7A19}" type="presOf" srcId="{A92DE6CF-BB6C-408B-BED8-78FBCB29A7FD}" destId="{AE325AFB-D58F-4891-B9D9-E43244476A94}" srcOrd="0" destOrd="0" presId="urn:microsoft.com/office/officeart/2005/8/layout/cycle7"/>
    <dgm:cxn modelId="{9B617EC9-1C5A-4598-83E0-BEAA25C811A0}" type="presOf" srcId="{2923EA9C-BF6E-4FD5-BE67-5444E1E682BD}" destId="{0CC52BA6-2195-4200-9310-26E890B71FB4}" srcOrd="0" destOrd="0" presId="urn:microsoft.com/office/officeart/2005/8/layout/cycle7"/>
    <dgm:cxn modelId="{7F6ACE10-6439-437E-9588-882C3C176075}" type="presOf" srcId="{8CA54228-7C82-4F68-A8AB-3DC4F802F10D}" destId="{ACB55190-28A5-498F-A122-05F90EC4A7CB}" srcOrd="1" destOrd="0" presId="urn:microsoft.com/office/officeart/2005/8/layout/cycle7"/>
    <dgm:cxn modelId="{669A8A09-C15B-436E-A4E9-BCC1EB74DFB9}" type="presOf" srcId="{328A67AA-0FBB-432D-B182-EC4042F4498C}" destId="{F9D396C7-3FDA-42B4-B12F-7F2C453230D8}" srcOrd="0" destOrd="0" presId="urn:microsoft.com/office/officeart/2005/8/layout/cycle7"/>
    <dgm:cxn modelId="{78A85D89-FE8E-4DE1-B7CD-F8BFB9877AEE}" srcId="{328A67AA-0FBB-432D-B182-EC4042F4498C}" destId="{93DBE8F5-F91F-40EA-B093-BF78EE89A55C}" srcOrd="0" destOrd="0" parTransId="{F39B65CA-BB26-4ED8-B285-F1BF11B7C779}" sibTransId="{A92DE6CF-BB6C-408B-BED8-78FBCB29A7FD}"/>
    <dgm:cxn modelId="{D18A4520-39FD-4BA3-B10E-67F2889225C4}" type="presOf" srcId="{A92DE6CF-BB6C-408B-BED8-78FBCB29A7FD}" destId="{2D606786-C68F-4A1D-B23D-0FD45F003FA5}" srcOrd="1" destOrd="0" presId="urn:microsoft.com/office/officeart/2005/8/layout/cycle7"/>
    <dgm:cxn modelId="{5E8EF890-6B74-4616-BAE9-3B1F2FBDD0B9}" type="presOf" srcId="{17610FF0-3A9C-4FD2-814F-3D13EFE4AA13}" destId="{42E1DC03-83EC-4FA9-A9F3-D021E6B42A1B}" srcOrd="0" destOrd="0" presId="urn:microsoft.com/office/officeart/2005/8/layout/cycle7"/>
    <dgm:cxn modelId="{02FB10E5-10EA-4684-ABC2-98056BCB1C7D}" srcId="{328A67AA-0FBB-432D-B182-EC4042F4498C}" destId="{17610FF0-3A9C-4FD2-814F-3D13EFE4AA13}" srcOrd="1" destOrd="0" parTransId="{1C7B1C36-96FE-4651-9DE4-0140084E5AB3}" sibTransId="{8CA54228-7C82-4F68-A8AB-3DC4F802F10D}"/>
    <dgm:cxn modelId="{49333D0D-274E-4CD7-BEE7-45CFF2D55EC0}" type="presOf" srcId="{93DBE8F5-F91F-40EA-B093-BF78EE89A55C}" destId="{5814A290-8DF4-4B37-ADE9-7F0982A40243}" srcOrd="0" destOrd="0" presId="urn:microsoft.com/office/officeart/2005/8/layout/cycle7"/>
    <dgm:cxn modelId="{218F4575-2EEA-4991-AC6C-721236D75706}" type="presOf" srcId="{8CA54228-7C82-4F68-A8AB-3DC4F802F10D}" destId="{AC6072D7-A489-4C55-856C-49001E80D225}" srcOrd="0" destOrd="0" presId="urn:microsoft.com/office/officeart/2005/8/layout/cycle7"/>
    <dgm:cxn modelId="{750C6CEC-E2AA-4C5D-ACC3-C5D7B4F3C338}" type="presOf" srcId="{B4095944-B395-49B8-9E63-01FB08C95A28}" destId="{846CCD7D-A31E-4F37-87B8-36FE02C758C5}" srcOrd="1" destOrd="0" presId="urn:microsoft.com/office/officeart/2005/8/layout/cycle7"/>
    <dgm:cxn modelId="{89759367-E8CE-4B02-9B44-60C496CED98A}" srcId="{328A67AA-0FBB-432D-B182-EC4042F4498C}" destId="{2923EA9C-BF6E-4FD5-BE67-5444E1E682BD}" srcOrd="2" destOrd="0" parTransId="{4E3CFD34-41E5-4A0E-94D1-11CD042FEA83}" sibTransId="{B4095944-B395-49B8-9E63-01FB08C95A28}"/>
    <dgm:cxn modelId="{577F83BF-E269-4B92-84B7-05368534B2ED}" type="presOf" srcId="{B4095944-B395-49B8-9E63-01FB08C95A28}" destId="{6DC6C6FC-3080-43DC-9AD4-F8B6D31E63B9}" srcOrd="0" destOrd="0" presId="urn:microsoft.com/office/officeart/2005/8/layout/cycle7"/>
    <dgm:cxn modelId="{87009873-82BB-4ADE-86F4-08286B5DC1B0}" type="presParOf" srcId="{F9D396C7-3FDA-42B4-B12F-7F2C453230D8}" destId="{5814A290-8DF4-4B37-ADE9-7F0982A40243}" srcOrd="0" destOrd="0" presId="urn:microsoft.com/office/officeart/2005/8/layout/cycle7"/>
    <dgm:cxn modelId="{37CD7621-2E4E-4DA1-ABA4-E138D078BEAB}" type="presParOf" srcId="{F9D396C7-3FDA-42B4-B12F-7F2C453230D8}" destId="{AE325AFB-D58F-4891-B9D9-E43244476A94}" srcOrd="1" destOrd="0" presId="urn:microsoft.com/office/officeart/2005/8/layout/cycle7"/>
    <dgm:cxn modelId="{A327828A-29AF-42F0-AFA9-D2940C8307D2}" type="presParOf" srcId="{AE325AFB-D58F-4891-B9D9-E43244476A94}" destId="{2D606786-C68F-4A1D-B23D-0FD45F003FA5}" srcOrd="0" destOrd="0" presId="urn:microsoft.com/office/officeart/2005/8/layout/cycle7"/>
    <dgm:cxn modelId="{1354719A-206C-4C59-91CE-272B316A8C5C}" type="presParOf" srcId="{F9D396C7-3FDA-42B4-B12F-7F2C453230D8}" destId="{42E1DC03-83EC-4FA9-A9F3-D021E6B42A1B}" srcOrd="2" destOrd="0" presId="urn:microsoft.com/office/officeart/2005/8/layout/cycle7"/>
    <dgm:cxn modelId="{2F1ED9EF-E0D5-4A6C-86E3-F4009D715807}" type="presParOf" srcId="{F9D396C7-3FDA-42B4-B12F-7F2C453230D8}" destId="{AC6072D7-A489-4C55-856C-49001E80D225}" srcOrd="3" destOrd="0" presId="urn:microsoft.com/office/officeart/2005/8/layout/cycle7"/>
    <dgm:cxn modelId="{51358BC2-146D-4E59-88CB-61407C3F0CC0}" type="presParOf" srcId="{AC6072D7-A489-4C55-856C-49001E80D225}" destId="{ACB55190-28A5-498F-A122-05F90EC4A7CB}" srcOrd="0" destOrd="0" presId="urn:microsoft.com/office/officeart/2005/8/layout/cycle7"/>
    <dgm:cxn modelId="{15987633-CE19-4F9E-98B1-7B41246BDDD3}" type="presParOf" srcId="{F9D396C7-3FDA-42B4-B12F-7F2C453230D8}" destId="{0CC52BA6-2195-4200-9310-26E890B71FB4}" srcOrd="4" destOrd="0" presId="urn:microsoft.com/office/officeart/2005/8/layout/cycle7"/>
    <dgm:cxn modelId="{F11299BD-7361-45DF-B4C1-8BACD6659592}" type="presParOf" srcId="{F9D396C7-3FDA-42B4-B12F-7F2C453230D8}" destId="{6DC6C6FC-3080-43DC-9AD4-F8B6D31E63B9}" srcOrd="5" destOrd="0" presId="urn:microsoft.com/office/officeart/2005/8/layout/cycle7"/>
    <dgm:cxn modelId="{8B6AB980-6831-4BB9-BB37-5336EF022AFC}" type="presParOf" srcId="{6DC6C6FC-3080-43DC-9AD4-F8B6D31E63B9}" destId="{846CCD7D-A31E-4F37-87B8-36FE02C758C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CCC45-9E6B-4D5E-89BB-277C2E1D86A4}">
      <dsp:nvSpPr>
        <dsp:cNvPr id="0" name=""/>
        <dsp:cNvSpPr/>
      </dsp:nvSpPr>
      <dsp:spPr>
        <a:xfrm>
          <a:off x="0" y="0"/>
          <a:ext cx="5529027" cy="911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Бюджет для граждан</a:t>
          </a:r>
          <a:endParaRPr lang="ru-RU" sz="4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87" y="44487"/>
        <a:ext cx="5440053" cy="8223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062F1-321D-4BD1-A8F8-E3E7773AA6C7}">
      <dsp:nvSpPr>
        <dsp:cNvPr id="0" name=""/>
        <dsp:cNvSpPr/>
      </dsp:nvSpPr>
      <dsp:spPr>
        <a:xfrm>
          <a:off x="0" y="81430"/>
          <a:ext cx="8124825" cy="114729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u="none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Закон </a:t>
          </a:r>
          <a:r>
            <a:rPr lang="ru-RU" sz="2800" b="1" i="1" u="none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 областном бюджете Магаданской области на 2018 год и плановый период 2019 и 2020 годов</a:t>
          </a:r>
          <a:endParaRPr lang="ru-RU" sz="2800" b="1" u="none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006" y="137436"/>
        <a:ext cx="8012813" cy="103528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23CCE-80CE-4551-AAA5-7385B3B6F892}">
      <dsp:nvSpPr>
        <dsp:cNvPr id="0" name=""/>
        <dsp:cNvSpPr/>
      </dsp:nvSpPr>
      <dsp:spPr>
        <a:xfrm>
          <a:off x="0" y="0"/>
          <a:ext cx="10843342" cy="9241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СОДЕРЖАНИЕ</a:t>
          </a:r>
          <a:endParaRPr lang="ru-RU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112" y="45112"/>
        <a:ext cx="10753118" cy="83389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37A73-9486-4360-B69E-EE825CF8E1B6}">
      <dsp:nvSpPr>
        <dsp:cNvPr id="0" name=""/>
        <dsp:cNvSpPr/>
      </dsp:nvSpPr>
      <dsp:spPr>
        <a:xfrm>
          <a:off x="0" y="0"/>
          <a:ext cx="10814767" cy="102213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1. ВВОДНАЯ ЧАСТЬ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ГЛОССАРИЙ</a:t>
          </a:r>
          <a:endParaRPr lang="ru-RU" sz="2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896" y="49896"/>
        <a:ext cx="10714975" cy="922341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37A73-9486-4360-B69E-EE825CF8E1B6}">
      <dsp:nvSpPr>
        <dsp:cNvPr id="0" name=""/>
        <dsp:cNvSpPr/>
      </dsp:nvSpPr>
      <dsp:spPr>
        <a:xfrm>
          <a:off x="0" y="11947"/>
          <a:ext cx="10814767" cy="10162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1. ВВОДНАЯ ЧАСТЬ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ГЛОССАРИЙ</a:t>
          </a:r>
          <a:endParaRPr lang="ru-RU" sz="2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611" y="61558"/>
        <a:ext cx="10715545" cy="917071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6EC08-1B57-427B-8506-88B31AC952EB}">
      <dsp:nvSpPr>
        <dsp:cNvPr id="0" name=""/>
        <dsp:cNvSpPr/>
      </dsp:nvSpPr>
      <dsp:spPr>
        <a:xfrm>
          <a:off x="0" y="35299"/>
          <a:ext cx="10767142" cy="8880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Административно территориальное устройство Магаданской области</a:t>
          </a:r>
          <a:endParaRPr lang="ru-RU" sz="23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50" y="78649"/>
        <a:ext cx="10680442" cy="801330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0D9CB-7AC2-4FE2-B885-163D4557E6D9}">
      <dsp:nvSpPr>
        <dsp:cNvPr id="0" name=""/>
        <dsp:cNvSpPr/>
      </dsp:nvSpPr>
      <dsp:spPr>
        <a:xfrm>
          <a:off x="0" y="0"/>
          <a:ext cx="10862392" cy="94222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2400" b="1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400" b="1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Структура бюджетной системы Магаданской области</a:t>
          </a:r>
          <a:endParaRPr lang="ru-RU" sz="2400" kern="1200" dirty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995" y="45995"/>
        <a:ext cx="10770402" cy="850232"/>
      </dsp:txXfrm>
    </dsp:sp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CDC03-C313-47E3-94A0-199B8CD098C7}">
      <dsp:nvSpPr>
        <dsp:cNvPr id="0" name=""/>
        <dsp:cNvSpPr/>
      </dsp:nvSpPr>
      <dsp:spPr>
        <a:xfrm>
          <a:off x="0" y="11661"/>
          <a:ext cx="10938592" cy="1053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«Повышение мобильности трудовых ресурсов» на 2015-2020 годы»</a:t>
          </a:r>
          <a:endParaRPr lang="ru-RU" sz="2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03" y="63064"/>
        <a:ext cx="10835786" cy="950194"/>
      </dsp:txXfrm>
    </dsp:sp>
  </dsp:spTree>
</dsp:drawing>
</file>

<file path=ppt/diagrams/drawing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ECEDF-5E37-4DB7-A28C-9F359E1871F2}">
      <dsp:nvSpPr>
        <dsp:cNvPr id="0" name=""/>
        <dsp:cNvSpPr/>
      </dsp:nvSpPr>
      <dsp:spPr>
        <a:xfrm>
          <a:off x="0" y="0"/>
          <a:ext cx="4691608" cy="842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ПРОГРАМЫ</a:t>
          </a: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создание условий для реализации инвестиционных проектов в части обеспечения необходимыми трудовыми ресурсами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23" y="41123"/>
        <a:ext cx="4609362" cy="760154"/>
      </dsp:txXfrm>
    </dsp:sp>
  </dsp:spTree>
</dsp:drawing>
</file>

<file path=ppt/diagrams/drawing7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1346C-AB00-45CB-8EE2-7130CCB0FC6D}">
      <dsp:nvSpPr>
        <dsp:cNvPr id="0" name=""/>
        <dsp:cNvSpPr/>
      </dsp:nvSpPr>
      <dsp:spPr>
        <a:xfrm>
          <a:off x="0" y="0"/>
          <a:ext cx="2598884" cy="1535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1</a:t>
          </a: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определение потребности в трудовых ресурсах для реализации инвестиционных проектов на территории Магаданской области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934" y="74934"/>
        <a:ext cx="2449016" cy="1385172"/>
      </dsp:txXfrm>
    </dsp:sp>
  </dsp:spTree>
</dsp:drawing>
</file>

<file path=ppt/diagrams/drawing7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7567C4-B484-4335-A9B1-7DB467DDF00B}">
      <dsp:nvSpPr>
        <dsp:cNvPr id="0" name=""/>
        <dsp:cNvSpPr/>
      </dsp:nvSpPr>
      <dsp:spPr>
        <a:xfrm>
          <a:off x="0" y="0"/>
          <a:ext cx="2826196" cy="3159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2</a:t>
          </a:r>
          <a:r>
            <a:rPr lang="ru-RU" sz="15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содействие работодателям, реализующим инвестиционные проекты, в привлечении трудовых ресурсов из субъектов Российской Федерации, не включенных в перечень субъектов Российской Федерации, привлечение трудовых ресурсов в которые является приоритетным, утвержденный Правительством Российской Федерации</a:t>
          </a:r>
          <a:endParaRPr lang="ru-RU" sz="15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964" y="137964"/>
        <a:ext cx="2550268" cy="2883072"/>
      </dsp:txXfrm>
    </dsp:sp>
  </dsp:spTree>
</dsp:drawing>
</file>

<file path=ppt/diagrams/drawing7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F7ED0-226E-4CDF-A01E-8CEEBBEAA76D}">
      <dsp:nvSpPr>
        <dsp:cNvPr id="0" name=""/>
        <dsp:cNvSpPr/>
      </dsp:nvSpPr>
      <dsp:spPr>
        <a:xfrm>
          <a:off x="0" y="44204"/>
          <a:ext cx="10624266" cy="108927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u="sng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ЗДРАВООХРАНЕНИЯ МАГАДАНСКОЙ ОБЛАСТИ</a:t>
          </a:r>
          <a:r>
            <a:rPr lang="ru-RU" sz="1900" b="1" u="none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Срок реализации: 2014-2020 годы</a:t>
          </a:r>
          <a:endParaRPr lang="ru-RU" sz="1900" kern="1200" dirty="0">
            <a:solidFill>
              <a:schemeClr val="bg1"/>
            </a:solidFill>
          </a:endParaRPr>
        </a:p>
      </dsp:txBody>
      <dsp:txXfrm>
        <a:off x="53174" y="97378"/>
        <a:ext cx="10517918" cy="982922"/>
      </dsp:txXfrm>
    </dsp:sp>
  </dsp:spTree>
</dsp:drawing>
</file>

<file path=ppt/diagrams/drawing7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D7857-D82B-408C-A921-4C09425B7B1E}">
      <dsp:nvSpPr>
        <dsp:cNvPr id="0" name=""/>
        <dsp:cNvSpPr/>
      </dsp:nvSpPr>
      <dsp:spPr>
        <a:xfrm>
          <a:off x="4038603" y="2081062"/>
          <a:ext cx="3400269" cy="2312460"/>
        </a:xfrm>
        <a:prstGeom prst="ellipse">
          <a:avLst/>
        </a:prstGeom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0" kern="1200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u="sng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ЦЕЛЬ</a:t>
          </a:r>
          <a:r>
            <a:rPr lang="ru-RU" sz="1200" b="1" i="0" u="none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1200" b="1" i="0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доступности медицинской помощи и повышение эффективности медицинских услуг, объемы, виды и качество которых должны соответствовать уровню заболеваемости и потребностям населения, передовым достижениям медицинской науки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6561" y="2419714"/>
        <a:ext cx="2404353" cy="1635156"/>
      </dsp:txXfrm>
    </dsp:sp>
    <dsp:sp modelId="{70E6FDFC-9CB7-4AC8-84FC-6B245487BBBA}">
      <dsp:nvSpPr>
        <dsp:cNvPr id="0" name=""/>
        <dsp:cNvSpPr/>
      </dsp:nvSpPr>
      <dsp:spPr>
        <a:xfrm rot="13712760">
          <a:off x="4687055" y="2155631"/>
          <a:ext cx="212039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212039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787774" y="2161383"/>
        <a:ext cx="10601" cy="10601"/>
      </dsp:txXfrm>
    </dsp:sp>
    <dsp:sp modelId="{B5ACE853-605D-4B31-A199-EFC7359F043D}">
      <dsp:nvSpPr>
        <dsp:cNvPr id="0" name=""/>
        <dsp:cNvSpPr/>
      </dsp:nvSpPr>
      <dsp:spPr>
        <a:xfrm>
          <a:off x="2047878" y="803"/>
          <a:ext cx="3625189" cy="2220117"/>
        </a:xfrm>
        <a:prstGeom prst="ellipse">
          <a:avLst/>
        </a:prstGeom>
        <a:solidFill>
          <a:schemeClr val="tx2">
            <a:lumMod val="75000"/>
          </a:schemeClr>
        </a:solidFill>
        <a:ln w="15875" cap="flat" cmpd="sng" algn="ctr">
          <a:noFill/>
          <a:prstDash val="solid"/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i="0" kern="120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kern="120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Стабилизация и улучшение здоровья, увеличение продолжительности жизни, снижение смертности населения путем создания системы формирования здорового образа жизни и активизации профилактики инфекционных и неинфекционных заболеваний. Развитие первичной медико-санитарной помощи;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kern="120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повышение обеспеченности населения Магаданской области лекарственными препаратами и медицинскими изделиями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i="0" kern="1200" dirty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8775" y="325932"/>
        <a:ext cx="2563395" cy="1569859"/>
      </dsp:txXfrm>
    </dsp:sp>
    <dsp:sp modelId="{7AF1B655-E499-4DA0-BE33-B4B75CC64FA0}">
      <dsp:nvSpPr>
        <dsp:cNvPr id="0" name=""/>
        <dsp:cNvSpPr/>
      </dsp:nvSpPr>
      <dsp:spPr>
        <a:xfrm rot="21159039">
          <a:off x="7408035" y="2994247"/>
          <a:ext cx="258775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258775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30953" y="2998831"/>
        <a:ext cx="12938" cy="12938"/>
      </dsp:txXfrm>
    </dsp:sp>
    <dsp:sp modelId="{F719F730-733F-4A64-A044-274DEE3A7207}">
      <dsp:nvSpPr>
        <dsp:cNvPr id="0" name=""/>
        <dsp:cNvSpPr/>
      </dsp:nvSpPr>
      <dsp:spPr>
        <a:xfrm>
          <a:off x="7648289" y="1841127"/>
          <a:ext cx="2552984" cy="1970467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i="0" kern="120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оказания доступной и качественной медицинской помощи детям и матерям; улучшение состояния здоровья детей и матерей; снижение материнской, младенческой и детской смертности; снижение уровня вертикальной передачи ВИЧ от матери ребенку</a:t>
          </a:r>
          <a:endParaRPr lang="ru-RU" sz="1050" b="1" i="0" kern="120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22165" y="2129695"/>
        <a:ext cx="1805232" cy="1393331"/>
      </dsp:txXfrm>
    </dsp:sp>
    <dsp:sp modelId="{9B0415A3-8680-402B-AC24-61D67F225923}">
      <dsp:nvSpPr>
        <dsp:cNvPr id="0" name=""/>
        <dsp:cNvSpPr/>
      </dsp:nvSpPr>
      <dsp:spPr>
        <a:xfrm rot="18599387">
          <a:off x="6494545" y="2036245"/>
          <a:ext cx="484709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484709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24782" y="2035180"/>
        <a:ext cx="24235" cy="24235"/>
      </dsp:txXfrm>
    </dsp:sp>
    <dsp:sp modelId="{72B9CF3E-98CA-45D5-9C73-A1455CE71550}">
      <dsp:nvSpPr>
        <dsp:cNvPr id="0" name=""/>
        <dsp:cNvSpPr/>
      </dsp:nvSpPr>
      <dsp:spPr>
        <a:xfrm>
          <a:off x="6030433" y="315921"/>
          <a:ext cx="2959009" cy="1619544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</a:t>
          </a:r>
          <a:endParaRPr lang="ru-RU" sz="1050" b="1" i="0" kern="120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63770" y="553098"/>
        <a:ext cx="2092335" cy="1145190"/>
      </dsp:txXfrm>
    </dsp:sp>
    <dsp:sp modelId="{40E3B282-E3F2-45D3-85CA-340D526881B4}">
      <dsp:nvSpPr>
        <dsp:cNvPr id="0" name=""/>
        <dsp:cNvSpPr/>
      </dsp:nvSpPr>
      <dsp:spPr>
        <a:xfrm rot="8987773">
          <a:off x="4114928" y="4067735"/>
          <a:ext cx="356389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356389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284213" y="4069878"/>
        <a:ext cx="17819" cy="17819"/>
      </dsp:txXfrm>
    </dsp:sp>
    <dsp:sp modelId="{F21C28D6-0E32-40F6-994F-286EF42D1E93}">
      <dsp:nvSpPr>
        <dsp:cNvPr id="0" name=""/>
        <dsp:cNvSpPr/>
      </dsp:nvSpPr>
      <dsp:spPr>
        <a:xfrm>
          <a:off x="2190496" y="3980951"/>
          <a:ext cx="2291826" cy="1309483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i="0" u="none" kern="120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u="none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системы здравоохранения высококвалифицированными медицинскими кадрами, устранение дефицита медицинских кадров</a:t>
          </a:r>
          <a:endParaRPr lang="ru-RU" sz="1050" b="1" i="0" u="none" kern="120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26126" y="4172720"/>
        <a:ext cx="1620566" cy="925945"/>
      </dsp:txXfrm>
    </dsp:sp>
    <dsp:sp modelId="{1344C370-74B0-4DE1-A9EF-CD1EEC8700A5}">
      <dsp:nvSpPr>
        <dsp:cNvPr id="0" name=""/>
        <dsp:cNvSpPr/>
      </dsp:nvSpPr>
      <dsp:spPr>
        <a:xfrm rot="1437129">
          <a:off x="7107122" y="4117828"/>
          <a:ext cx="1277331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1277331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13854" y="4096947"/>
        <a:ext cx="63866" cy="63866"/>
      </dsp:txXfrm>
    </dsp:sp>
    <dsp:sp modelId="{8401AF7A-7226-4F67-8FCA-18E99C472820}">
      <dsp:nvSpPr>
        <dsp:cNvPr id="0" name=""/>
        <dsp:cNvSpPr/>
      </dsp:nvSpPr>
      <dsp:spPr>
        <a:xfrm>
          <a:off x="8209945" y="4059052"/>
          <a:ext cx="1748667" cy="1328849"/>
        </a:xfrm>
        <a:prstGeom prst="ellipse">
          <a:avLst/>
        </a:prstGeom>
        <a:solidFill>
          <a:srgbClr val="88E8B1"/>
        </a:soli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Развитие службы оказания паллиативной помощи</a:t>
          </a:r>
          <a:endParaRPr lang="ru-RU" sz="1100" b="1" i="0" kern="1200" dirty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66031" y="4253657"/>
        <a:ext cx="1236495" cy="939639"/>
      </dsp:txXfrm>
    </dsp:sp>
    <dsp:sp modelId="{BA9B9D00-4E7D-44F3-B988-39BA8B967206}">
      <dsp:nvSpPr>
        <dsp:cNvPr id="0" name=""/>
        <dsp:cNvSpPr/>
      </dsp:nvSpPr>
      <dsp:spPr>
        <a:xfrm rot="2971823">
          <a:off x="6554325" y="4307917"/>
          <a:ext cx="214523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214523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6223" y="4313607"/>
        <a:ext cx="10726" cy="10726"/>
      </dsp:txXfrm>
    </dsp:sp>
    <dsp:sp modelId="{00A3E00A-37F5-4647-BFEF-2CBDBEA01DD9}">
      <dsp:nvSpPr>
        <dsp:cNvPr id="0" name=""/>
        <dsp:cNvSpPr/>
      </dsp:nvSpPr>
      <dsp:spPr>
        <a:xfrm>
          <a:off x="5977163" y="4366839"/>
          <a:ext cx="2336492" cy="1038447"/>
        </a:xfrm>
        <a:prstGeom prst="ellipse">
          <a:avLst/>
        </a:prstGeom>
        <a:solidFill>
          <a:schemeClr val="tx1">
            <a:lumMod val="65000"/>
          </a:schemeClr>
        </a:soli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i="0" kern="120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kern="120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Развитие медицинской реабилитации и санаторно-курортного лечения, в том числе детям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19334" y="4518916"/>
        <a:ext cx="1652150" cy="734293"/>
      </dsp:txXfrm>
    </dsp:sp>
    <dsp:sp modelId="{E381B4EC-B243-44A9-AD09-F30F87482E11}">
      <dsp:nvSpPr>
        <dsp:cNvPr id="0" name=""/>
        <dsp:cNvSpPr/>
      </dsp:nvSpPr>
      <dsp:spPr>
        <a:xfrm rot="10987632">
          <a:off x="3854235" y="3128470"/>
          <a:ext cx="189968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189968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944470" y="3134774"/>
        <a:ext cx="9498" cy="9498"/>
      </dsp:txXfrm>
    </dsp:sp>
    <dsp:sp modelId="{8668B6CE-181E-424C-B8C1-DC1825ED50BA}">
      <dsp:nvSpPr>
        <dsp:cNvPr id="0" name=""/>
        <dsp:cNvSpPr/>
      </dsp:nvSpPr>
      <dsp:spPr>
        <a:xfrm>
          <a:off x="1666873" y="2433488"/>
          <a:ext cx="2192253" cy="12824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и доступности оказываемой медицинской помощи населению области независимо от места проживания</a:t>
          </a:r>
          <a:endParaRPr lang="ru-RU" sz="1000" b="1" i="0" kern="1200" dirty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87921" y="2621299"/>
        <a:ext cx="1550157" cy="906833"/>
      </dsp:txXfrm>
    </dsp:sp>
  </dsp:spTree>
</dsp:drawing>
</file>

<file path=ppt/diagrams/drawing7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F7ED0-226E-4CDF-A01E-8CEEBBEAA76D}">
      <dsp:nvSpPr>
        <dsp:cNvPr id="0" name=""/>
        <dsp:cNvSpPr/>
      </dsp:nvSpPr>
      <dsp:spPr>
        <a:xfrm>
          <a:off x="0" y="44204"/>
          <a:ext cx="10624266" cy="108927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u="sng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ЗДРАВООХРАНЕНИЯ МАГАДАНСКОЙ ОБЛАСТИ</a:t>
          </a:r>
          <a:r>
            <a:rPr lang="ru-RU" sz="1900" b="1" u="none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Срок реализации: 2014-2020 годы</a:t>
          </a:r>
          <a:endParaRPr lang="ru-RU" sz="1900" kern="1200" dirty="0">
            <a:solidFill>
              <a:schemeClr val="bg1"/>
            </a:solidFill>
          </a:endParaRPr>
        </a:p>
      </dsp:txBody>
      <dsp:txXfrm>
        <a:off x="53174" y="97378"/>
        <a:ext cx="10517918" cy="982922"/>
      </dsp:txXfrm>
    </dsp:sp>
  </dsp:spTree>
</dsp:drawing>
</file>

<file path=ppt/diagrams/drawing7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5C9AE-AD09-4346-AFE5-AE0EFF4F6E2F}">
      <dsp:nvSpPr>
        <dsp:cNvPr id="0" name=""/>
        <dsp:cNvSpPr/>
      </dsp:nvSpPr>
      <dsp:spPr>
        <a:xfrm>
          <a:off x="0" y="17182"/>
          <a:ext cx="10681417" cy="10038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здравоохранения и демографической политики Магаданской области</a:t>
          </a:r>
          <a:endParaRPr lang="ru-RU" sz="2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004" y="66186"/>
        <a:ext cx="10583409" cy="905852"/>
      </dsp:txXfrm>
    </dsp:sp>
  </dsp:spTree>
</dsp:drawing>
</file>

<file path=ppt/diagrams/drawing7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48EA0-BD68-4638-9183-988CD2196923}">
      <dsp:nvSpPr>
        <dsp:cNvPr id="0" name=""/>
        <dsp:cNvSpPr/>
      </dsp:nvSpPr>
      <dsp:spPr>
        <a:xfrm>
          <a:off x="0" y="127693"/>
          <a:ext cx="10824292" cy="72729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sz="16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b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</a:t>
          </a:r>
          <a:r>
            <a:rPr lang="ru-RU" sz="1600" b="0" u="sng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«Управление государственными финансами»</a:t>
          </a:r>
          <a:r>
            <a:rPr lang="ru-RU" sz="1600" b="0" u="none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2018-2020 годы</a:t>
          </a:r>
          <a:br>
            <a:rPr lang="ru-RU" sz="1600" b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b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и задачи программы</a:t>
          </a:r>
          <a:endParaRPr lang="ru-RU" sz="1600" b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04" y="163197"/>
        <a:ext cx="10753284" cy="6562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46AB2-DC45-4546-967D-9748FCF746B8}">
      <dsp:nvSpPr>
        <dsp:cNvPr id="0" name=""/>
        <dsp:cNvSpPr/>
      </dsp:nvSpPr>
      <dsp:spPr>
        <a:xfrm>
          <a:off x="6297547" y="6"/>
          <a:ext cx="5818260" cy="260326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период с октября 2014 года по май 2015 года Магаданской областной Думой приняты законы о преобразовании муниципальных образований - городских и сельских поселений, путем их объединения с наделением статусом-городского округа. В результате указанных преобразований на территории Магаданской области упразднены муниципальные образования: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Ольский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Хасынский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Сусуманский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Ягоднинский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Тенькинский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Среднеканский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Омсукчанский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Северо-Эвенский муниципальные районы, городские и сельские поселения, расположенные на их территории.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97547" y="6"/>
        <a:ext cx="5818260" cy="2603261"/>
      </dsp:txXfrm>
    </dsp:sp>
    <dsp:sp modelId="{5BE98562-2474-4B5E-8ACD-CFA78CA02212}">
      <dsp:nvSpPr>
        <dsp:cNvPr id="0" name=""/>
        <dsp:cNvSpPr/>
      </dsp:nvSpPr>
      <dsp:spPr>
        <a:xfrm>
          <a:off x="4669155" y="14441"/>
          <a:ext cx="1606953" cy="14220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F6CA7EA3-DE03-497F-B168-CC23EA626A8F}">
      <dsp:nvSpPr>
        <dsp:cNvPr id="0" name=""/>
        <dsp:cNvSpPr/>
      </dsp:nvSpPr>
      <dsp:spPr>
        <a:xfrm>
          <a:off x="5718561" y="3040146"/>
          <a:ext cx="3565263" cy="260326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Таким образом, с 01 января 2016 года в области осуществляют свои полномочия 9 городских округов, соответственно исполняются бюджеты 9 городских округов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18561" y="3040146"/>
        <a:ext cx="3565263" cy="2603261"/>
      </dsp:txXfrm>
    </dsp:sp>
    <dsp:sp modelId="{B32CEF56-8B44-4FA8-BD79-A532AB6AE344}">
      <dsp:nvSpPr>
        <dsp:cNvPr id="0" name=""/>
        <dsp:cNvSpPr/>
      </dsp:nvSpPr>
      <dsp:spPr>
        <a:xfrm>
          <a:off x="9538573" y="3040146"/>
          <a:ext cx="2577228" cy="260326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</dsp:spTree>
</dsp:drawing>
</file>

<file path=ppt/diagrams/drawing8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F63A5-16C5-4C41-90DF-3BF06429C169}">
      <dsp:nvSpPr>
        <dsp:cNvPr id="0" name=""/>
        <dsp:cNvSpPr/>
      </dsp:nvSpPr>
      <dsp:spPr>
        <a:xfrm>
          <a:off x="0" y="3181"/>
          <a:ext cx="10081342" cy="912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Контактная информация</a:t>
          </a:r>
          <a:endParaRPr lang="ru-RU" sz="3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549" y="47730"/>
        <a:ext cx="9992244" cy="8235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14A290-8DF4-4B37-ADE9-7F0982A40243}">
      <dsp:nvSpPr>
        <dsp:cNvPr id="0" name=""/>
        <dsp:cNvSpPr/>
      </dsp:nvSpPr>
      <dsp:spPr>
        <a:xfrm>
          <a:off x="1125937" y="139232"/>
          <a:ext cx="3568904" cy="13331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Консолидированный бюджет Магаданской области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бюджетов</a:t>
          </a:r>
          <a:endParaRPr lang="ru-RU" sz="20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64984" y="178279"/>
        <a:ext cx="3490810" cy="1255075"/>
      </dsp:txXfrm>
    </dsp:sp>
    <dsp:sp modelId="{AE325AFB-D58F-4891-B9D9-E43244476A94}">
      <dsp:nvSpPr>
        <dsp:cNvPr id="0" name=""/>
        <dsp:cNvSpPr/>
      </dsp:nvSpPr>
      <dsp:spPr>
        <a:xfrm rot="7179438">
          <a:off x="1606401" y="2007067"/>
          <a:ext cx="1023533" cy="380142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i="0" kern="120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20444" y="2083095"/>
        <a:ext cx="795447" cy="228086"/>
      </dsp:txXfrm>
    </dsp:sp>
    <dsp:sp modelId="{42E1DC03-83EC-4FA9-A9F3-D021E6B42A1B}">
      <dsp:nvSpPr>
        <dsp:cNvPr id="0" name=""/>
        <dsp:cNvSpPr/>
      </dsp:nvSpPr>
      <dsp:spPr>
        <a:xfrm>
          <a:off x="310160" y="2921876"/>
          <a:ext cx="2172240" cy="10861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20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971" y="2953687"/>
        <a:ext cx="2108618" cy="1022498"/>
      </dsp:txXfrm>
    </dsp:sp>
    <dsp:sp modelId="{AC6072D7-A489-4C55-856C-49001E80D225}">
      <dsp:nvSpPr>
        <dsp:cNvPr id="0" name=""/>
        <dsp:cNvSpPr/>
      </dsp:nvSpPr>
      <dsp:spPr>
        <a:xfrm rot="21599991">
          <a:off x="2563513" y="3274861"/>
          <a:ext cx="648902" cy="380142"/>
        </a:xfrm>
        <a:prstGeom prst="left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i="0" kern="120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7556" y="3350889"/>
        <a:ext cx="420816" cy="228086"/>
      </dsp:txXfrm>
    </dsp:sp>
    <dsp:sp modelId="{0CC52BA6-2195-4200-9310-26E890B71FB4}">
      <dsp:nvSpPr>
        <dsp:cNvPr id="0" name=""/>
        <dsp:cNvSpPr/>
      </dsp:nvSpPr>
      <dsp:spPr>
        <a:xfrm>
          <a:off x="3293528" y="2921868"/>
          <a:ext cx="2172240" cy="10861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Бюджеты городских кругов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endParaRPr lang="ru-RU" sz="18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5339" y="2953679"/>
        <a:ext cx="2108618" cy="1022498"/>
      </dsp:txXfrm>
    </dsp:sp>
    <dsp:sp modelId="{6DC6C6FC-3080-43DC-9AD4-F8B6D31E63B9}">
      <dsp:nvSpPr>
        <dsp:cNvPr id="0" name=""/>
        <dsp:cNvSpPr/>
      </dsp:nvSpPr>
      <dsp:spPr>
        <a:xfrm rot="14464663">
          <a:off x="3191881" y="2007063"/>
          <a:ext cx="974527" cy="380142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i="0" kern="120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305924" y="2083091"/>
        <a:ext cx="746441" cy="228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0.64251</cdr:x>
      <cdr:y>0.76992</cdr:y>
    </cdr:from>
    <cdr:to>
      <cdr:x>1</cdr:x>
      <cdr:y>0.82471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09231" y="4387130"/>
          <a:ext cx="3566042" cy="312203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>
            <a:hueOff val="0"/>
            <a:satOff val="0"/>
            <a:lumOff val="0"/>
          </a:schemeClr>
        </a:solidFill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800" b="1" dirty="0">
              <a:latin typeface="Times New Roman" pitchFamily="18" charset="0"/>
              <a:cs typeface="Times New Roman" pitchFamily="18" charset="0"/>
            </a:rPr>
            <a:t>ИТОГО</a:t>
          </a:r>
          <a:r>
            <a:rPr lang="ru-RU" sz="1800" b="1" baseline="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baseline="0" dirty="0" smtClean="0">
              <a:latin typeface="Times New Roman" pitchFamily="18" charset="0"/>
              <a:cs typeface="Times New Roman" pitchFamily="18" charset="0"/>
            </a:rPr>
            <a:t>– 20 179,4 млн. </a:t>
          </a:r>
          <a:r>
            <a:rPr lang="ru-RU" sz="1800" b="1" baseline="0" dirty="0">
              <a:latin typeface="Times New Roman" pitchFamily="18" charset="0"/>
              <a:cs typeface="Times New Roman" pitchFamily="18" charset="0"/>
            </a:rPr>
            <a:t>рублей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0.61697</cdr:x>
      <cdr:y>0.75814</cdr:y>
    </cdr:from>
    <cdr:to>
      <cdr:x>0.96879</cdr:x>
      <cdr:y>0.81807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42635" y="4174962"/>
          <a:ext cx="4015980" cy="330025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>
            <a:hueOff val="0"/>
            <a:satOff val="0"/>
            <a:lumOff val="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2000" b="1" dirty="0">
              <a:latin typeface="Times New Roman" pitchFamily="18" charset="0"/>
              <a:cs typeface="Times New Roman" pitchFamily="18" charset="0"/>
            </a:rPr>
            <a:t>ИТОГО</a:t>
          </a:r>
          <a:r>
            <a:rPr lang="ru-RU" sz="2000" b="1" baseline="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baseline="0" dirty="0" smtClean="0">
              <a:latin typeface="Times New Roman" pitchFamily="18" charset="0"/>
              <a:cs typeface="Times New Roman" pitchFamily="18" charset="0"/>
            </a:rPr>
            <a:t>– 20 916,0 млн. </a:t>
          </a:r>
          <a:r>
            <a:rPr lang="ru-RU" sz="2000" b="1" baseline="0" dirty="0">
              <a:latin typeface="Times New Roman" pitchFamily="18" charset="0"/>
              <a:cs typeface="Times New Roman" pitchFamily="18" charset="0"/>
            </a:rPr>
            <a:t>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0.6079</cdr:x>
      <cdr:y>0.77841</cdr:y>
    </cdr:from>
    <cdr:to>
      <cdr:x>0.95478</cdr:x>
      <cdr:y>0.84246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988002" y="4342047"/>
          <a:ext cx="3987486" cy="357277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>
            <a:hueOff val="0"/>
            <a:satOff val="0"/>
            <a:lumOff val="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800" b="1" dirty="0">
              <a:latin typeface="Times New Roman" pitchFamily="18" charset="0"/>
              <a:cs typeface="Times New Roman" pitchFamily="18" charset="0"/>
            </a:rPr>
            <a:t>ИТОГО</a:t>
          </a:r>
          <a:r>
            <a:rPr lang="ru-RU" sz="2000" b="1" baseline="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baseline="0" dirty="0" smtClean="0">
              <a:latin typeface="Times New Roman" pitchFamily="18" charset="0"/>
              <a:cs typeface="Times New Roman" pitchFamily="18" charset="0"/>
            </a:rPr>
            <a:t>– 21 695,4 млн. </a:t>
          </a:r>
          <a:r>
            <a:rPr lang="ru-RU" sz="2000" b="1" baseline="0" dirty="0">
              <a:latin typeface="Times New Roman" pitchFamily="18" charset="0"/>
              <a:cs typeface="Times New Roman" pitchFamily="18" charset="0"/>
            </a:rPr>
            <a:t>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0.19411</cdr:x>
      <cdr:y>0.10676</cdr:y>
    </cdr:from>
    <cdr:to>
      <cdr:x>0.39661</cdr:x>
      <cdr:y>0.22593</cdr:y>
    </cdr:to>
    <cdr:sp macro="" textlink="">
      <cdr:nvSpPr>
        <cdr:cNvPr id="35" name="Скругленная прямоугольная выноска 34"/>
        <cdr:cNvSpPr/>
      </cdr:nvSpPr>
      <cdr:spPr>
        <a:xfrm xmlns:a="http://schemas.openxmlformats.org/drawingml/2006/main">
          <a:off x="2208826" y="590447"/>
          <a:ext cx="2304298" cy="659081"/>
        </a:xfrm>
        <a:prstGeom xmlns:a="http://schemas.openxmlformats.org/drawingml/2006/main" prst="wedgeRoundRectCallout">
          <a:avLst>
            <a:gd name="adj1" fmla="val 95010"/>
            <a:gd name="adj2" fmla="val 71442"/>
            <a:gd name="adj3" fmla="val 16667"/>
          </a:avLst>
        </a:prstGeom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b="1" dirty="0" smtClean="0">
              <a:latin typeface="Times New Roman" pitchFamily="18" charset="0"/>
              <a:cs typeface="Times New Roman" pitchFamily="18" charset="0"/>
            </a:rPr>
            <a:t>Средства массовой информации</a:t>
          </a:r>
          <a:endParaRPr lang="ru-RU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0.0712</cdr:x>
      <cdr:y>0.5154</cdr:y>
    </cdr:from>
    <cdr:to>
      <cdr:x>0.26012</cdr:x>
      <cdr:y>0.64249</cdr:y>
    </cdr:to>
    <cdr:sp macro="" textlink="">
      <cdr:nvSpPr>
        <cdr:cNvPr id="36" name="Скругленная прямоугольная выноска 35"/>
        <cdr:cNvSpPr/>
      </cdr:nvSpPr>
      <cdr:spPr>
        <a:xfrm xmlns:a="http://schemas.openxmlformats.org/drawingml/2006/main">
          <a:off x="810202" y="2850470"/>
          <a:ext cx="2149768" cy="702884"/>
        </a:xfrm>
        <a:prstGeom xmlns:a="http://schemas.openxmlformats.org/drawingml/2006/main" prst="wedgeRoundRectCallout">
          <a:avLst>
            <a:gd name="adj1" fmla="val 89429"/>
            <a:gd name="adj2" fmla="val -27325"/>
            <a:gd name="adj3" fmla="val 16667"/>
          </a:avLst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b="1" dirty="0" smtClean="0">
              <a:latin typeface="Times New Roman" pitchFamily="18" charset="0"/>
              <a:cs typeface="Times New Roman" pitchFamily="18" charset="0"/>
            </a:rPr>
            <a:t>Здравоохранение</a:t>
          </a:r>
          <a:endParaRPr lang="ru-RU" altLang="ru-RU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0.78411</cdr:x>
      <cdr:y>0.19676</cdr:y>
    </cdr:from>
    <cdr:to>
      <cdr:x>0.99269</cdr:x>
      <cdr:y>0.31075</cdr:y>
    </cdr:to>
    <cdr:sp macro="" textlink="">
      <cdr:nvSpPr>
        <cdr:cNvPr id="37" name="Скругленная прямоугольная выноска 36"/>
        <cdr:cNvSpPr/>
      </cdr:nvSpPr>
      <cdr:spPr>
        <a:xfrm xmlns:a="http://schemas.openxmlformats.org/drawingml/2006/main">
          <a:off x="8922582" y="1088200"/>
          <a:ext cx="2373484" cy="630433"/>
        </a:xfrm>
        <a:prstGeom xmlns:a="http://schemas.openxmlformats.org/drawingml/2006/main" prst="wedgeRoundRectCallout">
          <a:avLst>
            <a:gd name="adj1" fmla="val -171068"/>
            <a:gd name="adj2" fmla="val -46000"/>
            <a:gd name="adj3" fmla="val 16667"/>
          </a:avLst>
        </a:prstGeom>
        <a:solidFill xmlns:a="http://schemas.openxmlformats.org/drawingml/2006/main">
          <a:srgbClr val="FF99FF">
            <a:alpha val="90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Общегосударственные вопросы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0.09888</cdr:x>
      <cdr:y>0.27763</cdr:y>
    </cdr:from>
    <cdr:to>
      <cdr:x>0.25174</cdr:x>
      <cdr:y>0.38912</cdr:y>
    </cdr:to>
    <cdr:sp macro="" textlink="">
      <cdr:nvSpPr>
        <cdr:cNvPr id="38" name="Скругленная прямоугольная выноска 37"/>
        <cdr:cNvSpPr/>
      </cdr:nvSpPr>
      <cdr:spPr>
        <a:xfrm xmlns:a="http://schemas.openxmlformats.org/drawingml/2006/main">
          <a:off x="1125180" y="1535460"/>
          <a:ext cx="1739432" cy="616606"/>
        </a:xfrm>
        <a:prstGeom xmlns:a="http://schemas.openxmlformats.org/drawingml/2006/main" prst="wedgeRoundRectCallout">
          <a:avLst>
            <a:gd name="adj1" fmla="val 151499"/>
            <a:gd name="adj2" fmla="val -34596"/>
            <a:gd name="adj3" fmla="val 16667"/>
          </a:avLst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Социальная политика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0.07979</cdr:x>
      <cdr:y>0.78206</cdr:y>
    </cdr:from>
    <cdr:to>
      <cdr:x>0.30497</cdr:x>
      <cdr:y>0.92796</cdr:y>
    </cdr:to>
    <cdr:sp macro="" textlink="">
      <cdr:nvSpPr>
        <cdr:cNvPr id="39" name="Скругленная прямоугольная выноска 38"/>
        <cdr:cNvSpPr/>
      </cdr:nvSpPr>
      <cdr:spPr>
        <a:xfrm xmlns:a="http://schemas.openxmlformats.org/drawingml/2006/main">
          <a:off x="907950" y="4325259"/>
          <a:ext cx="2562379" cy="806915"/>
        </a:xfrm>
        <a:prstGeom xmlns:a="http://schemas.openxmlformats.org/drawingml/2006/main" prst="wedgeRoundRectCallout">
          <a:avLst>
            <a:gd name="adj1" fmla="val 82973"/>
            <a:gd name="adj2" fmla="val -61960"/>
            <a:gd name="adj3" fmla="val 16667"/>
          </a:avLst>
        </a:prstGeom>
        <a:solidFill xmlns:a="http://schemas.openxmlformats.org/drawingml/2006/main">
          <a:srgbClr val="3399FF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Культура, кинематография</a:t>
          </a:r>
          <a:endParaRPr lang="ru-RU" altLang="ru-RU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0.63279</cdr:x>
      <cdr:y>0.08816</cdr:y>
    </cdr:from>
    <cdr:to>
      <cdr:x>0.86329</cdr:x>
      <cdr:y>0.18513</cdr:y>
    </cdr:to>
    <cdr:sp macro="" textlink="">
      <cdr:nvSpPr>
        <cdr:cNvPr id="40" name="Скругленная прямоугольная выноска 39"/>
        <cdr:cNvSpPr/>
      </cdr:nvSpPr>
      <cdr:spPr>
        <a:xfrm xmlns:a="http://schemas.openxmlformats.org/drawingml/2006/main">
          <a:off x="7200628" y="487555"/>
          <a:ext cx="2622952" cy="536339"/>
        </a:xfrm>
        <a:prstGeom xmlns:a="http://schemas.openxmlformats.org/drawingml/2006/main" prst="wedgeRoundRectCallout">
          <a:avLst>
            <a:gd name="adj1" fmla="val -109407"/>
            <a:gd name="adj2" fmla="val 48088"/>
            <a:gd name="adj3" fmla="val 16667"/>
          </a:avLst>
        </a:prstGeom>
        <a:solidFill xmlns:a="http://schemas.openxmlformats.org/drawingml/2006/main">
          <a:srgbClr val="FFC000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Физическая культура и спорт</a:t>
          </a:r>
        </a:p>
      </cdr:txBody>
    </cdr:sp>
  </cdr:relSizeAnchor>
  <cdr:relSizeAnchor xmlns:cdr="http://schemas.openxmlformats.org/drawingml/2006/chartDrawing">
    <cdr:from>
      <cdr:x>0.76115</cdr:x>
      <cdr:y>0.34035</cdr:y>
    </cdr:from>
    <cdr:to>
      <cdr:x>0.99165</cdr:x>
      <cdr:y>0.52644</cdr:y>
    </cdr:to>
    <cdr:sp macro="" textlink="">
      <cdr:nvSpPr>
        <cdr:cNvPr id="41" name="Скругленная прямоугольная выноска 40"/>
        <cdr:cNvSpPr/>
      </cdr:nvSpPr>
      <cdr:spPr>
        <a:xfrm xmlns:a="http://schemas.openxmlformats.org/drawingml/2006/main">
          <a:off x="8661315" y="1882339"/>
          <a:ext cx="2622916" cy="1029189"/>
        </a:xfrm>
        <a:prstGeom xmlns:a="http://schemas.openxmlformats.org/drawingml/2006/main" prst="wedgeRoundRectCallout">
          <a:avLst>
            <a:gd name="adj1" fmla="val -133390"/>
            <a:gd name="adj2" fmla="val -101764"/>
            <a:gd name="adj3" fmla="val 16667"/>
          </a:avLst>
        </a:prstGeom>
        <a:solidFill xmlns:a="http://schemas.openxmlformats.org/drawingml/2006/main">
          <a:srgbClr val="3399FF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Национальная безопасность и правоохранительная деятельность</a:t>
          </a:r>
          <a:endParaRPr lang="ru-RU" alt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0.70654</cdr:x>
      <cdr:y>0.58367</cdr:y>
    </cdr:from>
    <cdr:to>
      <cdr:x>0.8594</cdr:x>
      <cdr:y>0.69517</cdr:y>
    </cdr:to>
    <cdr:sp macro="" textlink="">
      <cdr:nvSpPr>
        <cdr:cNvPr id="42" name="Скругленная прямоугольная выноска 41"/>
        <cdr:cNvSpPr/>
      </cdr:nvSpPr>
      <cdr:spPr>
        <a:xfrm xmlns:a="http://schemas.openxmlformats.org/drawingml/2006/main">
          <a:off x="8039894" y="3228044"/>
          <a:ext cx="1739432" cy="616662"/>
        </a:xfrm>
        <a:prstGeom xmlns:a="http://schemas.openxmlformats.org/drawingml/2006/main" prst="wedgeRoundRectCallout">
          <a:avLst>
            <a:gd name="adj1" fmla="val -111617"/>
            <a:gd name="adj2" fmla="val -255300"/>
            <a:gd name="adj3" fmla="val 16667"/>
          </a:avLst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Национальная экономика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0.73965</cdr:x>
      <cdr:y>0.77943</cdr:y>
    </cdr:from>
    <cdr:to>
      <cdr:x>0.94214</cdr:x>
      <cdr:y>0.8986</cdr:y>
    </cdr:to>
    <cdr:sp macro="" textlink="">
      <cdr:nvSpPr>
        <cdr:cNvPr id="43" name="Скругленная прямоугольная выноска 42"/>
        <cdr:cNvSpPr/>
      </cdr:nvSpPr>
      <cdr:spPr>
        <a:xfrm xmlns:a="http://schemas.openxmlformats.org/drawingml/2006/main">
          <a:off x="8416661" y="4310714"/>
          <a:ext cx="2304184" cy="659081"/>
        </a:xfrm>
        <a:prstGeom xmlns:a="http://schemas.openxmlformats.org/drawingml/2006/main" prst="wedgeRoundRectCallout">
          <a:avLst>
            <a:gd name="adj1" fmla="val -95623"/>
            <a:gd name="adj2" fmla="val -147481"/>
            <a:gd name="adj3" fmla="val 16667"/>
          </a:avLst>
        </a:prstGeom>
        <a:solidFill xmlns:a="http://schemas.openxmlformats.org/drawingml/2006/main">
          <a:srgbClr val="57EB7E">
            <a:alpha val="90000"/>
          </a:srgb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 smtClean="0">
              <a:latin typeface="Times New Roman" pitchFamily="18" charset="0"/>
              <a:cs typeface="Times New Roman" pitchFamily="18" charset="0"/>
            </a:rPr>
            <a:t>Жилищно-коммунальное хозяйство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0.60887</cdr:x>
      <cdr:y>0.90319</cdr:y>
    </cdr:from>
    <cdr:to>
      <cdr:x>0.78104</cdr:x>
      <cdr:y>0.98669</cdr:y>
    </cdr:to>
    <cdr:sp macro="" textlink="">
      <cdr:nvSpPr>
        <cdr:cNvPr id="44" name="Скругленная прямоугольная выноска 43"/>
        <cdr:cNvSpPr/>
      </cdr:nvSpPr>
      <cdr:spPr>
        <a:xfrm xmlns:a="http://schemas.openxmlformats.org/drawingml/2006/main">
          <a:off x="6928448" y="4995164"/>
          <a:ext cx="1959165" cy="461805"/>
        </a:xfrm>
        <a:prstGeom xmlns:a="http://schemas.openxmlformats.org/drawingml/2006/main" prst="wedgeRoundRectCallout">
          <a:avLst>
            <a:gd name="adj1" fmla="val -61248"/>
            <a:gd name="adj2" fmla="val -95172"/>
            <a:gd name="adj3" fmla="val 16667"/>
          </a:avLst>
        </a:prstGeom>
        <a:solidFill xmlns:a="http://schemas.openxmlformats.org/drawingml/2006/main">
          <a:srgbClr val="FFC000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Охрана окружающей среды</a:t>
          </a:r>
          <a:endParaRPr lang="ru-RU" alt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0.27163</cdr:x>
      <cdr:y>0.90701</cdr:y>
    </cdr:from>
    <cdr:to>
      <cdr:x>0.40903</cdr:x>
      <cdr:y>1</cdr:y>
    </cdr:to>
    <cdr:sp macro="" textlink="">
      <cdr:nvSpPr>
        <cdr:cNvPr id="45" name="Скругленная прямоугольная выноска 44"/>
        <cdr:cNvSpPr/>
      </cdr:nvSpPr>
      <cdr:spPr>
        <a:xfrm xmlns:a="http://schemas.openxmlformats.org/drawingml/2006/main">
          <a:off x="3090964" y="5016293"/>
          <a:ext cx="1563470" cy="514305"/>
        </a:xfrm>
        <a:prstGeom xmlns:a="http://schemas.openxmlformats.org/drawingml/2006/main" prst="wedgeRoundRectCallout">
          <a:avLst>
            <a:gd name="adj1" fmla="val 111486"/>
            <a:gd name="adj2" fmla="val -100000"/>
            <a:gd name="adj3" fmla="val 16667"/>
          </a:avLst>
        </a:prstGeom>
        <a:solidFill xmlns:a="http://schemas.openxmlformats.org/drawingml/2006/main">
          <a:srgbClr val="FF99FF">
            <a:alpha val="90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Образование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0.2013</cdr:x>
      <cdr:y>0.11823</cdr:y>
    </cdr:from>
    <cdr:to>
      <cdr:x>0.40659</cdr:x>
      <cdr:y>0.23975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2259566" y="641246"/>
          <a:ext cx="2304354" cy="659091"/>
        </a:xfrm>
        <a:prstGeom xmlns:a="http://schemas.openxmlformats.org/drawingml/2006/main" prst="wedgeRoundRectCallout">
          <a:avLst>
            <a:gd name="adj1" fmla="val 90423"/>
            <a:gd name="adj2" fmla="val 24235"/>
            <a:gd name="adj3" fmla="val 16667"/>
          </a:avLst>
        </a:prstGeom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Средства массовой информации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0.07671</cdr:x>
      <cdr:y>0.53492</cdr:y>
    </cdr:from>
    <cdr:to>
      <cdr:x>0.26822</cdr:x>
      <cdr:y>0.66451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861060" y="2901256"/>
          <a:ext cx="2149675" cy="702860"/>
        </a:xfrm>
        <a:prstGeom xmlns:a="http://schemas.openxmlformats.org/drawingml/2006/main" prst="wedgeRoundRectCallout">
          <a:avLst>
            <a:gd name="adj1" fmla="val 86722"/>
            <a:gd name="adj2" fmla="val -2489"/>
            <a:gd name="adj3" fmla="val 16667"/>
          </a:avLst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Здравоохранение</a:t>
          </a:r>
          <a:endParaRPr lang="ru-RU" alt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0.78854</cdr:x>
      <cdr:y>0.21</cdr:y>
    </cdr:from>
    <cdr:to>
      <cdr:x>1</cdr:x>
      <cdr:y>0.32624</cdr:y>
    </cdr:to>
    <cdr:sp macro="" textlink="">
      <cdr:nvSpPr>
        <cdr:cNvPr id="4" name="Скругленная прямоугольная выноска 3"/>
        <cdr:cNvSpPr/>
      </cdr:nvSpPr>
      <cdr:spPr>
        <a:xfrm xmlns:a="http://schemas.openxmlformats.org/drawingml/2006/main">
          <a:off x="8851259" y="1138981"/>
          <a:ext cx="2373611" cy="630453"/>
        </a:xfrm>
        <a:prstGeom xmlns:a="http://schemas.openxmlformats.org/drawingml/2006/main" prst="wedgeRoundRectCallout">
          <a:avLst>
            <a:gd name="adj1" fmla="val -170417"/>
            <a:gd name="adj2" fmla="val -27917"/>
            <a:gd name="adj3" fmla="val 16667"/>
          </a:avLst>
        </a:prstGeom>
        <a:solidFill xmlns:a="http://schemas.openxmlformats.org/drawingml/2006/main">
          <a:srgbClr val="FF99FF">
            <a:alpha val="90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Общегосударственные вопросы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0.10477</cdr:x>
      <cdr:y>0.29246</cdr:y>
    </cdr:from>
    <cdr:to>
      <cdr:x>0.25973</cdr:x>
      <cdr:y>0.40615</cdr:y>
    </cdr:to>
    <cdr:sp macro="" textlink="">
      <cdr:nvSpPr>
        <cdr:cNvPr id="5" name="Скругленная прямоугольная выноска 4"/>
        <cdr:cNvSpPr/>
      </cdr:nvSpPr>
      <cdr:spPr>
        <a:xfrm xmlns:a="http://schemas.openxmlformats.org/drawingml/2006/main">
          <a:off x="1176030" y="1586221"/>
          <a:ext cx="1739405" cy="616623"/>
        </a:xfrm>
        <a:prstGeom xmlns:a="http://schemas.openxmlformats.org/drawingml/2006/main" prst="wedgeRoundRectCallout">
          <a:avLst>
            <a:gd name="adj1" fmla="val 140507"/>
            <a:gd name="adj2" fmla="val -37291"/>
            <a:gd name="adj3" fmla="val 16667"/>
          </a:avLst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Социальная политика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0.08541</cdr:x>
      <cdr:y>0.80683</cdr:y>
    </cdr:from>
    <cdr:to>
      <cdr:x>0.31369</cdr:x>
      <cdr:y>0.95562</cdr:y>
    </cdr:to>
    <cdr:sp macro="" textlink="">
      <cdr:nvSpPr>
        <cdr:cNvPr id="6" name="Скругленная прямоугольная выноска 5"/>
        <cdr:cNvSpPr/>
      </cdr:nvSpPr>
      <cdr:spPr>
        <a:xfrm xmlns:a="http://schemas.openxmlformats.org/drawingml/2006/main">
          <a:off x="958716" y="4376020"/>
          <a:ext cx="2562413" cy="806995"/>
        </a:xfrm>
        <a:prstGeom xmlns:a="http://schemas.openxmlformats.org/drawingml/2006/main" prst="wedgeRoundRectCallout">
          <a:avLst>
            <a:gd name="adj1" fmla="val 96876"/>
            <a:gd name="adj2" fmla="val -46503"/>
            <a:gd name="adj3" fmla="val 16667"/>
          </a:avLst>
        </a:prstGeom>
        <a:solidFill xmlns:a="http://schemas.openxmlformats.org/drawingml/2006/main">
          <a:srgbClr val="3399FF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Культура, кинематография</a:t>
          </a:r>
          <a:endParaRPr lang="ru-RU" alt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0.60052</cdr:x>
      <cdr:y>0.07955</cdr:y>
    </cdr:from>
    <cdr:to>
      <cdr:x>0.8342</cdr:x>
      <cdr:y>0.17844</cdr:y>
    </cdr:to>
    <cdr:sp macro="" textlink="">
      <cdr:nvSpPr>
        <cdr:cNvPr id="7" name="Скругленная прямоугольная выноска 6"/>
        <cdr:cNvSpPr/>
      </cdr:nvSpPr>
      <cdr:spPr>
        <a:xfrm xmlns:a="http://schemas.openxmlformats.org/drawingml/2006/main">
          <a:off x="6740759" y="431457"/>
          <a:ext cx="2623028" cy="536352"/>
        </a:xfrm>
        <a:prstGeom xmlns:a="http://schemas.openxmlformats.org/drawingml/2006/main" prst="wedgeRoundRectCallout">
          <a:avLst>
            <a:gd name="adj1" fmla="val -95643"/>
            <a:gd name="adj2" fmla="val 37017"/>
            <a:gd name="adj3" fmla="val 16667"/>
          </a:avLst>
        </a:prstGeom>
        <a:solidFill xmlns:a="http://schemas.openxmlformats.org/drawingml/2006/main">
          <a:srgbClr val="FFC000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Физическая культура и спорт</a:t>
          </a:r>
        </a:p>
      </cdr:txBody>
    </cdr:sp>
  </cdr:relSizeAnchor>
  <cdr:relSizeAnchor xmlns:cdr="http://schemas.openxmlformats.org/drawingml/2006/chartDrawing">
    <cdr:from>
      <cdr:x>0.76633</cdr:x>
      <cdr:y>0.35642</cdr:y>
    </cdr:from>
    <cdr:to>
      <cdr:x>1</cdr:x>
      <cdr:y>0.54618</cdr:y>
    </cdr:to>
    <cdr:sp macro="" textlink="">
      <cdr:nvSpPr>
        <cdr:cNvPr id="8" name="Скругленная прямоугольная выноска 7"/>
        <cdr:cNvSpPr/>
      </cdr:nvSpPr>
      <cdr:spPr>
        <a:xfrm xmlns:a="http://schemas.openxmlformats.org/drawingml/2006/main">
          <a:off x="8712094" y="1933127"/>
          <a:ext cx="2622952" cy="1029182"/>
        </a:xfrm>
        <a:prstGeom xmlns:a="http://schemas.openxmlformats.org/drawingml/2006/main" prst="wedgeRoundRectCallout">
          <a:avLst>
            <a:gd name="adj1" fmla="val -132756"/>
            <a:gd name="adj2" fmla="val -91264"/>
            <a:gd name="adj3" fmla="val 16667"/>
          </a:avLst>
        </a:prstGeom>
        <a:solidFill xmlns:a="http://schemas.openxmlformats.org/drawingml/2006/main">
          <a:srgbClr val="3399FF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Национальная безопасность и правоохранительная деятельность</a:t>
          </a:r>
          <a:endParaRPr lang="ru-RU" alt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0.72079</cdr:x>
      <cdr:y>0.60454</cdr:y>
    </cdr:from>
    <cdr:to>
      <cdr:x>0.87575</cdr:x>
      <cdr:y>0.71823</cdr:y>
    </cdr:to>
    <cdr:sp macro="" textlink="">
      <cdr:nvSpPr>
        <cdr:cNvPr id="9" name="Скругленная прямоугольная выноска 8"/>
        <cdr:cNvSpPr/>
      </cdr:nvSpPr>
      <cdr:spPr>
        <a:xfrm xmlns:a="http://schemas.openxmlformats.org/drawingml/2006/main">
          <a:off x="8090733" y="3278868"/>
          <a:ext cx="1739446" cy="616614"/>
        </a:xfrm>
        <a:prstGeom xmlns:a="http://schemas.openxmlformats.org/drawingml/2006/main" prst="wedgeRoundRectCallout">
          <a:avLst>
            <a:gd name="adj1" fmla="val -107316"/>
            <a:gd name="adj2" fmla="val -231036"/>
            <a:gd name="adj3" fmla="val 16667"/>
          </a:avLst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Национальная экономика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0.75435</cdr:x>
      <cdr:y>0.80416</cdr:y>
    </cdr:from>
    <cdr:to>
      <cdr:x>0.95963</cdr:x>
      <cdr:y>0.92567</cdr:y>
    </cdr:to>
    <cdr:sp macro="" textlink="">
      <cdr:nvSpPr>
        <cdr:cNvPr id="10" name="Скругленная прямоугольная выноска 9"/>
        <cdr:cNvSpPr/>
      </cdr:nvSpPr>
      <cdr:spPr>
        <a:xfrm xmlns:a="http://schemas.openxmlformats.org/drawingml/2006/main">
          <a:off x="8467443" y="4361538"/>
          <a:ext cx="2304256" cy="659064"/>
        </a:xfrm>
        <a:prstGeom xmlns:a="http://schemas.openxmlformats.org/drawingml/2006/main" prst="wedgeRoundRectCallout">
          <a:avLst>
            <a:gd name="adj1" fmla="val -95572"/>
            <a:gd name="adj2" fmla="val -220817"/>
            <a:gd name="adj3" fmla="val 16667"/>
          </a:avLst>
        </a:prstGeom>
        <a:solidFill xmlns:a="http://schemas.openxmlformats.org/drawingml/2006/main">
          <a:srgbClr val="57EB7E">
            <a:alpha val="90000"/>
          </a:srgb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 smtClean="0">
              <a:latin typeface="Times New Roman" pitchFamily="18" charset="0"/>
              <a:cs typeface="Times New Roman" pitchFamily="18" charset="0"/>
            </a:rPr>
            <a:t>Жилищно-коммунальное хозяйство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0.62621</cdr:x>
      <cdr:y>0.91486</cdr:y>
    </cdr:from>
    <cdr:to>
      <cdr:x>0.80074</cdr:x>
      <cdr:y>1</cdr:y>
    </cdr:to>
    <cdr:sp macro="" textlink="">
      <cdr:nvSpPr>
        <cdr:cNvPr id="11" name="Скругленная прямоугольная выноска 10"/>
        <cdr:cNvSpPr/>
      </cdr:nvSpPr>
      <cdr:spPr>
        <a:xfrm xmlns:a="http://schemas.openxmlformats.org/drawingml/2006/main">
          <a:off x="7029126" y="4961944"/>
          <a:ext cx="1959076" cy="461776"/>
        </a:xfrm>
        <a:prstGeom xmlns:a="http://schemas.openxmlformats.org/drawingml/2006/main" prst="wedgeRoundRectCallout">
          <a:avLst>
            <a:gd name="adj1" fmla="val -28213"/>
            <a:gd name="adj2" fmla="val -297035"/>
            <a:gd name="adj3" fmla="val 16667"/>
          </a:avLst>
        </a:prstGeom>
        <a:solidFill xmlns:a="http://schemas.openxmlformats.org/drawingml/2006/main">
          <a:srgbClr val="FFC000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Охрана окружающей среды</a:t>
          </a:r>
          <a:endParaRPr lang="ru-RU" alt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0.27989</cdr:x>
      <cdr:y>0.90517</cdr:y>
    </cdr:from>
    <cdr:to>
      <cdr:x>0.41918</cdr:x>
      <cdr:y>1</cdr:y>
    </cdr:to>
    <cdr:sp macro="" textlink="">
      <cdr:nvSpPr>
        <cdr:cNvPr id="12" name="Скругленная прямоугольная выноска 11"/>
        <cdr:cNvSpPr/>
      </cdr:nvSpPr>
      <cdr:spPr>
        <a:xfrm xmlns:a="http://schemas.openxmlformats.org/drawingml/2006/main">
          <a:off x="3141764" y="5067093"/>
          <a:ext cx="1563470" cy="514305"/>
        </a:xfrm>
        <a:prstGeom xmlns:a="http://schemas.openxmlformats.org/drawingml/2006/main" prst="wedgeRoundRectCallout">
          <a:avLst>
            <a:gd name="adj1" fmla="val 111486"/>
            <a:gd name="adj2" fmla="val -100000"/>
            <a:gd name="adj3" fmla="val 16667"/>
          </a:avLst>
        </a:prstGeom>
        <a:solidFill xmlns:a="http://schemas.openxmlformats.org/drawingml/2006/main">
          <a:srgbClr val="FF99FF">
            <a:alpha val="90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Образование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0.2013</cdr:x>
      <cdr:y>0.11823</cdr:y>
    </cdr:from>
    <cdr:to>
      <cdr:x>0.40659</cdr:x>
      <cdr:y>0.23975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2259566" y="641246"/>
          <a:ext cx="2304354" cy="659091"/>
        </a:xfrm>
        <a:prstGeom xmlns:a="http://schemas.openxmlformats.org/drawingml/2006/main" prst="wedgeRoundRectCallout">
          <a:avLst>
            <a:gd name="adj1" fmla="val 88259"/>
            <a:gd name="adj2" fmla="val 21712"/>
            <a:gd name="adj3" fmla="val 16667"/>
          </a:avLst>
        </a:prstGeom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Средства массовой информации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0.07671</cdr:x>
      <cdr:y>0.53492</cdr:y>
    </cdr:from>
    <cdr:to>
      <cdr:x>0.26822</cdr:x>
      <cdr:y>0.66451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861060" y="2901256"/>
          <a:ext cx="2149675" cy="702860"/>
        </a:xfrm>
        <a:prstGeom xmlns:a="http://schemas.openxmlformats.org/drawingml/2006/main" prst="wedgeRoundRectCallout">
          <a:avLst>
            <a:gd name="adj1" fmla="val 90589"/>
            <a:gd name="adj2" fmla="val 19982"/>
            <a:gd name="adj3" fmla="val 16667"/>
          </a:avLst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Здравоохранение</a:t>
          </a:r>
          <a:endParaRPr lang="ru-RU" alt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0.78854</cdr:x>
      <cdr:y>0.21</cdr:y>
    </cdr:from>
    <cdr:to>
      <cdr:x>1</cdr:x>
      <cdr:y>0.32624</cdr:y>
    </cdr:to>
    <cdr:sp macro="" textlink="">
      <cdr:nvSpPr>
        <cdr:cNvPr id="4" name="Скругленная прямоугольная выноска 3"/>
        <cdr:cNvSpPr/>
      </cdr:nvSpPr>
      <cdr:spPr>
        <a:xfrm xmlns:a="http://schemas.openxmlformats.org/drawingml/2006/main">
          <a:off x="8851259" y="1138981"/>
          <a:ext cx="2373611" cy="630453"/>
        </a:xfrm>
        <a:prstGeom xmlns:a="http://schemas.openxmlformats.org/drawingml/2006/main" prst="wedgeRoundRectCallout">
          <a:avLst>
            <a:gd name="adj1" fmla="val -169366"/>
            <a:gd name="adj2" fmla="val -27917"/>
            <a:gd name="adj3" fmla="val 16667"/>
          </a:avLst>
        </a:prstGeom>
        <a:solidFill xmlns:a="http://schemas.openxmlformats.org/drawingml/2006/main">
          <a:srgbClr val="FF99FF">
            <a:alpha val="90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Общегосударственные вопросы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0.10477</cdr:x>
      <cdr:y>0.29246</cdr:y>
    </cdr:from>
    <cdr:to>
      <cdr:x>0.25973</cdr:x>
      <cdr:y>0.40615</cdr:y>
    </cdr:to>
    <cdr:sp macro="" textlink="">
      <cdr:nvSpPr>
        <cdr:cNvPr id="5" name="Скругленная прямоугольная выноска 4"/>
        <cdr:cNvSpPr/>
      </cdr:nvSpPr>
      <cdr:spPr>
        <a:xfrm xmlns:a="http://schemas.openxmlformats.org/drawingml/2006/main">
          <a:off x="1176030" y="1586221"/>
          <a:ext cx="1739405" cy="616623"/>
        </a:xfrm>
        <a:prstGeom xmlns:a="http://schemas.openxmlformats.org/drawingml/2006/main" prst="wedgeRoundRectCallout">
          <a:avLst>
            <a:gd name="adj1" fmla="val 140507"/>
            <a:gd name="adj2" fmla="val -37291"/>
            <a:gd name="adj3" fmla="val 16667"/>
          </a:avLst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Социальная политика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0.08541</cdr:x>
      <cdr:y>0.80683</cdr:y>
    </cdr:from>
    <cdr:to>
      <cdr:x>0.31369</cdr:x>
      <cdr:y>0.95562</cdr:y>
    </cdr:to>
    <cdr:sp macro="" textlink="">
      <cdr:nvSpPr>
        <cdr:cNvPr id="6" name="Скругленная прямоугольная выноска 5"/>
        <cdr:cNvSpPr/>
      </cdr:nvSpPr>
      <cdr:spPr>
        <a:xfrm xmlns:a="http://schemas.openxmlformats.org/drawingml/2006/main">
          <a:off x="958716" y="4376020"/>
          <a:ext cx="2562413" cy="806995"/>
        </a:xfrm>
        <a:prstGeom xmlns:a="http://schemas.openxmlformats.org/drawingml/2006/main" prst="wedgeRoundRectCallout">
          <a:avLst>
            <a:gd name="adj1" fmla="val 108555"/>
            <a:gd name="adj2" fmla="val -35172"/>
            <a:gd name="adj3" fmla="val 16667"/>
          </a:avLst>
        </a:prstGeom>
        <a:solidFill xmlns:a="http://schemas.openxmlformats.org/drawingml/2006/main">
          <a:srgbClr val="3399FF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Культура, кинематография</a:t>
          </a:r>
          <a:endParaRPr lang="ru-RU" alt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0.60052</cdr:x>
      <cdr:y>0.07955</cdr:y>
    </cdr:from>
    <cdr:to>
      <cdr:x>0.8342</cdr:x>
      <cdr:y>0.17844</cdr:y>
    </cdr:to>
    <cdr:sp macro="" textlink="">
      <cdr:nvSpPr>
        <cdr:cNvPr id="7" name="Скругленная прямоугольная выноска 6"/>
        <cdr:cNvSpPr/>
      </cdr:nvSpPr>
      <cdr:spPr>
        <a:xfrm xmlns:a="http://schemas.openxmlformats.org/drawingml/2006/main">
          <a:off x="6740759" y="431457"/>
          <a:ext cx="2623028" cy="536352"/>
        </a:xfrm>
        <a:prstGeom xmlns:a="http://schemas.openxmlformats.org/drawingml/2006/main" prst="wedgeRoundRectCallout">
          <a:avLst>
            <a:gd name="adj1" fmla="val -94692"/>
            <a:gd name="adj2" fmla="val 37017"/>
            <a:gd name="adj3" fmla="val 16667"/>
          </a:avLst>
        </a:prstGeom>
        <a:solidFill xmlns:a="http://schemas.openxmlformats.org/drawingml/2006/main">
          <a:srgbClr val="FFC000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Физическая культура и спорт</a:t>
          </a:r>
        </a:p>
      </cdr:txBody>
    </cdr:sp>
  </cdr:relSizeAnchor>
  <cdr:relSizeAnchor xmlns:cdr="http://schemas.openxmlformats.org/drawingml/2006/chartDrawing">
    <cdr:from>
      <cdr:x>0.76633</cdr:x>
      <cdr:y>0.35642</cdr:y>
    </cdr:from>
    <cdr:to>
      <cdr:x>1</cdr:x>
      <cdr:y>0.54618</cdr:y>
    </cdr:to>
    <cdr:sp macro="" textlink="">
      <cdr:nvSpPr>
        <cdr:cNvPr id="8" name="Скругленная прямоугольная выноска 7"/>
        <cdr:cNvSpPr/>
      </cdr:nvSpPr>
      <cdr:spPr>
        <a:xfrm xmlns:a="http://schemas.openxmlformats.org/drawingml/2006/main">
          <a:off x="8601955" y="1933122"/>
          <a:ext cx="2622915" cy="1029205"/>
        </a:xfrm>
        <a:prstGeom xmlns:a="http://schemas.openxmlformats.org/drawingml/2006/main" prst="wedgeRoundRectCallout">
          <a:avLst>
            <a:gd name="adj1" fmla="val -131171"/>
            <a:gd name="adj2" fmla="val -86418"/>
            <a:gd name="adj3" fmla="val 16667"/>
          </a:avLst>
        </a:prstGeom>
        <a:solidFill xmlns:a="http://schemas.openxmlformats.org/drawingml/2006/main">
          <a:srgbClr val="3399FF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Национальная безопасность и правоохранительная деятельность</a:t>
          </a:r>
          <a:endParaRPr lang="ru-RU" alt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0.72079</cdr:x>
      <cdr:y>0.60454</cdr:y>
    </cdr:from>
    <cdr:to>
      <cdr:x>0.87575</cdr:x>
      <cdr:y>0.71823</cdr:y>
    </cdr:to>
    <cdr:sp macro="" textlink="">
      <cdr:nvSpPr>
        <cdr:cNvPr id="9" name="Скругленная прямоугольная выноска 8"/>
        <cdr:cNvSpPr/>
      </cdr:nvSpPr>
      <cdr:spPr>
        <a:xfrm xmlns:a="http://schemas.openxmlformats.org/drawingml/2006/main">
          <a:off x="8090733" y="3278868"/>
          <a:ext cx="1739446" cy="616614"/>
        </a:xfrm>
        <a:prstGeom xmlns:a="http://schemas.openxmlformats.org/drawingml/2006/main" prst="wedgeRoundRectCallout">
          <a:avLst>
            <a:gd name="adj1" fmla="val -107316"/>
            <a:gd name="adj2" fmla="val -231036"/>
            <a:gd name="adj3" fmla="val 16667"/>
          </a:avLst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Национальная экономика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0.75435</cdr:x>
      <cdr:y>0.80416</cdr:y>
    </cdr:from>
    <cdr:to>
      <cdr:x>0.95963</cdr:x>
      <cdr:y>0.92567</cdr:y>
    </cdr:to>
    <cdr:sp macro="" textlink="">
      <cdr:nvSpPr>
        <cdr:cNvPr id="10" name="Скругленная прямоугольная выноска 9"/>
        <cdr:cNvSpPr/>
      </cdr:nvSpPr>
      <cdr:spPr>
        <a:xfrm xmlns:a="http://schemas.openxmlformats.org/drawingml/2006/main">
          <a:off x="8467481" y="4361539"/>
          <a:ext cx="2304241" cy="659036"/>
        </a:xfrm>
        <a:prstGeom xmlns:a="http://schemas.openxmlformats.org/drawingml/2006/main" prst="wedgeRoundRectCallout">
          <a:avLst>
            <a:gd name="adj1" fmla="val -98819"/>
            <a:gd name="adj2" fmla="val -262442"/>
            <a:gd name="adj3" fmla="val 16667"/>
          </a:avLst>
        </a:prstGeom>
        <a:solidFill xmlns:a="http://schemas.openxmlformats.org/drawingml/2006/main">
          <a:srgbClr val="57EB7E">
            <a:alpha val="90000"/>
          </a:srgb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 smtClean="0">
              <a:latin typeface="Times New Roman" pitchFamily="18" charset="0"/>
              <a:cs typeface="Times New Roman" pitchFamily="18" charset="0"/>
            </a:rPr>
            <a:t>Жилищно-коммунальное хозяйство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0.60473</cdr:x>
      <cdr:y>0.9026</cdr:y>
    </cdr:from>
    <cdr:to>
      <cdr:x>0.79656</cdr:x>
      <cdr:y>0.98774</cdr:y>
    </cdr:to>
    <cdr:sp macro="" textlink="">
      <cdr:nvSpPr>
        <cdr:cNvPr id="11" name="Скругленная прямоугольная выноска 10"/>
        <cdr:cNvSpPr/>
      </cdr:nvSpPr>
      <cdr:spPr>
        <a:xfrm xmlns:a="http://schemas.openxmlformats.org/drawingml/2006/main">
          <a:off x="6788057" y="4895442"/>
          <a:ext cx="2153188" cy="461776"/>
        </a:xfrm>
        <a:prstGeom xmlns:a="http://schemas.openxmlformats.org/drawingml/2006/main" prst="wedgeRoundRectCallout">
          <a:avLst>
            <a:gd name="adj1" fmla="val -25970"/>
            <a:gd name="adj2" fmla="val -417645"/>
            <a:gd name="adj3" fmla="val 16667"/>
          </a:avLst>
        </a:prstGeom>
        <a:solidFill xmlns:a="http://schemas.openxmlformats.org/drawingml/2006/main">
          <a:srgbClr val="FFC000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Охрана окружающей среды</a:t>
          </a:r>
          <a:endParaRPr lang="ru-RU" alt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0.379</cdr:x>
      <cdr:y>0.90517</cdr:y>
    </cdr:from>
    <cdr:to>
      <cdr:x>0.51829</cdr:x>
      <cdr:y>1</cdr:y>
    </cdr:to>
    <cdr:sp macro="" textlink="">
      <cdr:nvSpPr>
        <cdr:cNvPr id="12" name="Скругленная прямоугольная выноска 11"/>
        <cdr:cNvSpPr/>
      </cdr:nvSpPr>
      <cdr:spPr>
        <a:xfrm xmlns:a="http://schemas.openxmlformats.org/drawingml/2006/main">
          <a:off x="4254175" y="4909389"/>
          <a:ext cx="1563512" cy="514331"/>
        </a:xfrm>
        <a:prstGeom xmlns:a="http://schemas.openxmlformats.org/drawingml/2006/main" prst="wedgeRoundRectCallout">
          <a:avLst>
            <a:gd name="adj1" fmla="val 84902"/>
            <a:gd name="adj2" fmla="val -159800"/>
            <a:gd name="adj3" fmla="val 16667"/>
          </a:avLst>
        </a:prstGeom>
        <a:solidFill xmlns:a="http://schemas.openxmlformats.org/drawingml/2006/main">
          <a:srgbClr val="FF99FF">
            <a:alpha val="90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Образование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0.04922</cdr:x>
      <cdr:y>0.36099</cdr:y>
    </cdr:from>
    <cdr:to>
      <cdr:x>0.32426</cdr:x>
      <cdr:y>0.7393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39955" y="582001"/>
          <a:ext cx="1340862" cy="60991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3092,8</a:t>
          </a:r>
          <a:endParaRPr lang="ru-RU" sz="16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0.36517</cdr:x>
      <cdr:y>0.47078</cdr:y>
    </cdr:from>
    <cdr:to>
      <cdr:x>0.64701</cdr:x>
      <cdr:y>0.74595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780260" y="758995"/>
          <a:ext cx="1374013" cy="44363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2044,6</a:t>
          </a:r>
          <a:endParaRPr lang="ru-RU" sz="1200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0.69472</cdr:x>
      <cdr:y>0.5739</cdr:y>
    </cdr:from>
    <cdr:to>
      <cdr:x>0.97657</cdr:x>
      <cdr:y>0.74399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386867" y="925249"/>
          <a:ext cx="1374062" cy="27422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655,1</a:t>
          </a:r>
          <a:endParaRPr lang="ru-RU" sz="1600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0.04922</cdr:x>
      <cdr:y>6.20265E-7</cdr:y>
    </cdr:from>
    <cdr:to>
      <cdr:x>0.94805</cdr:x>
      <cdr:y>0.32649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39956" y="1"/>
          <a:ext cx="4381920" cy="526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финансирования из областного бюджета в 2018-2020 годах (млн. руб.)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0.04922</cdr:x>
      <cdr:y>0.79913</cdr:y>
    </cdr:from>
    <cdr:to>
      <cdr:x>0.32653</cdr:x>
      <cdr:y>0.95274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06744" y="1288364"/>
          <a:ext cx="1164857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0.0839</cdr:x>
      <cdr:y>0.79913</cdr:y>
    </cdr:from>
    <cdr:to>
      <cdr:x>0.28798</cdr:x>
      <cdr:y>0.94092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52426" y="1288364"/>
          <a:ext cx="857250" cy="228600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2018 г.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0.39796</cdr:x>
      <cdr:y>0.78731</cdr:y>
    </cdr:from>
    <cdr:to>
      <cdr:x>0.60204</cdr:x>
      <cdr:y>0.98228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1671638" y="1269314"/>
          <a:ext cx="857250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2019 г.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0.73119</cdr:x>
      <cdr:y>0.79322</cdr:y>
    </cdr:from>
    <cdr:to>
      <cdr:x>0.93527</cdr:x>
      <cdr:y>0.95864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3071392" y="1278839"/>
          <a:ext cx="85725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2020 г.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CBAB7-2AA8-4D8A-B054-602AB3928227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D6E18-8154-43E5-B16C-EA117D182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284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D6E18-8154-43E5-B16C-EA117D18244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723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D6E18-8154-43E5-B16C-EA117D18244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773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01613" y="808038"/>
            <a:ext cx="7200901" cy="4051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8193B2-4742-467E-9C66-FAC2F7D94A1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799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5F05257-F80C-4F7D-B75E-2738C1F0F837}" type="slidenum">
              <a:rPr lang="ru-RU" altLang="ru-RU">
                <a:latin typeface="Calibri" panose="020F0502020204030204" pitchFamily="34" charset="0"/>
              </a:rPr>
              <a:pPr eaLnBrk="1" hangingPunct="1"/>
              <a:t>27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992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803F0-6211-4437-8402-A1AA53FE161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236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5EA48-5A08-467F-8CFE-34DA5975AFE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137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5026" cy="40417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E1F4B-7D75-4778-A7B9-75DE77B35EC6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7837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0BE70-C1EA-4F25-9878-143A8ED7AC72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049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5048" y="5093387"/>
            <a:ext cx="5389360" cy="48244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47" tIns="45523" rIns="91047" bIns="4552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mtClean="0"/>
              <a:t>Done</a:t>
            </a: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17398" y="10185049"/>
            <a:ext cx="2920483" cy="536055"/>
          </a:xfrm>
          <a:prstGeom prst="rect">
            <a:avLst/>
          </a:prstGeom>
          <a:noFill/>
        </p:spPr>
        <p:txBody>
          <a:bodyPr lIns="91047" tIns="45523" rIns="91047" bIns="45523"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CFFF621-E4CA-4D49-8E89-F51CDFC3A16C}" type="slidenum">
              <a:rPr lang="ru-RU" altLang="ru-RU" sz="1200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ru-RU" altLang="ru-RU" sz="12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55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D8AEAA36-7662-4B87-8176-7612AC3DD31F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52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759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900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9188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935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773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712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876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728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19127" y="705445"/>
            <a:ext cx="10953751" cy="1026915"/>
          </a:xfrm>
          <a:prstGeom prst="rect">
            <a:avLst/>
          </a:prstGeom>
        </p:spPr>
        <p:txBody>
          <a:bodyPr/>
          <a:lstStyle>
            <a:lvl1pPr>
              <a:defRPr sz="5867" spc="929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5867" cap="all" spc="929">
                <a:solidFill>
                  <a:srgbClr val="FFFFFF"/>
                </a:solidFill>
              </a:rPr>
              <a:t>Текст заголовка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619127" y="357187"/>
            <a:ext cx="10953751" cy="357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267" cap="all" spc="360"/>
            </a:lvl1pPr>
            <a:lvl2pPr marL="0" indent="214300">
              <a:spcBef>
                <a:spcPts val="0"/>
              </a:spcBef>
              <a:buClrTx/>
              <a:buSzTx/>
              <a:buNone/>
              <a:defRPr sz="2267" cap="all" spc="360"/>
            </a:lvl2pPr>
            <a:lvl3pPr marL="0" indent="428599">
              <a:spcBef>
                <a:spcPts val="0"/>
              </a:spcBef>
              <a:buClrTx/>
              <a:buSzTx/>
              <a:buNone/>
              <a:defRPr sz="2267" cap="all" spc="360"/>
            </a:lvl3pPr>
            <a:lvl4pPr marL="0" indent="642899">
              <a:spcBef>
                <a:spcPts val="0"/>
              </a:spcBef>
              <a:buClrTx/>
              <a:buSzTx/>
              <a:buNone/>
              <a:defRPr sz="2267" cap="all" spc="360"/>
            </a:lvl4pPr>
            <a:lvl5pPr marL="0" indent="857199">
              <a:spcBef>
                <a:spcPts val="0"/>
              </a:spcBef>
              <a:buClrTx/>
              <a:buSzTx/>
              <a:buNone/>
              <a:defRPr sz="2267" cap="all" spc="360"/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267" cap="all" spc="360">
                <a:solidFill>
                  <a:srgbClr val="FFFFFF"/>
                </a:solidFill>
              </a:rPr>
              <a:t>Уровень текста 1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267" cap="all" spc="360">
                <a:solidFill>
                  <a:srgbClr val="FFFFFF"/>
                </a:solidFill>
              </a:rPr>
              <a:t>Уровень текста 2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267" cap="all" spc="360">
                <a:solidFill>
                  <a:srgbClr val="FFFFFF"/>
                </a:solidFill>
              </a:rPr>
              <a:t>Уровень текста 3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267" cap="all" spc="360">
                <a:solidFill>
                  <a:srgbClr val="FFFFFF"/>
                </a:solidFill>
              </a:rPr>
              <a:t>Уровень текста 4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267" cap="all" spc="360">
                <a:solidFill>
                  <a:srgbClr val="FFFFFF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409453597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15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028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941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84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845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76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4180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296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3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04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018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74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037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3653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320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4510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831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803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5909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851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1082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971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85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3236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7075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9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5252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3029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6298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0845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987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629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70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563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1913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885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EAA36-7662-4B87-8176-7612AC3DD31F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3245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  <p:sldLayoutId id="2147484303" r:id="rId12"/>
    <p:sldLayoutId id="2147484304" r:id="rId13"/>
    <p:sldLayoutId id="2147484305" r:id="rId14"/>
    <p:sldLayoutId id="2147484306" r:id="rId15"/>
    <p:sldLayoutId id="2147484307" r:id="rId16"/>
    <p:sldLayoutId id="2147484308" r:id="rId17"/>
    <p:sldLayoutId id="214748432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56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  <p:sldLayoutId id="2147484322" r:id="rId13"/>
    <p:sldLayoutId id="2147484323" r:id="rId14"/>
    <p:sldLayoutId id="2147484324" r:id="rId15"/>
    <p:sldLayoutId id="2147484325" r:id="rId16"/>
    <p:sldLayoutId id="214748432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50000">
              <a:srgbClr val="CCECFF"/>
            </a:gs>
            <a:gs pos="100000">
              <a:srgbClr val="CCE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82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openxmlformats.org/officeDocument/2006/relationships/diagramLayout" Target="../diagrams/layout16.xml"/><Relationship Id="rId7" Type="http://schemas.openxmlformats.org/officeDocument/2006/relationships/image" Target="../media/image4.jpeg"/><Relationship Id="rId12" Type="http://schemas.microsoft.com/office/2007/relationships/diagramDrawing" Target="../diagrams/drawing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openxmlformats.org/officeDocument/2006/relationships/diagramColors" Target="../diagrams/colors17.xml"/><Relationship Id="rId5" Type="http://schemas.openxmlformats.org/officeDocument/2006/relationships/diagramColors" Target="../diagrams/colors16.xml"/><Relationship Id="rId10" Type="http://schemas.openxmlformats.org/officeDocument/2006/relationships/diagramQuickStyle" Target="../diagrams/quickStyle17.xml"/><Relationship Id="rId4" Type="http://schemas.openxmlformats.org/officeDocument/2006/relationships/diagramQuickStyle" Target="../diagrams/quickStyle16.xml"/><Relationship Id="rId9" Type="http://schemas.openxmlformats.org/officeDocument/2006/relationships/diagramLayout" Target="../diagrams/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12" Type="http://schemas.openxmlformats.org/officeDocument/2006/relationships/image" Target="../media/image4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20.xml"/><Relationship Id="rId7" Type="http://schemas.openxmlformats.org/officeDocument/2006/relationships/image" Target="../media/image8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Relationship Id="rId9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4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microsoft.com/office/2007/relationships/diagramDrawing" Target="../diagrams/drawing23.xml"/><Relationship Id="rId18" Type="http://schemas.openxmlformats.org/officeDocument/2006/relationships/diagramColors" Target="../diagrams/colors24.xml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openxmlformats.org/officeDocument/2006/relationships/diagramColors" Target="../diagrams/colors23.xml"/><Relationship Id="rId17" Type="http://schemas.openxmlformats.org/officeDocument/2006/relationships/diagramQuickStyle" Target="../diagrams/quickStyle24.xml"/><Relationship Id="rId2" Type="http://schemas.openxmlformats.org/officeDocument/2006/relationships/notesSlide" Target="../notesSlides/notesSlide2.xml"/><Relationship Id="rId16" Type="http://schemas.openxmlformats.org/officeDocument/2006/relationships/diagramLayout" Target="../diagrams/layout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diagramQuickStyle" Target="../diagrams/quickStyle23.xml"/><Relationship Id="rId5" Type="http://schemas.openxmlformats.org/officeDocument/2006/relationships/diagramQuickStyle" Target="../diagrams/quickStyle22.xml"/><Relationship Id="rId15" Type="http://schemas.openxmlformats.org/officeDocument/2006/relationships/diagramData" Target="../diagrams/data24.xml"/><Relationship Id="rId10" Type="http://schemas.openxmlformats.org/officeDocument/2006/relationships/diagramLayout" Target="../diagrams/layout23.xml"/><Relationship Id="rId19" Type="http://schemas.microsoft.com/office/2007/relationships/diagramDrawing" Target="../diagrams/drawing24.xml"/><Relationship Id="rId4" Type="http://schemas.openxmlformats.org/officeDocument/2006/relationships/diagramLayout" Target="../diagrams/layout22.xml"/><Relationship Id="rId9" Type="http://schemas.openxmlformats.org/officeDocument/2006/relationships/diagramData" Target="../diagrams/data23.xml"/><Relationship Id="rId1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13" Type="http://schemas.openxmlformats.org/officeDocument/2006/relationships/diagramLayout" Target="../diagrams/layout27.xml"/><Relationship Id="rId3" Type="http://schemas.openxmlformats.org/officeDocument/2006/relationships/diagramLayout" Target="../diagrams/layout25.xml"/><Relationship Id="rId7" Type="http://schemas.openxmlformats.org/officeDocument/2006/relationships/diagramData" Target="../diagrams/data26.xml"/><Relationship Id="rId12" Type="http://schemas.openxmlformats.org/officeDocument/2006/relationships/diagramData" Target="../diagrams/data27.xml"/><Relationship Id="rId17" Type="http://schemas.openxmlformats.org/officeDocument/2006/relationships/image" Target="../media/image4.jpeg"/><Relationship Id="rId2" Type="http://schemas.openxmlformats.org/officeDocument/2006/relationships/diagramData" Target="../diagrams/data25.xml"/><Relationship Id="rId16" Type="http://schemas.microsoft.com/office/2007/relationships/diagramDrawing" Target="../diagrams/drawing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11" Type="http://schemas.microsoft.com/office/2007/relationships/diagramDrawing" Target="../diagrams/drawing26.xml"/><Relationship Id="rId5" Type="http://schemas.openxmlformats.org/officeDocument/2006/relationships/diagramColors" Target="../diagrams/colors25.xml"/><Relationship Id="rId15" Type="http://schemas.openxmlformats.org/officeDocument/2006/relationships/diagramColors" Target="../diagrams/colors27.xml"/><Relationship Id="rId10" Type="http://schemas.openxmlformats.org/officeDocument/2006/relationships/diagramColors" Target="../diagrams/colors26.xml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6.xml"/><Relationship Id="rId14" Type="http://schemas.openxmlformats.org/officeDocument/2006/relationships/diagramQuickStyle" Target="../diagrams/quickStyle2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9.xml"/><Relationship Id="rId13" Type="http://schemas.openxmlformats.org/officeDocument/2006/relationships/diagramLayout" Target="../diagrams/layout30.xml"/><Relationship Id="rId3" Type="http://schemas.openxmlformats.org/officeDocument/2006/relationships/diagramLayout" Target="../diagrams/layout28.xml"/><Relationship Id="rId7" Type="http://schemas.openxmlformats.org/officeDocument/2006/relationships/diagramData" Target="../diagrams/data29.xml"/><Relationship Id="rId12" Type="http://schemas.openxmlformats.org/officeDocument/2006/relationships/diagramData" Target="../diagrams/data30.xml"/><Relationship Id="rId17" Type="http://schemas.openxmlformats.org/officeDocument/2006/relationships/image" Target="../media/image4.jpeg"/><Relationship Id="rId2" Type="http://schemas.openxmlformats.org/officeDocument/2006/relationships/diagramData" Target="../diagrams/data28.xml"/><Relationship Id="rId16" Type="http://schemas.microsoft.com/office/2007/relationships/diagramDrawing" Target="../diagrams/drawing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11" Type="http://schemas.microsoft.com/office/2007/relationships/diagramDrawing" Target="../diagrams/drawing29.xml"/><Relationship Id="rId5" Type="http://schemas.openxmlformats.org/officeDocument/2006/relationships/diagramColors" Target="../diagrams/colors28.xml"/><Relationship Id="rId15" Type="http://schemas.openxmlformats.org/officeDocument/2006/relationships/diagramColors" Target="../diagrams/colors30.xml"/><Relationship Id="rId10" Type="http://schemas.openxmlformats.org/officeDocument/2006/relationships/diagramColors" Target="../diagrams/colors29.xml"/><Relationship Id="rId4" Type="http://schemas.openxmlformats.org/officeDocument/2006/relationships/diagramQuickStyle" Target="../diagrams/quickStyle28.xml"/><Relationship Id="rId9" Type="http://schemas.openxmlformats.org/officeDocument/2006/relationships/diagramQuickStyle" Target="../diagrams/quickStyle29.xml"/><Relationship Id="rId14" Type="http://schemas.openxmlformats.org/officeDocument/2006/relationships/diagramQuickStyle" Target="../diagrams/quickStyle3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2.xml"/><Relationship Id="rId7" Type="http://schemas.openxmlformats.org/officeDocument/2006/relationships/chart" Target="../charts/chart1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Relationship Id="rId9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Relationship Id="rId9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Relationship Id="rId9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6.xml"/><Relationship Id="rId13" Type="http://schemas.openxmlformats.org/officeDocument/2006/relationships/diagramColors" Target="../diagrams/colors37.xml"/><Relationship Id="rId3" Type="http://schemas.openxmlformats.org/officeDocument/2006/relationships/image" Target="../media/image10.jpg"/><Relationship Id="rId7" Type="http://schemas.openxmlformats.org/officeDocument/2006/relationships/diagramQuickStyle" Target="../diagrams/quickStyle36.xml"/><Relationship Id="rId12" Type="http://schemas.openxmlformats.org/officeDocument/2006/relationships/diagramQuickStyle" Target="../diagrams/quickStyle3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diagramLayout" Target="../diagrams/layout36.xml"/><Relationship Id="rId11" Type="http://schemas.openxmlformats.org/officeDocument/2006/relationships/diagramLayout" Target="../diagrams/layout37.xml"/><Relationship Id="rId5" Type="http://schemas.openxmlformats.org/officeDocument/2006/relationships/diagramData" Target="../diagrams/data36.xml"/><Relationship Id="rId10" Type="http://schemas.openxmlformats.org/officeDocument/2006/relationships/diagramData" Target="../diagrams/data37.xml"/><Relationship Id="rId4" Type="http://schemas.openxmlformats.org/officeDocument/2006/relationships/image" Target="../media/image4.jpeg"/><Relationship Id="rId9" Type="http://schemas.microsoft.com/office/2007/relationships/diagramDrawing" Target="../diagrams/drawing36.xml"/><Relationship Id="rId14" Type="http://schemas.microsoft.com/office/2007/relationships/diagramDrawing" Target="../diagrams/drawing3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8.xml"/><Relationship Id="rId7" Type="http://schemas.openxmlformats.org/officeDocument/2006/relationships/chart" Target="../charts/chart5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9.xml"/><Relationship Id="rId7" Type="http://schemas.openxmlformats.org/officeDocument/2006/relationships/chart" Target="../charts/chart6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diagramLayout" Target="../diagrams/layout40.xml"/><Relationship Id="rId7" Type="http://schemas.openxmlformats.org/officeDocument/2006/relationships/image" Target="../media/image4.jpeg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diagramLayout" Target="../diagrams/layout41.xml"/><Relationship Id="rId7" Type="http://schemas.openxmlformats.org/officeDocument/2006/relationships/image" Target="../media/image4.jpeg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2.xml"/><Relationship Id="rId13" Type="http://schemas.openxmlformats.org/officeDocument/2006/relationships/diagramColors" Target="../diagrams/colors43.xml"/><Relationship Id="rId3" Type="http://schemas.openxmlformats.org/officeDocument/2006/relationships/image" Target="../media/image23.jpeg"/><Relationship Id="rId7" Type="http://schemas.openxmlformats.org/officeDocument/2006/relationships/diagramQuickStyle" Target="../diagrams/quickStyle42.xml"/><Relationship Id="rId12" Type="http://schemas.openxmlformats.org/officeDocument/2006/relationships/diagramQuickStyle" Target="../diagrams/quickStyle4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2.xml"/><Relationship Id="rId11" Type="http://schemas.openxmlformats.org/officeDocument/2006/relationships/diagramLayout" Target="../diagrams/layout43.xml"/><Relationship Id="rId5" Type="http://schemas.openxmlformats.org/officeDocument/2006/relationships/diagramData" Target="../diagrams/data42.xml"/><Relationship Id="rId15" Type="http://schemas.openxmlformats.org/officeDocument/2006/relationships/image" Target="../media/image4.jpeg"/><Relationship Id="rId10" Type="http://schemas.openxmlformats.org/officeDocument/2006/relationships/diagramData" Target="../diagrams/data43.xml"/><Relationship Id="rId4" Type="http://schemas.openxmlformats.org/officeDocument/2006/relationships/image" Target="../media/image24.jpeg"/><Relationship Id="rId9" Type="http://schemas.microsoft.com/office/2007/relationships/diagramDrawing" Target="../diagrams/drawing42.xml"/><Relationship Id="rId14" Type="http://schemas.microsoft.com/office/2007/relationships/diagramDrawing" Target="../diagrams/drawing4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44.xml"/><Relationship Id="rId7" Type="http://schemas.microsoft.com/office/2007/relationships/diagramDrawing" Target="../diagrams/drawing4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4" Type="http://schemas.openxmlformats.org/officeDocument/2006/relationships/diagramLayout" Target="../diagrams/layout4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45.xml"/><Relationship Id="rId7" Type="http://schemas.microsoft.com/office/2007/relationships/diagramDrawing" Target="../diagrams/drawing45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45.xml"/><Relationship Id="rId5" Type="http://schemas.openxmlformats.org/officeDocument/2006/relationships/diagramQuickStyle" Target="../diagrams/quickStyle45.xml"/><Relationship Id="rId4" Type="http://schemas.openxmlformats.org/officeDocument/2006/relationships/diagramLayout" Target="../diagrams/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6.xml"/><Relationship Id="rId3" Type="http://schemas.openxmlformats.org/officeDocument/2006/relationships/image" Target="../media/image27.jpg"/><Relationship Id="rId7" Type="http://schemas.openxmlformats.org/officeDocument/2006/relationships/diagramColors" Target="../diagrams/colors4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6.xml"/><Relationship Id="rId5" Type="http://schemas.openxmlformats.org/officeDocument/2006/relationships/diagramLayout" Target="../diagrams/layout46.xml"/><Relationship Id="rId4" Type="http://schemas.openxmlformats.org/officeDocument/2006/relationships/diagramData" Target="../diagrams/data46.xml"/><Relationship Id="rId9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47.xml"/><Relationship Id="rId7" Type="http://schemas.microsoft.com/office/2007/relationships/diagramDrawing" Target="../diagrams/drawing47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7.xml"/><Relationship Id="rId5" Type="http://schemas.openxmlformats.org/officeDocument/2006/relationships/diagramQuickStyle" Target="../diagrams/quickStyle47.xml"/><Relationship Id="rId4" Type="http://schemas.openxmlformats.org/officeDocument/2006/relationships/diagramLayout" Target="../diagrams/layout4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microsoft.com/office/2007/relationships/diagramDrawing" Target="../diagrams/drawing49.xml"/><Relationship Id="rId3" Type="http://schemas.openxmlformats.org/officeDocument/2006/relationships/diagramData" Target="../diagrams/data48.xml"/><Relationship Id="rId7" Type="http://schemas.microsoft.com/office/2007/relationships/diagramDrawing" Target="../diagrams/drawing48.xml"/><Relationship Id="rId12" Type="http://schemas.openxmlformats.org/officeDocument/2006/relationships/diagramColors" Target="../diagrams/colors4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8.xml"/><Relationship Id="rId11" Type="http://schemas.openxmlformats.org/officeDocument/2006/relationships/diagramQuickStyle" Target="../diagrams/quickStyle49.xml"/><Relationship Id="rId5" Type="http://schemas.openxmlformats.org/officeDocument/2006/relationships/diagramQuickStyle" Target="../diagrams/quickStyle48.xml"/><Relationship Id="rId10" Type="http://schemas.openxmlformats.org/officeDocument/2006/relationships/diagramLayout" Target="../diagrams/layout49.xml"/><Relationship Id="rId4" Type="http://schemas.openxmlformats.org/officeDocument/2006/relationships/diagramLayout" Target="../diagrams/layout48.xml"/><Relationship Id="rId9" Type="http://schemas.openxmlformats.org/officeDocument/2006/relationships/diagramData" Target="../diagrams/data49.xml"/><Relationship Id="rId1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diagramLayout" Target="../diagrams/layout50.xml"/><Relationship Id="rId7" Type="http://schemas.openxmlformats.org/officeDocument/2006/relationships/image" Target="../media/image4.jpeg"/><Relationship Id="rId2" Type="http://schemas.openxmlformats.org/officeDocument/2006/relationships/diagramData" Target="../diagrams/data5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0.xml"/><Relationship Id="rId5" Type="http://schemas.openxmlformats.org/officeDocument/2006/relationships/diagramColors" Target="../diagrams/colors50.xml"/><Relationship Id="rId4" Type="http://schemas.openxmlformats.org/officeDocument/2006/relationships/diagramQuickStyle" Target="../diagrams/quickStyle5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chart" Target="../charts/char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diagramLayout" Target="../diagrams/layout52.xml"/><Relationship Id="rId18" Type="http://schemas.openxmlformats.org/officeDocument/2006/relationships/diagramData" Target="../diagrams/data53.xml"/><Relationship Id="rId3" Type="http://schemas.openxmlformats.org/officeDocument/2006/relationships/diagramLayout" Target="../diagrams/layout51.xml"/><Relationship Id="rId21" Type="http://schemas.openxmlformats.org/officeDocument/2006/relationships/diagramColors" Target="../diagrams/colors53.xml"/><Relationship Id="rId7" Type="http://schemas.openxmlformats.org/officeDocument/2006/relationships/image" Target="../media/image31.jpeg"/><Relationship Id="rId12" Type="http://schemas.openxmlformats.org/officeDocument/2006/relationships/diagramData" Target="../diagrams/data52.xml"/><Relationship Id="rId17" Type="http://schemas.openxmlformats.org/officeDocument/2006/relationships/image" Target="../media/image36.png"/><Relationship Id="rId2" Type="http://schemas.openxmlformats.org/officeDocument/2006/relationships/diagramData" Target="../diagrams/data51.xml"/><Relationship Id="rId16" Type="http://schemas.microsoft.com/office/2007/relationships/diagramDrawing" Target="../diagrams/drawing52.xml"/><Relationship Id="rId20" Type="http://schemas.openxmlformats.org/officeDocument/2006/relationships/diagramQuickStyle" Target="../diagrams/quickStyle5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1.xml"/><Relationship Id="rId11" Type="http://schemas.openxmlformats.org/officeDocument/2006/relationships/image" Target="../media/image35.jpeg"/><Relationship Id="rId5" Type="http://schemas.openxmlformats.org/officeDocument/2006/relationships/diagramColors" Target="../diagrams/colors51.xml"/><Relationship Id="rId15" Type="http://schemas.openxmlformats.org/officeDocument/2006/relationships/diagramColors" Target="../diagrams/colors52.xml"/><Relationship Id="rId23" Type="http://schemas.openxmlformats.org/officeDocument/2006/relationships/image" Target="../media/image4.jpeg"/><Relationship Id="rId10" Type="http://schemas.openxmlformats.org/officeDocument/2006/relationships/image" Target="../media/image34.jpeg"/><Relationship Id="rId19" Type="http://schemas.openxmlformats.org/officeDocument/2006/relationships/diagramLayout" Target="../diagrams/layout53.xml"/><Relationship Id="rId4" Type="http://schemas.openxmlformats.org/officeDocument/2006/relationships/diagramQuickStyle" Target="../diagrams/quickStyle51.xml"/><Relationship Id="rId9" Type="http://schemas.openxmlformats.org/officeDocument/2006/relationships/image" Target="../media/image33.jpeg"/><Relationship Id="rId14" Type="http://schemas.openxmlformats.org/officeDocument/2006/relationships/diagramQuickStyle" Target="../diagrams/quickStyle52.xml"/><Relationship Id="rId22" Type="http://schemas.microsoft.com/office/2007/relationships/diagramDrawing" Target="../diagrams/drawing5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4.xml"/><Relationship Id="rId3" Type="http://schemas.openxmlformats.org/officeDocument/2006/relationships/chart" Target="../charts/chart14.xml"/><Relationship Id="rId7" Type="http://schemas.openxmlformats.org/officeDocument/2006/relationships/diagramData" Target="../diagrams/data5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microsoft.com/office/2007/relationships/diagramDrawing" Target="../diagrams/drawing54.xml"/><Relationship Id="rId5" Type="http://schemas.openxmlformats.org/officeDocument/2006/relationships/chart" Target="../charts/chart16.xml"/><Relationship Id="rId10" Type="http://schemas.openxmlformats.org/officeDocument/2006/relationships/diagramColors" Target="../diagrams/colors54.xml"/><Relationship Id="rId4" Type="http://schemas.openxmlformats.org/officeDocument/2006/relationships/chart" Target="../charts/chart15.xml"/><Relationship Id="rId9" Type="http://schemas.openxmlformats.org/officeDocument/2006/relationships/diagramQuickStyle" Target="../diagrams/quickStyle5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Layout" Target="../diagrams/layout55.xml"/><Relationship Id="rId7" Type="http://schemas.openxmlformats.org/officeDocument/2006/relationships/image" Target="../media/image37.jpeg"/><Relationship Id="rId12" Type="http://schemas.openxmlformats.org/officeDocument/2006/relationships/image" Target="../media/image4.jpeg"/><Relationship Id="rId2" Type="http://schemas.openxmlformats.org/officeDocument/2006/relationships/diagramData" Target="../diagrams/data5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5.xml"/><Relationship Id="rId11" Type="http://schemas.openxmlformats.org/officeDocument/2006/relationships/image" Target="../media/image41.jpeg"/><Relationship Id="rId5" Type="http://schemas.openxmlformats.org/officeDocument/2006/relationships/diagramColors" Target="../diagrams/colors55.xml"/><Relationship Id="rId10" Type="http://schemas.openxmlformats.org/officeDocument/2006/relationships/image" Target="../media/image40.jpg"/><Relationship Id="rId4" Type="http://schemas.openxmlformats.org/officeDocument/2006/relationships/diagramQuickStyle" Target="../diagrams/quickStyle55.xml"/><Relationship Id="rId9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56.xml"/><Relationship Id="rId7" Type="http://schemas.microsoft.com/office/2007/relationships/diagramDrawing" Target="../diagrams/drawing56.xml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56.xml"/><Relationship Id="rId11" Type="http://schemas.openxmlformats.org/officeDocument/2006/relationships/image" Target="../media/image44.jpeg"/><Relationship Id="rId5" Type="http://schemas.openxmlformats.org/officeDocument/2006/relationships/diagramQuickStyle" Target="../diagrams/quickStyle56.xml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56.xml"/><Relationship Id="rId9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.jpeg"/><Relationship Id="rId4" Type="http://schemas.openxmlformats.org/officeDocument/2006/relationships/chart" Target="../charts/char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7.xml"/><Relationship Id="rId7" Type="http://schemas.openxmlformats.org/officeDocument/2006/relationships/image" Target="../media/image4.jpeg"/><Relationship Id="rId2" Type="http://schemas.openxmlformats.org/officeDocument/2006/relationships/diagramData" Target="../diagrams/data5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7.xml"/><Relationship Id="rId5" Type="http://schemas.openxmlformats.org/officeDocument/2006/relationships/diagramColors" Target="../diagrams/colors57.xml"/><Relationship Id="rId4" Type="http://schemas.openxmlformats.org/officeDocument/2006/relationships/diagramQuickStyle" Target="../diagrams/quickStyle5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4.jpeg"/><Relationship Id="rId9" Type="http://schemas.microsoft.com/office/2007/relationships/diagramDrawing" Target="../diagrams/drawing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9.xml"/><Relationship Id="rId13" Type="http://schemas.openxmlformats.org/officeDocument/2006/relationships/image" Target="../media/image4.jpeg"/><Relationship Id="rId3" Type="http://schemas.openxmlformats.org/officeDocument/2006/relationships/diagramData" Target="../diagrams/data58.xml"/><Relationship Id="rId7" Type="http://schemas.microsoft.com/office/2007/relationships/diagramDrawing" Target="../diagrams/drawing58.xml"/><Relationship Id="rId12" Type="http://schemas.microsoft.com/office/2007/relationships/diagramDrawing" Target="../diagrams/drawing59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8.xml"/><Relationship Id="rId11" Type="http://schemas.openxmlformats.org/officeDocument/2006/relationships/diagramColors" Target="../diagrams/colors59.xml"/><Relationship Id="rId5" Type="http://schemas.openxmlformats.org/officeDocument/2006/relationships/diagramQuickStyle" Target="../diagrams/quickStyle58.xml"/><Relationship Id="rId15" Type="http://schemas.openxmlformats.org/officeDocument/2006/relationships/chart" Target="../charts/chart20.xml"/><Relationship Id="rId10" Type="http://schemas.openxmlformats.org/officeDocument/2006/relationships/diagramQuickStyle" Target="../diagrams/quickStyle59.xml"/><Relationship Id="rId4" Type="http://schemas.openxmlformats.org/officeDocument/2006/relationships/diagramLayout" Target="../diagrams/layout58.xml"/><Relationship Id="rId9" Type="http://schemas.openxmlformats.org/officeDocument/2006/relationships/diagramLayout" Target="../diagrams/layout59.xml"/><Relationship Id="rId14" Type="http://schemas.openxmlformats.org/officeDocument/2006/relationships/chart" Target="../charts/chart1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diagramData" Target="../diagrams/data60.xml"/><Relationship Id="rId7" Type="http://schemas.microsoft.com/office/2007/relationships/diagramDrawing" Target="../diagrams/drawing60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0.xml"/><Relationship Id="rId5" Type="http://schemas.openxmlformats.org/officeDocument/2006/relationships/diagramQuickStyle" Target="../diagrams/quickStyle60.xml"/><Relationship Id="rId4" Type="http://schemas.openxmlformats.org/officeDocument/2006/relationships/diagramLayout" Target="../diagrams/layout60.xml"/><Relationship Id="rId9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2.xml"/><Relationship Id="rId13" Type="http://schemas.openxmlformats.org/officeDocument/2006/relationships/diagramData" Target="../diagrams/data63.xml"/><Relationship Id="rId18" Type="http://schemas.openxmlformats.org/officeDocument/2006/relationships/diagramData" Target="../diagrams/data64.xml"/><Relationship Id="rId26" Type="http://schemas.openxmlformats.org/officeDocument/2006/relationships/diagramColors" Target="../diagrams/colors65.xml"/><Relationship Id="rId3" Type="http://schemas.openxmlformats.org/officeDocument/2006/relationships/diagramData" Target="../diagrams/data61.xml"/><Relationship Id="rId21" Type="http://schemas.openxmlformats.org/officeDocument/2006/relationships/diagramColors" Target="../diagrams/colors64.xml"/><Relationship Id="rId7" Type="http://schemas.microsoft.com/office/2007/relationships/diagramDrawing" Target="../diagrams/drawing61.xml"/><Relationship Id="rId12" Type="http://schemas.microsoft.com/office/2007/relationships/diagramDrawing" Target="../diagrams/drawing62.xml"/><Relationship Id="rId17" Type="http://schemas.microsoft.com/office/2007/relationships/diagramDrawing" Target="../diagrams/drawing63.xml"/><Relationship Id="rId25" Type="http://schemas.openxmlformats.org/officeDocument/2006/relationships/diagramQuickStyle" Target="../diagrams/quickStyle65.xml"/><Relationship Id="rId2" Type="http://schemas.openxmlformats.org/officeDocument/2006/relationships/image" Target="../media/image64.jpeg"/><Relationship Id="rId16" Type="http://schemas.openxmlformats.org/officeDocument/2006/relationships/diagramColors" Target="../diagrams/colors63.xml"/><Relationship Id="rId20" Type="http://schemas.openxmlformats.org/officeDocument/2006/relationships/diagramQuickStyle" Target="../diagrams/quickStyle64.xml"/><Relationship Id="rId29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1.xml"/><Relationship Id="rId11" Type="http://schemas.openxmlformats.org/officeDocument/2006/relationships/diagramColors" Target="../diagrams/colors62.xml"/><Relationship Id="rId24" Type="http://schemas.openxmlformats.org/officeDocument/2006/relationships/diagramLayout" Target="../diagrams/layout65.xml"/><Relationship Id="rId5" Type="http://schemas.openxmlformats.org/officeDocument/2006/relationships/diagramQuickStyle" Target="../diagrams/quickStyle61.xml"/><Relationship Id="rId15" Type="http://schemas.openxmlformats.org/officeDocument/2006/relationships/diagramQuickStyle" Target="../diagrams/quickStyle63.xml"/><Relationship Id="rId23" Type="http://schemas.openxmlformats.org/officeDocument/2006/relationships/diagramData" Target="../diagrams/data65.xml"/><Relationship Id="rId28" Type="http://schemas.openxmlformats.org/officeDocument/2006/relationships/chart" Target="../charts/chart22.xml"/><Relationship Id="rId10" Type="http://schemas.openxmlformats.org/officeDocument/2006/relationships/diagramQuickStyle" Target="../diagrams/quickStyle62.xml"/><Relationship Id="rId19" Type="http://schemas.openxmlformats.org/officeDocument/2006/relationships/diagramLayout" Target="../diagrams/layout64.xml"/><Relationship Id="rId4" Type="http://schemas.openxmlformats.org/officeDocument/2006/relationships/diagramLayout" Target="../diagrams/layout61.xml"/><Relationship Id="rId9" Type="http://schemas.openxmlformats.org/officeDocument/2006/relationships/diagramLayout" Target="../diagrams/layout62.xml"/><Relationship Id="rId14" Type="http://schemas.openxmlformats.org/officeDocument/2006/relationships/diagramLayout" Target="../diagrams/layout63.xml"/><Relationship Id="rId22" Type="http://schemas.microsoft.com/office/2007/relationships/diagramDrawing" Target="../diagrams/drawing64.xml"/><Relationship Id="rId27" Type="http://schemas.microsoft.com/office/2007/relationships/diagramDrawing" Target="../diagrams/drawing6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7.xml"/><Relationship Id="rId13" Type="http://schemas.openxmlformats.org/officeDocument/2006/relationships/diagramData" Target="../diagrams/data68.xml"/><Relationship Id="rId18" Type="http://schemas.openxmlformats.org/officeDocument/2006/relationships/diagramData" Target="../diagrams/data69.xml"/><Relationship Id="rId3" Type="http://schemas.openxmlformats.org/officeDocument/2006/relationships/diagramData" Target="../diagrams/data66.xml"/><Relationship Id="rId21" Type="http://schemas.openxmlformats.org/officeDocument/2006/relationships/diagramColors" Target="../diagrams/colors69.xml"/><Relationship Id="rId7" Type="http://schemas.microsoft.com/office/2007/relationships/diagramDrawing" Target="../diagrams/drawing66.xml"/><Relationship Id="rId12" Type="http://schemas.microsoft.com/office/2007/relationships/diagramDrawing" Target="../diagrams/drawing67.xml"/><Relationship Id="rId17" Type="http://schemas.microsoft.com/office/2007/relationships/diagramDrawing" Target="../diagrams/drawing68.xml"/><Relationship Id="rId2" Type="http://schemas.openxmlformats.org/officeDocument/2006/relationships/image" Target="../media/image65.jpeg"/><Relationship Id="rId16" Type="http://schemas.openxmlformats.org/officeDocument/2006/relationships/diagramColors" Target="../diagrams/colors68.xml"/><Relationship Id="rId20" Type="http://schemas.openxmlformats.org/officeDocument/2006/relationships/diagramQuickStyle" Target="../diagrams/quickStyle6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6.xml"/><Relationship Id="rId11" Type="http://schemas.openxmlformats.org/officeDocument/2006/relationships/diagramColors" Target="../diagrams/colors67.xml"/><Relationship Id="rId24" Type="http://schemas.openxmlformats.org/officeDocument/2006/relationships/chart" Target="../charts/chart23.xml"/><Relationship Id="rId5" Type="http://schemas.openxmlformats.org/officeDocument/2006/relationships/diagramQuickStyle" Target="../diagrams/quickStyle66.xml"/><Relationship Id="rId15" Type="http://schemas.openxmlformats.org/officeDocument/2006/relationships/diagramQuickStyle" Target="../diagrams/quickStyle68.xml"/><Relationship Id="rId23" Type="http://schemas.openxmlformats.org/officeDocument/2006/relationships/image" Target="../media/image4.jpeg"/><Relationship Id="rId10" Type="http://schemas.openxmlformats.org/officeDocument/2006/relationships/diagramQuickStyle" Target="../diagrams/quickStyle67.xml"/><Relationship Id="rId19" Type="http://schemas.openxmlformats.org/officeDocument/2006/relationships/diagramLayout" Target="../diagrams/layout69.xml"/><Relationship Id="rId4" Type="http://schemas.openxmlformats.org/officeDocument/2006/relationships/diagramLayout" Target="../diagrams/layout66.xml"/><Relationship Id="rId9" Type="http://schemas.openxmlformats.org/officeDocument/2006/relationships/diagramLayout" Target="../diagrams/layout67.xml"/><Relationship Id="rId14" Type="http://schemas.openxmlformats.org/officeDocument/2006/relationships/diagramLayout" Target="../diagrams/layout68.xml"/><Relationship Id="rId22" Type="http://schemas.microsoft.com/office/2007/relationships/diagramDrawing" Target="../diagrams/drawing6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0.xml"/><Relationship Id="rId7" Type="http://schemas.openxmlformats.org/officeDocument/2006/relationships/image" Target="../media/image4.jpeg"/><Relationship Id="rId2" Type="http://schemas.openxmlformats.org/officeDocument/2006/relationships/diagramData" Target="../diagrams/data7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0.xml"/><Relationship Id="rId5" Type="http://schemas.openxmlformats.org/officeDocument/2006/relationships/diagramColors" Target="../diagrams/colors70.xml"/><Relationship Id="rId4" Type="http://schemas.openxmlformats.org/officeDocument/2006/relationships/diagramQuickStyle" Target="../diagrams/quickStyle7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2.xml"/><Relationship Id="rId13" Type="http://schemas.openxmlformats.org/officeDocument/2006/relationships/diagramLayout" Target="../diagrams/layout73.xml"/><Relationship Id="rId18" Type="http://schemas.openxmlformats.org/officeDocument/2006/relationships/diagramLayout" Target="../diagrams/layout74.xml"/><Relationship Id="rId3" Type="http://schemas.openxmlformats.org/officeDocument/2006/relationships/diagramLayout" Target="../diagrams/layout71.xml"/><Relationship Id="rId21" Type="http://schemas.microsoft.com/office/2007/relationships/diagramDrawing" Target="../diagrams/drawing74.xml"/><Relationship Id="rId7" Type="http://schemas.openxmlformats.org/officeDocument/2006/relationships/diagramData" Target="../diagrams/data72.xml"/><Relationship Id="rId12" Type="http://schemas.openxmlformats.org/officeDocument/2006/relationships/diagramData" Target="../diagrams/data73.xml"/><Relationship Id="rId17" Type="http://schemas.openxmlformats.org/officeDocument/2006/relationships/diagramData" Target="../diagrams/data74.xml"/><Relationship Id="rId2" Type="http://schemas.openxmlformats.org/officeDocument/2006/relationships/diagramData" Target="../diagrams/data71.xml"/><Relationship Id="rId16" Type="http://schemas.microsoft.com/office/2007/relationships/diagramDrawing" Target="../diagrams/drawing73.xml"/><Relationship Id="rId20" Type="http://schemas.openxmlformats.org/officeDocument/2006/relationships/diagramColors" Target="../diagrams/colors7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1.xml"/><Relationship Id="rId11" Type="http://schemas.microsoft.com/office/2007/relationships/diagramDrawing" Target="../diagrams/drawing72.xml"/><Relationship Id="rId5" Type="http://schemas.openxmlformats.org/officeDocument/2006/relationships/diagramColors" Target="../diagrams/colors71.xml"/><Relationship Id="rId15" Type="http://schemas.openxmlformats.org/officeDocument/2006/relationships/diagramColors" Target="../diagrams/colors73.xml"/><Relationship Id="rId23" Type="http://schemas.openxmlformats.org/officeDocument/2006/relationships/image" Target="../media/image4.jpeg"/><Relationship Id="rId10" Type="http://schemas.openxmlformats.org/officeDocument/2006/relationships/diagramColors" Target="../diagrams/colors72.xml"/><Relationship Id="rId19" Type="http://schemas.openxmlformats.org/officeDocument/2006/relationships/diagramQuickStyle" Target="../diagrams/quickStyle74.xml"/><Relationship Id="rId4" Type="http://schemas.openxmlformats.org/officeDocument/2006/relationships/diagramQuickStyle" Target="../diagrams/quickStyle71.xml"/><Relationship Id="rId9" Type="http://schemas.openxmlformats.org/officeDocument/2006/relationships/diagramQuickStyle" Target="../diagrams/quickStyle72.xml"/><Relationship Id="rId14" Type="http://schemas.openxmlformats.org/officeDocument/2006/relationships/diagramQuickStyle" Target="../diagrams/quickStyle73.xml"/><Relationship Id="rId22" Type="http://schemas.openxmlformats.org/officeDocument/2006/relationships/chart" Target="../charts/chart2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6.xml"/><Relationship Id="rId3" Type="http://schemas.openxmlformats.org/officeDocument/2006/relationships/diagramLayout" Target="../diagrams/layout75.xml"/><Relationship Id="rId7" Type="http://schemas.openxmlformats.org/officeDocument/2006/relationships/diagramData" Target="../diagrams/data76.xml"/><Relationship Id="rId12" Type="http://schemas.openxmlformats.org/officeDocument/2006/relationships/image" Target="../media/image4.jpeg"/><Relationship Id="rId2" Type="http://schemas.openxmlformats.org/officeDocument/2006/relationships/diagramData" Target="../diagrams/data7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5.xml"/><Relationship Id="rId11" Type="http://schemas.microsoft.com/office/2007/relationships/diagramDrawing" Target="../diagrams/drawing76.xml"/><Relationship Id="rId5" Type="http://schemas.openxmlformats.org/officeDocument/2006/relationships/diagramColors" Target="../diagrams/colors75.xml"/><Relationship Id="rId10" Type="http://schemas.openxmlformats.org/officeDocument/2006/relationships/diagramColors" Target="../diagrams/colors76.xml"/><Relationship Id="rId4" Type="http://schemas.openxmlformats.org/officeDocument/2006/relationships/diagramQuickStyle" Target="../diagrams/quickStyle75.xml"/><Relationship Id="rId9" Type="http://schemas.openxmlformats.org/officeDocument/2006/relationships/diagramQuickStyle" Target="../diagrams/quickStyle7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7.xml"/><Relationship Id="rId7" Type="http://schemas.openxmlformats.org/officeDocument/2006/relationships/image" Target="../media/image4.jpeg"/><Relationship Id="rId2" Type="http://schemas.openxmlformats.org/officeDocument/2006/relationships/diagramData" Target="../diagrams/data7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7.xml"/><Relationship Id="rId5" Type="http://schemas.openxmlformats.org/officeDocument/2006/relationships/diagramColors" Target="../diagrams/colors77.xml"/><Relationship Id="rId4" Type="http://schemas.openxmlformats.org/officeDocument/2006/relationships/diagramQuickStyle" Target="../diagrams/quickStyle7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8.xml"/><Relationship Id="rId7" Type="http://schemas.openxmlformats.org/officeDocument/2006/relationships/image" Target="../media/image4.jpeg"/><Relationship Id="rId2" Type="http://schemas.openxmlformats.org/officeDocument/2006/relationships/diagramData" Target="../diagrams/data7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8.xml"/><Relationship Id="rId5" Type="http://schemas.openxmlformats.org/officeDocument/2006/relationships/diagramColors" Target="../diagrams/colors78.xml"/><Relationship Id="rId4" Type="http://schemas.openxmlformats.org/officeDocument/2006/relationships/diagramQuickStyle" Target="../diagrams/quickStyle7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79.xml"/><Relationship Id="rId7" Type="http://schemas.openxmlformats.org/officeDocument/2006/relationships/chart" Target="../charts/chart25.xml"/><Relationship Id="rId2" Type="http://schemas.openxmlformats.org/officeDocument/2006/relationships/diagramData" Target="../diagrams/data7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9.xml"/><Relationship Id="rId5" Type="http://schemas.openxmlformats.org/officeDocument/2006/relationships/diagramColors" Target="../diagrams/colors79.xml"/><Relationship Id="rId4" Type="http://schemas.openxmlformats.org/officeDocument/2006/relationships/diagramQuickStyle" Target="../diagrams/quickStyle7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image" Target="../media/image4.jpeg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0.xml"/><Relationship Id="rId7" Type="http://schemas.openxmlformats.org/officeDocument/2006/relationships/image" Target="../media/image4.jpeg"/><Relationship Id="rId2" Type="http://schemas.openxmlformats.org/officeDocument/2006/relationships/diagramData" Target="../diagrams/data8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0.xml"/><Relationship Id="rId5" Type="http://schemas.openxmlformats.org/officeDocument/2006/relationships/diagramColors" Target="../diagrams/colors80.xml"/><Relationship Id="rId4" Type="http://schemas.openxmlformats.org/officeDocument/2006/relationships/diagramQuickStyle" Target="../diagrams/quickStyle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diagramLayout" Target="../diagrams/layout13.xml"/><Relationship Id="rId18" Type="http://schemas.openxmlformats.org/officeDocument/2006/relationships/diagramLayout" Target="../diagrams/layout14.xml"/><Relationship Id="rId3" Type="http://schemas.openxmlformats.org/officeDocument/2006/relationships/diagramLayout" Target="../diagrams/layout11.xml"/><Relationship Id="rId21" Type="http://schemas.microsoft.com/office/2007/relationships/diagramDrawing" Target="../diagrams/drawing14.xml"/><Relationship Id="rId7" Type="http://schemas.openxmlformats.org/officeDocument/2006/relationships/diagramData" Target="../diagrams/data12.xml"/><Relationship Id="rId12" Type="http://schemas.openxmlformats.org/officeDocument/2006/relationships/diagramData" Target="../diagrams/data13.xml"/><Relationship Id="rId17" Type="http://schemas.openxmlformats.org/officeDocument/2006/relationships/diagramData" Target="../diagrams/data14.xml"/><Relationship Id="rId2" Type="http://schemas.openxmlformats.org/officeDocument/2006/relationships/diagramData" Target="../diagrams/data11.xml"/><Relationship Id="rId16" Type="http://schemas.microsoft.com/office/2007/relationships/diagramDrawing" Target="../diagrams/drawing13.xml"/><Relationship Id="rId20" Type="http://schemas.openxmlformats.org/officeDocument/2006/relationships/diagramColors" Target="../diagrams/colors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5" Type="http://schemas.openxmlformats.org/officeDocument/2006/relationships/diagramColors" Target="../diagrams/colors13.xml"/><Relationship Id="rId10" Type="http://schemas.openxmlformats.org/officeDocument/2006/relationships/diagramColors" Target="../diagrams/colors12.xml"/><Relationship Id="rId19" Type="http://schemas.openxmlformats.org/officeDocument/2006/relationships/diagramQuickStyle" Target="../diagrams/quickStyle14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diagramQuickStyle" Target="../diagrams/quickStyle13.xml"/><Relationship Id="rId2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4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08" y="0"/>
            <a:ext cx="10938593" cy="6858000"/>
          </a:xfrm>
          <a:prstGeom prst="rect">
            <a:avLst/>
          </a:prstGeom>
        </p:spPr>
      </p:pic>
      <p:pic>
        <p:nvPicPr>
          <p:cNvPr id="4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103766470"/>
              </p:ext>
            </p:extLst>
          </p:nvPr>
        </p:nvGraphicFramePr>
        <p:xfrm>
          <a:off x="5453297" y="69680"/>
          <a:ext cx="5529027" cy="911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74889327"/>
              </p:ext>
            </p:extLst>
          </p:nvPr>
        </p:nvGraphicFramePr>
        <p:xfrm>
          <a:off x="3990975" y="981076"/>
          <a:ext cx="8124825" cy="141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55124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33497664"/>
              </p:ext>
            </p:extLst>
          </p:nvPr>
        </p:nvGraphicFramePr>
        <p:xfrm>
          <a:off x="1253407" y="0"/>
          <a:ext cx="10700467" cy="764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6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821877"/>
              </p:ext>
            </p:extLst>
          </p:nvPr>
        </p:nvGraphicFramePr>
        <p:xfrm>
          <a:off x="1177207" y="836614"/>
          <a:ext cx="10700467" cy="6021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01810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3097816"/>
              </p:ext>
            </p:extLst>
          </p:nvPr>
        </p:nvGraphicFramePr>
        <p:xfrm>
          <a:off x="1253408" y="908050"/>
          <a:ext cx="10709992" cy="5768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32433014"/>
              </p:ext>
            </p:extLst>
          </p:nvPr>
        </p:nvGraphicFramePr>
        <p:xfrm>
          <a:off x="1253408" y="0"/>
          <a:ext cx="10709992" cy="764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8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16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13475086"/>
              </p:ext>
            </p:extLst>
          </p:nvPr>
        </p:nvGraphicFramePr>
        <p:xfrm>
          <a:off x="1253408" y="1"/>
          <a:ext cx="10690942" cy="908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863752" y="1268760"/>
            <a:ext cx="2208688" cy="2892186"/>
          </a:xfrm>
          <a:prstGeom prst="round2Diag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Магаданской области</a:t>
            </a:r>
            <a:b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703513" y="1268760"/>
            <a:ext cx="1995525" cy="2892186"/>
          </a:xfrm>
          <a:prstGeom prst="round2Diag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Магаданской области </a:t>
            </a:r>
            <a:b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240016" y="1268761"/>
            <a:ext cx="2088232" cy="2925415"/>
          </a:xfrm>
          <a:prstGeom prst="round2Diag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параметры прогноза социально-экономического развития Магаданской области </a:t>
            </a:r>
            <a:br>
              <a:rPr 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8472264" y="1268760"/>
            <a:ext cx="2195736" cy="2892186"/>
          </a:xfrm>
          <a:prstGeom prst="round2Diag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Перечень государственных программ, подлежащих финансированию в </a:t>
            </a:r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годах</a:t>
            </a:r>
          </a:p>
        </p:txBody>
      </p:sp>
      <p:pic>
        <p:nvPicPr>
          <p:cNvPr id="11" name="Содержимое 10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1847528" y="4520987"/>
            <a:ext cx="4032448" cy="21602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40016" y="4520987"/>
            <a:ext cx="4392488" cy="2160240"/>
          </a:xfrm>
          <a:prstGeom prst="rect">
            <a:avLst/>
          </a:prstGeom>
        </p:spPr>
      </p:pic>
      <p:sp>
        <p:nvSpPr>
          <p:cNvPr id="13" name="Стрелка влево 12"/>
          <p:cNvSpPr/>
          <p:nvPr/>
        </p:nvSpPr>
        <p:spPr>
          <a:xfrm rot="16200000">
            <a:off x="2634551" y="800708"/>
            <a:ext cx="360040" cy="576064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 rot="16200000">
            <a:off x="4794451" y="770113"/>
            <a:ext cx="360039" cy="637257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 rot="16200000">
            <a:off x="7068109" y="800708"/>
            <a:ext cx="360039" cy="576064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лево 15"/>
          <p:cNvSpPr/>
          <p:nvPr/>
        </p:nvSpPr>
        <p:spPr>
          <a:xfrm rot="16200000">
            <a:off x="9427757" y="817323"/>
            <a:ext cx="393270" cy="576064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8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08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06148695"/>
              </p:ext>
            </p:extLst>
          </p:nvPr>
        </p:nvGraphicFramePr>
        <p:xfrm>
          <a:off x="1253408" y="0"/>
          <a:ext cx="10938592" cy="90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473574"/>
              </p:ext>
            </p:extLst>
          </p:nvPr>
        </p:nvGraphicFramePr>
        <p:xfrm>
          <a:off x="1323588" y="973516"/>
          <a:ext cx="10472172" cy="571606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7748889">
                  <a:extLst>
                    <a:ext uri="{9D8B030D-6E8A-4147-A177-3AD203B41FA5}">
                      <a16:colId xmlns:a16="http://schemas.microsoft.com/office/drawing/2014/main" xmlns="" val="873143043"/>
                    </a:ext>
                  </a:extLst>
                </a:gridCol>
                <a:gridCol w="895625">
                  <a:extLst>
                    <a:ext uri="{9D8B030D-6E8A-4147-A177-3AD203B41FA5}">
                      <a16:colId xmlns:a16="http://schemas.microsoft.com/office/drawing/2014/main" xmlns="" val="442261384"/>
                    </a:ext>
                  </a:extLst>
                </a:gridCol>
                <a:gridCol w="888344">
                  <a:extLst>
                    <a:ext uri="{9D8B030D-6E8A-4147-A177-3AD203B41FA5}">
                      <a16:colId xmlns:a16="http://schemas.microsoft.com/office/drawing/2014/main" xmlns="" val="2470336886"/>
                    </a:ext>
                  </a:extLst>
                </a:gridCol>
                <a:gridCol w="939314">
                  <a:extLst>
                    <a:ext uri="{9D8B030D-6E8A-4147-A177-3AD203B41FA5}">
                      <a16:colId xmlns:a16="http://schemas.microsoft.com/office/drawing/2014/main" xmlns="" val="3513884568"/>
                    </a:ext>
                  </a:extLst>
                </a:gridCol>
              </a:tblGrid>
              <a:tr h="133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377365474"/>
                  </a:ext>
                </a:extLst>
              </a:tr>
              <a:tr h="15238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консолидированного бюджета субъекта Российской Федерации - всего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31 233,60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31 739,00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30 403,20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167205209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 - всего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25 521,40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27 629,00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28 705,50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63991505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 консолидированного бюджета субъекта Российской Федерации - всего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25 053,80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27 163,00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28 238,00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020981280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18410062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 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7 983,30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8 238,30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8 549,70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676058456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9 340,40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9 807,40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10 297,70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4120564814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добычу полезных ископаемых 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3 856,70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5 048,30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5 196,70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43943940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618,9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731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740,4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107609964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555,9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552,1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576,4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560236784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854580354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организаций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1 982,90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2 056,80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2 139,10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812753318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игорный бизнес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35553689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транспортный налог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216,9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216,9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216,9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491765737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04096958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 - всего 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467,6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466,1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689106052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5 712,20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4 110,00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1 697,70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292027748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32375548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из федерального бюджета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417233726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из федерального бюджета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607,3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615,6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827099444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из федерального бюджета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4 977,90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3 425,60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1 633,40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36740771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998784071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4 977,90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3 425,60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1 633,40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87621402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консолидированного бюджета субъекта Российской Федерации - всего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31 538,60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32 558,30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33 767,30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481792062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по направлениям: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08560304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3 086,10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3 209,10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3 337,00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582087609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414641206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833,5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866,8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626285955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3 218,00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3 345,20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3 453,40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6534215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3 750,50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3 838,90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3 992,50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23566518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90,8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263552182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7 774,10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8 085,10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8 408,50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498494626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1 709,70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1 778,10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1 849,20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367209372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5 570,50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5 792,20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6 006,20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437001671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3 628,30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3 772,90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3 910,80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699477217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641,7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667,4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594175895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236,1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606353838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1 039,00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903,9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903,5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280131295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Дефицит(-), профицит(+) консолидированного бюджета субъекта Российской Федерации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-305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-819,3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-3 364,10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813175683"/>
                  </a:ext>
                </a:extLst>
              </a:tr>
              <a:tr h="3088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Государственный долг субъекта Российской Федерации и входящих в его состав муниципальных образований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13 973,90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13 789,40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13 668,70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429782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106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63640012"/>
              </p:ext>
            </p:extLst>
          </p:nvPr>
        </p:nvGraphicFramePr>
        <p:xfrm>
          <a:off x="1253408" y="1"/>
          <a:ext cx="10757617" cy="980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072"/>
            <a:ext cx="6781800" cy="5808928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6879232"/>
              </p:ext>
            </p:extLst>
          </p:nvPr>
        </p:nvGraphicFramePr>
        <p:xfrm>
          <a:off x="1253408" y="980728"/>
          <a:ext cx="1061474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99102327"/>
              </p:ext>
            </p:extLst>
          </p:nvPr>
        </p:nvGraphicFramePr>
        <p:xfrm>
          <a:off x="1253408" y="2366628"/>
          <a:ext cx="10614742" cy="4491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311549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65351444"/>
              </p:ext>
            </p:extLst>
          </p:nvPr>
        </p:nvGraphicFramePr>
        <p:xfrm>
          <a:off x="1253408" y="-16569"/>
          <a:ext cx="10624268" cy="781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91227573"/>
              </p:ext>
            </p:extLst>
          </p:nvPr>
        </p:nvGraphicFramePr>
        <p:xfrm>
          <a:off x="1253408" y="980728"/>
          <a:ext cx="10624268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278137886"/>
              </p:ext>
            </p:extLst>
          </p:nvPr>
        </p:nvGraphicFramePr>
        <p:xfrm>
          <a:off x="1253407" y="2276475"/>
          <a:ext cx="10624267" cy="4429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13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22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9398184"/>
              </p:ext>
            </p:extLst>
          </p:nvPr>
        </p:nvGraphicFramePr>
        <p:xfrm>
          <a:off x="1253407" y="-16569"/>
          <a:ext cx="10738567" cy="1016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845822357"/>
              </p:ext>
            </p:extLst>
          </p:nvPr>
        </p:nvGraphicFramePr>
        <p:xfrm>
          <a:off x="828675" y="1132432"/>
          <a:ext cx="5734049" cy="5725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217108099"/>
              </p:ext>
            </p:extLst>
          </p:nvPr>
        </p:nvGraphicFramePr>
        <p:xfrm>
          <a:off x="6019800" y="1132432"/>
          <a:ext cx="6267450" cy="5725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8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9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Лысяная\6 БЮДЖЕТ ДЛЯ ГРАЖДАН + отчет об исполнении бюджета\Бюджет для граждан.docx, 617-пп Об утверждении Положения (Бюджет для граждан).pdf\Картинки к презентации\iпеп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3153"/>
            <a:ext cx="12214649" cy="582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17905462"/>
              </p:ext>
            </p:extLst>
          </p:nvPr>
        </p:nvGraphicFramePr>
        <p:xfrm>
          <a:off x="1253408" y="-1"/>
          <a:ext cx="10938592" cy="997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659186"/>
              </p:ext>
            </p:extLst>
          </p:nvPr>
        </p:nvGraphicFramePr>
        <p:xfrm>
          <a:off x="1541077" y="1469571"/>
          <a:ext cx="10096879" cy="495201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42065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831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425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6456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245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201</a:t>
                      </a:r>
                      <a:r>
                        <a:rPr lang="en-US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201</a:t>
                      </a:r>
                      <a:r>
                        <a:rPr lang="en-US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</a:t>
                      </a:r>
                      <a:r>
                        <a:rPr lang="en-US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6577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30 287</a:t>
                      </a:r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,2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25 452,4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24 411,7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6577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30 287</a:t>
                      </a:r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,2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25 452,4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24 411,7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76577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76577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дефицита, %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538156" y="1006767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8074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09968776"/>
              </p:ext>
            </p:extLst>
          </p:nvPr>
        </p:nvGraphicFramePr>
        <p:xfrm>
          <a:off x="1253408" y="0"/>
          <a:ext cx="10843342" cy="1214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0624358"/>
              </p:ext>
            </p:extLst>
          </p:nvPr>
        </p:nvGraphicFramePr>
        <p:xfrm>
          <a:off x="1381125" y="971550"/>
          <a:ext cx="10325099" cy="5705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6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388527" y="1216632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243626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Лысяная\6 БЮДЖЕТ ДЛЯ ГРАЖДАН + отчет об исполнении бюджета\Бюджет для граждан.docx, 617-пп Об утверждении Положения (Бюджет для граждан).pdf\Картинки к презентации\iпгн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72210434"/>
              </p:ext>
            </p:extLst>
          </p:nvPr>
        </p:nvGraphicFramePr>
        <p:xfrm>
          <a:off x="1253408" y="0"/>
          <a:ext cx="10938592" cy="985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8810189"/>
              </p:ext>
            </p:extLst>
          </p:nvPr>
        </p:nvGraphicFramePr>
        <p:xfrm>
          <a:off x="877587" y="985651"/>
          <a:ext cx="11115304" cy="5698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71507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37357103"/>
              </p:ext>
            </p:extLst>
          </p:nvPr>
        </p:nvGraphicFramePr>
        <p:xfrm>
          <a:off x="1253408" y="85119"/>
          <a:ext cx="10843342" cy="924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28700" y="1704975"/>
            <a:ext cx="10744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1. Вводная часть                                 стр.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РАЗДЕЛ 2: Общие характеристики доходов 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стр.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 расходов областного бюджета                      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РАЗДЕЛ 3: Доходы областного бюджета       стр. 18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бюджета     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стр. 22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Контактная информация информация          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37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Лысяная\6 БЮДЖЕТ ДЛЯ ГРАЖДАН + отчет об исполнении бюджета\Бюджет для граждан.docx, 617-пп Об утверждении Положения (Бюджет для граждан).pdf\Картинки к презентации\iпгн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13225884"/>
              </p:ext>
            </p:extLst>
          </p:nvPr>
        </p:nvGraphicFramePr>
        <p:xfrm>
          <a:off x="1253408" y="1"/>
          <a:ext cx="10823797" cy="1068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4398178"/>
              </p:ext>
            </p:extLst>
          </p:nvPr>
        </p:nvGraphicFramePr>
        <p:xfrm>
          <a:off x="626704" y="1214586"/>
          <a:ext cx="11414875" cy="550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8761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Лысяная\6 БЮДЖЕТ ДЛЯ ГРАЖДАН + отчет об исполнении бюджета\Бюджет для граждан.docx, 617-пп Об утверждении Положения (Бюджет для граждан).pdf\Картинки к презентации\iпгн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61885748"/>
              </p:ext>
            </p:extLst>
          </p:nvPr>
        </p:nvGraphicFramePr>
        <p:xfrm>
          <a:off x="1253408" y="1"/>
          <a:ext cx="10823797" cy="1068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911555"/>
              </p:ext>
            </p:extLst>
          </p:nvPr>
        </p:nvGraphicFramePr>
        <p:xfrm>
          <a:off x="531702" y="1095833"/>
          <a:ext cx="11495315" cy="5578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86314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12221859" cy="5805264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344473" y="1183590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999656" y="1422048"/>
            <a:ext cx="6618608" cy="1865155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1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91" tIns="45696" rIns="91391" bIns="45696" rtlCol="0" anchor="ctr"/>
          <a:lstStyle/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ВСЕГО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областного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бюджета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2018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30 287,2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2019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25 452,4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2020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24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411,7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 rot="2847547">
            <a:off x="2461516" y="3121441"/>
            <a:ext cx="648072" cy="795388"/>
          </a:xfrm>
          <a:prstGeom prst="downArrow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1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91" tIns="45696" rIns="91391" bIns="45696" rtlCol="0" anchor="ctr"/>
          <a:lstStyle/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4364" y="3840758"/>
            <a:ext cx="5440395" cy="1584176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1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91" tIns="45696" rIns="91391" bIns="45696" rtlCol="0" anchor="ctr"/>
          <a:lstStyle/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Программные расходы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2018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29 341,3 (96,9%)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2019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24 553,1 (96,5%)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2020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23 465,5 (96,1%)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414560" y="3840758"/>
            <a:ext cx="5593594" cy="1584176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1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91" tIns="45696" rIns="91391" bIns="45696" rtlCol="0" anchor="ctr"/>
          <a:lstStyle/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Непрограммные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2018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945,9 (3,1%)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2019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899,3 (3,5%)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2020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- 946,2 (3,9%)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1" name="Стрелка вниз 20"/>
          <p:cNvSpPr/>
          <p:nvPr/>
        </p:nvSpPr>
        <p:spPr>
          <a:xfrm rot="18920957">
            <a:off x="9512166" y="3099638"/>
            <a:ext cx="648072" cy="790429"/>
          </a:xfrm>
          <a:prstGeom prst="downArrow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1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91" tIns="45696" rIns="91391" bIns="45696" rtlCol="0" anchor="ctr"/>
          <a:lstStyle/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" y="18872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/>
          </p:nvPr>
        </p:nvGraphicFramePr>
        <p:xfrm>
          <a:off x="-902138" y="5027963"/>
          <a:ext cx="7316698" cy="1901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749562557"/>
              </p:ext>
            </p:extLst>
          </p:nvPr>
        </p:nvGraphicFramePr>
        <p:xfrm>
          <a:off x="1264385" y="21591"/>
          <a:ext cx="10957474" cy="1192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81462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35225737"/>
              </p:ext>
            </p:extLst>
          </p:nvPr>
        </p:nvGraphicFramePr>
        <p:xfrm>
          <a:off x="1264385" y="21593"/>
          <a:ext cx="10852867" cy="975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915198"/>
              </p:ext>
            </p:extLst>
          </p:nvPr>
        </p:nvGraphicFramePr>
        <p:xfrm>
          <a:off x="1354668" y="5637360"/>
          <a:ext cx="10037231" cy="102878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532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95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80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882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882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6772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4" marR="7774" marT="7774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43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29 578,5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33 933,5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30 287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25 452,4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24 411,7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43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30 250,3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34 433,5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30 287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25 452,4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24 411,7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7228635"/>
              </p:ext>
            </p:extLst>
          </p:nvPr>
        </p:nvGraphicFramePr>
        <p:xfrm>
          <a:off x="1253407" y="1017865"/>
          <a:ext cx="10645667" cy="4599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8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386114" y="1029930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220021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57224543"/>
              </p:ext>
            </p:extLst>
          </p:nvPr>
        </p:nvGraphicFramePr>
        <p:xfrm>
          <a:off x="1253408" y="-1"/>
          <a:ext cx="10938592" cy="1214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9819067"/>
              </p:ext>
            </p:extLst>
          </p:nvPr>
        </p:nvGraphicFramePr>
        <p:xfrm>
          <a:off x="632884" y="1161165"/>
          <a:ext cx="11379248" cy="5530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/>
          <p:nvPr/>
        </p:nvSpPr>
        <p:spPr>
          <a:xfrm>
            <a:off x="5739740" y="3926464"/>
            <a:ext cx="1215412" cy="47761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24418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57336392"/>
              </p:ext>
            </p:extLst>
          </p:nvPr>
        </p:nvGraphicFramePr>
        <p:xfrm>
          <a:off x="1253408" y="-1"/>
          <a:ext cx="10938592" cy="1214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4593671"/>
              </p:ext>
            </p:extLst>
          </p:nvPr>
        </p:nvGraphicFramePr>
        <p:xfrm>
          <a:off x="626704" y="1214586"/>
          <a:ext cx="11224870" cy="542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5662635" y="3926463"/>
            <a:ext cx="1215412" cy="47761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7231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/>
          </p:nvPr>
        </p:nvGraphicFramePr>
        <p:xfrm>
          <a:off x="1253408" y="-1"/>
          <a:ext cx="10938592" cy="1214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7287259"/>
              </p:ext>
            </p:extLst>
          </p:nvPr>
        </p:nvGraphicFramePr>
        <p:xfrm>
          <a:off x="626704" y="1214586"/>
          <a:ext cx="11224870" cy="542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5662635" y="3926463"/>
            <a:ext cx="1215412" cy="47761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19804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7757" y="2653500"/>
            <a:ext cx="4482345" cy="283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43026" y="91070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 flipH="1">
            <a:off x="1435391" y="963868"/>
            <a:ext cx="6296370" cy="1820593"/>
          </a:xfrm>
          <a:prstGeom prst="wedgeRoundRectCallout">
            <a:avLst>
              <a:gd name="adj1" fmla="val 43183"/>
              <a:gd name="adj2" fmla="val 8059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должен обеспечивать макроэкономическую и социальную стабильность. </a:t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Всё то, что полагается людям по закону – публичные нормативные обязательства – должно быть гарантировано финансовыми источниками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sp>
        <p:nvSpPr>
          <p:cNvPr id="30724" name="TextBox 11"/>
          <p:cNvSpPr txBox="1">
            <a:spLocks noChangeArrowheads="1"/>
          </p:cNvSpPr>
          <p:nvPr/>
        </p:nvSpPr>
        <p:spPr bwMode="auto">
          <a:xfrm>
            <a:off x="7565175" y="2750372"/>
            <a:ext cx="16362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Д.А. Медведев</a:t>
            </a:r>
          </a:p>
        </p:txBody>
      </p:sp>
      <p:pic>
        <p:nvPicPr>
          <p:cNvPr id="30726" name="Picture 2" descr="C:\Users\u56\Downloads\fa20a789b5bd3a384e7c880d383f59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307" y="990615"/>
            <a:ext cx="2765368" cy="208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03520334"/>
              </p:ext>
            </p:extLst>
          </p:nvPr>
        </p:nvGraphicFramePr>
        <p:xfrm>
          <a:off x="1527758" y="5561215"/>
          <a:ext cx="7965377" cy="1037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602948319"/>
              </p:ext>
            </p:extLst>
          </p:nvPr>
        </p:nvGraphicFramePr>
        <p:xfrm>
          <a:off x="1253408" y="26746"/>
          <a:ext cx="10938592" cy="937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6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86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1. Отделы\Управление ЖКХ\1. Отдел жил. фонда и благ\2. Гос. программы\2. Благоустройство\2017\1. План мероприятий\Установка ДИК 22.08.2017\Ола\IMG-20170707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91" y="4002406"/>
            <a:ext cx="6045226" cy="233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84449204"/>
              </p:ext>
            </p:extLst>
          </p:nvPr>
        </p:nvGraphicFramePr>
        <p:xfrm>
          <a:off x="1253408" y="-34937"/>
          <a:ext cx="10729042" cy="1212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ятиугольник 3"/>
          <p:cNvSpPr/>
          <p:nvPr/>
        </p:nvSpPr>
        <p:spPr>
          <a:xfrm>
            <a:off x="35269" y="1592090"/>
            <a:ext cx="5574103" cy="27989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750" y="1622360"/>
            <a:ext cx="5555524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надежности предоставления ЖКУ населению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179102"/>
            <a:ext cx="552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государственной программы: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5270" y="2009305"/>
            <a:ext cx="5577818" cy="411138"/>
            <a:chOff x="-493288" y="2489645"/>
            <a:chExt cx="3063188" cy="797272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-493288" y="2504361"/>
              <a:ext cx="3061148" cy="782556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466484" y="2489645"/>
              <a:ext cx="3036384" cy="752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Повышение уровня благоустроенности территорий муниципальных образований Магаданской области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09912" y="4161583"/>
            <a:ext cx="549945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объем финансирования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(млн. рублей)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71429" y="1525011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6704" y="6340115"/>
            <a:ext cx="118408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строительства, ЖКХ и энергетики Магаданской области</a:t>
            </a:r>
            <a:endParaRPr lang="ru-RU" sz="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http://minstroy.49gov.ru/activities/programs/</a:t>
            </a:r>
            <a:endParaRPr lang="ru-RU" sz="1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7391" y="1235296"/>
            <a:ext cx="599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реализации государственной программы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24391" y="2521651"/>
            <a:ext cx="5584981" cy="277028"/>
            <a:chOff x="-156159" y="1686118"/>
            <a:chExt cx="3177037" cy="792088"/>
          </a:xfrm>
        </p:grpSpPr>
        <p:sp>
          <p:nvSpPr>
            <p:cNvPr id="28" name="Пятиугольник 27"/>
            <p:cNvSpPr/>
            <p:nvPr/>
          </p:nvSpPr>
          <p:spPr>
            <a:xfrm>
              <a:off x="-156159" y="1686118"/>
              <a:ext cx="3177037" cy="792088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122206" y="1733250"/>
              <a:ext cx="2952328" cy="686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создания условий для реализации государственной программы</a:t>
              </a:r>
            </a:p>
          </p:txBody>
        </p:sp>
      </p:grp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142451"/>
              </p:ext>
            </p:extLst>
          </p:nvPr>
        </p:nvGraphicFramePr>
        <p:xfrm>
          <a:off x="5907391" y="1792594"/>
          <a:ext cx="6045226" cy="218934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582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26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90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09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34189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многоквартирных жилых домов, примыкающих к благоустроенным дворовым территориям</a:t>
                      </a:r>
                      <a:endParaRPr lang="ru-RU" sz="105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115%</a:t>
                      </a:r>
                      <a:endParaRPr lang="ru-RU" sz="105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115%</a:t>
                      </a:r>
                      <a:endParaRPr lang="ru-RU" sz="105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115%</a:t>
                      </a:r>
                      <a:endParaRPr lang="ru-RU" sz="105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8992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МКД,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которых планируется провести капитальный ремонт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ед.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 ед.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ед.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4189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бюджетной сметы в соответствии с доведенными лимитами бюджетных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обязательств на очередной финансовый год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95-100%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95-100%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95-100%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1978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улучшивших жилищные условия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граждан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граждан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граждан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33" name="Группа 32"/>
          <p:cNvGrpSpPr/>
          <p:nvPr/>
        </p:nvGrpSpPr>
        <p:grpSpPr>
          <a:xfrm>
            <a:off x="2536389" y="5132042"/>
            <a:ext cx="717727" cy="869505"/>
            <a:chOff x="7337564" y="5053140"/>
            <a:chExt cx="717727" cy="869505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466739" y="5053140"/>
              <a:ext cx="480927" cy="56535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337564" y="5614868"/>
              <a:ext cx="717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146240" y="5132038"/>
            <a:ext cx="717727" cy="862129"/>
            <a:chOff x="8132814" y="5043154"/>
            <a:chExt cx="717727" cy="853349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8233899" y="5043154"/>
              <a:ext cx="480927" cy="55959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132814" y="5588726"/>
              <a:ext cx="717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2020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1924317" y="4824264"/>
            <a:ext cx="717728" cy="1177282"/>
            <a:chOff x="6506159" y="4761968"/>
            <a:chExt cx="717728" cy="1177282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6506160" y="4761968"/>
              <a:ext cx="717727" cy="873129"/>
              <a:chOff x="6506160" y="4761968"/>
              <a:chExt cx="717727" cy="873129"/>
            </a:xfrm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6624561" y="5069745"/>
                <a:ext cx="480927" cy="565352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506160" y="4761968"/>
                <a:ext cx="717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22</a:t>
                </a:r>
                <a:r>
                  <a:rPr lang="ru-RU" sz="1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,6</a:t>
                </a:r>
                <a:endPara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506159" y="5631473"/>
              <a:ext cx="717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2018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0435526" y="1525373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183508" y="1534186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35269" y="2937232"/>
            <a:ext cx="5574103" cy="469794"/>
            <a:chOff x="-153065" y="1737559"/>
            <a:chExt cx="3170849" cy="844037"/>
          </a:xfrm>
        </p:grpSpPr>
        <p:sp>
          <p:nvSpPr>
            <p:cNvPr id="45" name="Пятиугольник 44"/>
            <p:cNvSpPr/>
            <p:nvPr/>
          </p:nvSpPr>
          <p:spPr>
            <a:xfrm>
              <a:off x="-153065" y="1789508"/>
              <a:ext cx="3170849" cy="792088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-125299" y="1737559"/>
              <a:ext cx="2952328" cy="69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Создание благоприятных условий для управления многоквартирными домами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24391" y="3524400"/>
            <a:ext cx="5584981" cy="440879"/>
            <a:chOff x="-163382" y="1760326"/>
            <a:chExt cx="3177037" cy="792088"/>
          </a:xfrm>
        </p:grpSpPr>
        <p:sp>
          <p:nvSpPr>
            <p:cNvPr id="48" name="Пятиугольник 47"/>
            <p:cNvSpPr/>
            <p:nvPr/>
          </p:nvSpPr>
          <p:spPr>
            <a:xfrm>
              <a:off x="-163382" y="1760326"/>
              <a:ext cx="3177037" cy="792088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82819" y="1827029"/>
              <a:ext cx="2952328" cy="69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Оптимизация системы расселения в Магаданской области как мера улучшения условий проживания населения</a:t>
              </a:r>
            </a:p>
          </p:txBody>
        </p:sp>
      </p:grpSp>
      <p:pic>
        <p:nvPicPr>
          <p:cNvPr id="42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536389" y="4817629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127169" y="4817947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84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лево 8"/>
          <p:cNvSpPr/>
          <p:nvPr/>
        </p:nvSpPr>
        <p:spPr>
          <a:xfrm>
            <a:off x="8243079" y="1840318"/>
            <a:ext cx="712269" cy="462013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 w="22225">
                <a:solidFill>
                  <a:srgbClr val="A50E82"/>
                </a:solidFill>
                <a:prstDash val="solid"/>
              </a:ln>
              <a:solidFill>
                <a:srgbClr val="A50E82">
                  <a:lumMod val="40000"/>
                  <a:lumOff val="6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175375" y="1840318"/>
            <a:ext cx="596766" cy="43313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 w="22225">
                <a:solidFill>
                  <a:srgbClr val="A50E82"/>
                </a:solidFill>
                <a:prstDash val="solid"/>
              </a:ln>
              <a:solidFill>
                <a:srgbClr val="A50E82">
                  <a:lumMod val="40000"/>
                  <a:lumOff val="6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29674884"/>
              </p:ext>
            </p:extLst>
          </p:nvPr>
        </p:nvGraphicFramePr>
        <p:xfrm>
          <a:off x="1253409" y="69347"/>
          <a:ext cx="10871916" cy="1084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94666" y="1145436"/>
            <a:ext cx="3312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A9E1F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Срок реализации: 2017-2020 годы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6A9E1F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8049" y="1444904"/>
            <a:ext cx="2608446" cy="1193533"/>
          </a:xfrm>
          <a:prstGeom prst="roundRect">
            <a:avLst/>
          </a:prstGeom>
          <a:solidFill>
            <a:schemeClr val="bg2">
              <a:lumMod val="60000"/>
              <a:lumOff val="40000"/>
              <a:alpha val="51000"/>
            </a:schemeClr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Задача 1.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Снижение расходов областного бюджета на оплату потребления топливно-энергетических ресурсов в государственном секторе экономики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Магаданской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955348" y="1425550"/>
            <a:ext cx="2837848" cy="1193533"/>
          </a:xfrm>
          <a:prstGeom prst="roundRect">
            <a:avLst/>
          </a:prstGeom>
          <a:solidFill>
            <a:schemeClr val="tx2">
              <a:lumMod val="75000"/>
              <a:alpha val="34000"/>
            </a:schemeClr>
          </a:solidFill>
          <a:ln>
            <a:solidFill>
              <a:schemeClr val="accent4">
                <a:tint val="76000"/>
                <a:hueMod val="94000"/>
                <a:alpha val="70000"/>
              </a:schemeClr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Задача 2.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76DBF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благоприятных условий для реализации мероприятий в сфере энергосбережения и повышения энергетической эффективности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DBF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Магаданской области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76DBF4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797234" y="1459904"/>
            <a:ext cx="4384692" cy="1250781"/>
          </a:xfrm>
          <a:prstGeom prst="ellipse">
            <a:avLst/>
          </a:prstGeom>
          <a:solidFill>
            <a:schemeClr val="tx2">
              <a:lumMod val="75000"/>
              <a:alpha val="27000"/>
            </a:schemeClr>
          </a:solidFill>
          <a:ln>
            <a:solidFill>
              <a:schemeClr val="accent4">
                <a:tint val="76000"/>
                <a:hueMod val="94000"/>
                <a:alpha val="71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Цель: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E8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76DBF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Сокращение энергоемкости валового регионального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DBF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продукта Магаданской области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76DBF4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072" y="2973714"/>
            <a:ext cx="5802846" cy="584775"/>
          </a:xfrm>
          <a:prstGeom prst="rect">
            <a:avLst/>
          </a:prstGeom>
          <a:solidFill>
            <a:schemeClr val="accent1">
              <a:lumMod val="7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Запланированный объем финансирования государственной программы   на   2018-2020 годы году (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рублей)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6718" y="2771625"/>
            <a:ext cx="5791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imes New Roman" panose="02020603050405020304" pitchFamily="18" charset="0"/>
              </a:rPr>
              <a:t>Итоги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реализации государственной программы в 2017 году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11179"/>
              </p:ext>
            </p:extLst>
          </p:nvPr>
        </p:nvGraphicFramePr>
        <p:xfrm>
          <a:off x="6772275" y="3148222"/>
          <a:ext cx="5280411" cy="3388296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{E269D01E-BC32-4049-B463-5C60D7B0CCD2}</a:tableStyleId>
              </a:tblPr>
              <a:tblGrid>
                <a:gridCol w="22909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92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99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302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2689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0"/>
                            <a:lumOff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предшествующий отчетному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 (план)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 (факт)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507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объемов потребления электроэнергии в бюджетных учреждениях на, %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31000"/>
                            <a:lumOff val="69000"/>
                          </a:schemeClr>
                        </a:gs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507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объемов потребления теплоэнергии в бюджетных учреждениях на, %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2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2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507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объемов потребления воды в бюджетных учреждениях на, %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2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2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797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бюджетных учреждений, в отношении которых было проведено энергетическое обследование,%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2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2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50704" y="5391431"/>
            <a:ext cx="2270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Ответственный исполнитель ГП: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01611" y="5413091"/>
            <a:ext cx="4212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Министерство строительства, жилищно-коммунального хозяйства и энергетики                              Магаданской области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274908"/>
            <a:ext cx="1235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76DBF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http://minstroy.49gov.ru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679901"/>
              </p:ext>
            </p:extLst>
          </p:nvPr>
        </p:nvGraphicFramePr>
        <p:xfrm>
          <a:off x="245072" y="3600844"/>
          <a:ext cx="5400004" cy="1746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8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4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14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52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1419">
                <a:tc rowSpan="2"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муниципальным образованиям в реализации муниципальных программ энергосбережения по установке общедомовых приборов учета энергетических ресурсов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69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2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72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72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4995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38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38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38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6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26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99922951"/>
              </p:ext>
            </p:extLst>
          </p:nvPr>
        </p:nvGraphicFramePr>
        <p:xfrm>
          <a:off x="1253408" y="53217"/>
          <a:ext cx="10814767" cy="1187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53408" y="1241194"/>
            <a:ext cx="10357567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9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Бюджетная система Российской Федерации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основанная на экономических отношениях и государственном устройстве Российской Федерации, регулируемая законодательством Российской Федерации совокупность федерального бюджета, бюджетов субъектов Российской Федерации, местных бюджетов и бюджетов государственных внебюджетных фондов.</a:t>
            </a:r>
          </a:p>
          <a:p>
            <a:pPr algn="just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9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форма образования и расходования фонда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pPr algn="just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9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Бюджетный процесс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регламентированная законом деятельность органов власти по составлению, рассмотрению, утверждению и исполнению бюджетов.</a:t>
            </a:r>
          </a:p>
          <a:p>
            <a:pPr algn="just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9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</a:t>
            </a:r>
          </a:p>
          <a:p>
            <a:pPr algn="just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9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поступающие в бюджет денежные средства, за исключением средств, являющихся в соответствии с Бюджетным Кодексом источниками финансирования дефицита бюджета.</a:t>
            </a:r>
          </a:p>
          <a:p>
            <a:pPr algn="just">
              <a:buNone/>
            </a:pPr>
            <a:r>
              <a:rPr lang="ru-RU" sz="19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Расходы бюджета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выплачиваемые из бюджета денежные средства, за исключением средств, являющихся в соответствии с Бюджетным Кодексом РФ источниками финансирования дефицита бюджета.</a:t>
            </a:r>
          </a:p>
        </p:txBody>
      </p:sp>
    </p:spTree>
    <p:extLst>
      <p:ext uri="{BB962C8B-B14F-4D97-AF65-F5344CB8AC3E}">
        <p14:creationId xmlns:p14="http://schemas.microsoft.com/office/powerpoint/2010/main" val="92576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300" y="1237735"/>
            <a:ext cx="6156295" cy="3284968"/>
          </a:xfrm>
          <a:prstGeom prst="rect">
            <a:avLst/>
          </a:prstGeom>
        </p:spPr>
      </p:pic>
      <p:grpSp>
        <p:nvGrpSpPr>
          <p:cNvPr id="78" name="Группа 77"/>
          <p:cNvGrpSpPr/>
          <p:nvPr/>
        </p:nvGrpSpPr>
        <p:grpSpPr>
          <a:xfrm>
            <a:off x="3345626" y="3530868"/>
            <a:ext cx="2646156" cy="595522"/>
            <a:chOff x="3689051" y="3325883"/>
            <a:chExt cx="2363626" cy="904527"/>
          </a:xfrm>
        </p:grpSpPr>
        <p:sp>
          <p:nvSpPr>
            <p:cNvPr id="79" name="Скругленный прямоугольник 78"/>
            <p:cNvSpPr/>
            <p:nvPr/>
          </p:nvSpPr>
          <p:spPr>
            <a:xfrm>
              <a:off x="3689051" y="3399413"/>
              <a:ext cx="2363626" cy="83099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804438" y="3325883"/>
              <a:ext cx="2161981" cy="36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endParaRPr lang="ru-RU" sz="1200" dirty="0"/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3356027" y="5436525"/>
            <a:ext cx="480927" cy="5275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734588498"/>
              </p:ext>
            </p:extLst>
          </p:nvPr>
        </p:nvGraphicFramePr>
        <p:xfrm>
          <a:off x="1290842" y="-334"/>
          <a:ext cx="10901157" cy="1260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ятиугольник 3"/>
          <p:cNvSpPr/>
          <p:nvPr/>
        </p:nvSpPr>
        <p:spPr>
          <a:xfrm>
            <a:off x="190453" y="1701106"/>
            <a:ext cx="3025466" cy="563203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3382144" y="2921818"/>
            <a:ext cx="2646156" cy="595522"/>
            <a:chOff x="3689051" y="3325883"/>
            <a:chExt cx="2363626" cy="904527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689051" y="3399413"/>
              <a:ext cx="2363626" cy="83099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04438" y="3325883"/>
              <a:ext cx="2161981" cy="36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endParaRPr lang="ru-RU" sz="12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96835" y="4403691"/>
            <a:ext cx="446688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объем финансирования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      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(млн. рублей)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489817" y="5433402"/>
            <a:ext cx="480927" cy="53644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71416" y="5983695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90842" y="6266726"/>
            <a:ext cx="10091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– </a:t>
            </a:r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строительства, ЖКХ и энергетики Магаданской области</a:t>
            </a:r>
          </a:p>
          <a:p>
            <a:endParaRPr lang="ru-RU" sz="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http://minstroy.49gov.ru</a:t>
            </a:r>
            <a:endParaRPr lang="ru-RU" sz="1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55352" y="4580397"/>
            <a:ext cx="3762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реализации государственной программы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52364" y="3406651"/>
            <a:ext cx="26774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1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1626313" y="5433402"/>
            <a:ext cx="480927" cy="5502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48961" y="5992009"/>
            <a:ext cx="587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92040" y="5978213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2018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497054" y="5139514"/>
            <a:ext cx="717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59,9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459824"/>
              </p:ext>
            </p:extLst>
          </p:nvPr>
        </p:nvGraphicFramePr>
        <p:xfrm>
          <a:off x="6023488" y="4881527"/>
          <a:ext cx="6158989" cy="1254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99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81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52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566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18068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Целевой показатель</a:t>
                      </a:r>
                    </a:p>
                  </a:txBody>
                  <a:tcPr anchor="ctr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anchor="ctr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anchor="ctr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3830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приобретенной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коммунальной техники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6018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объектов, подготовленных к осенне-зимнему отопительному периоду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51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213546" y="1724198"/>
            <a:ext cx="2810731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безопасности проживания населения, в том числе в сельской местности;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173803" y="1342058"/>
            <a:ext cx="707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026815" y="1346834"/>
            <a:ext cx="1001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3356464" y="1613314"/>
            <a:ext cx="2640777" cy="738664"/>
            <a:chOff x="3646559" y="1730875"/>
            <a:chExt cx="2363625" cy="891989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3646559" y="1778862"/>
              <a:ext cx="2363625" cy="74961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675175" y="1730875"/>
              <a:ext cx="2225343" cy="891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Проведение строительства и  реконструкции оборудования на котельных, ремонт или замена магистральных сетей тепло-водоснабжения и водоотведения</a:t>
              </a:r>
              <a:r>
                <a:rPr lang="ru-RU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3356027" y="2350866"/>
            <a:ext cx="2627987" cy="519421"/>
            <a:chOff x="3655280" y="2651006"/>
            <a:chExt cx="2365946" cy="77505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3657600" y="2651006"/>
              <a:ext cx="2363626" cy="75395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655280" y="2709632"/>
              <a:ext cx="2363576" cy="7164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Обновление парка коммунальной техники, приобретение резервных дизельных электростанций;</a:t>
              </a: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152984" y="2336393"/>
            <a:ext cx="3102937" cy="420778"/>
            <a:chOff x="422289" y="2618001"/>
            <a:chExt cx="3170336" cy="557280"/>
          </a:xfrm>
        </p:grpSpPr>
        <p:sp>
          <p:nvSpPr>
            <p:cNvPr id="65" name="Пятиугольник 64"/>
            <p:cNvSpPr/>
            <p:nvPr/>
          </p:nvSpPr>
          <p:spPr>
            <a:xfrm>
              <a:off x="465803" y="2618001"/>
              <a:ext cx="3126822" cy="557280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22289" y="2629862"/>
              <a:ext cx="2867198" cy="472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Повышение сроков службы основных фондов жилищно-коммунального хозяйства;</a:t>
              </a: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95483" y="2857677"/>
            <a:ext cx="3060906" cy="630067"/>
            <a:chOff x="827584" y="1772817"/>
            <a:chExt cx="3327459" cy="669424"/>
          </a:xfrm>
        </p:grpSpPr>
        <p:sp>
          <p:nvSpPr>
            <p:cNvPr id="68" name="Пятиугольник 67"/>
            <p:cNvSpPr/>
            <p:nvPr/>
          </p:nvSpPr>
          <p:spPr>
            <a:xfrm>
              <a:off x="827584" y="1772817"/>
              <a:ext cx="3327459" cy="624832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81767" y="1788238"/>
              <a:ext cx="2966234" cy="654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Снижение уровня эксплуатационных расходов предприятий за счет модернизации, реконструкции и строительства объектов ЖКХ</a:t>
              </a:r>
            </a:p>
          </p:txBody>
        </p:sp>
      </p:grpSp>
      <p:sp>
        <p:nvSpPr>
          <p:cNvPr id="70" name="Прямоугольник 69"/>
          <p:cNvSpPr/>
          <p:nvPr/>
        </p:nvSpPr>
        <p:spPr>
          <a:xfrm>
            <a:off x="3414671" y="3011040"/>
            <a:ext cx="248637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оборудования, запасных частей для объектов коммунальной энергетики</a:t>
            </a:r>
          </a:p>
        </p:txBody>
      </p:sp>
      <p:sp>
        <p:nvSpPr>
          <p:cNvPr id="71" name="Пятиугольник 70"/>
          <p:cNvSpPr/>
          <p:nvPr/>
        </p:nvSpPr>
        <p:spPr>
          <a:xfrm>
            <a:off x="185601" y="3569683"/>
            <a:ext cx="3053411" cy="561334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8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проживания и санитарно-эпидемиологического благополучия населения;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3445784" y="3606894"/>
            <a:ext cx="247579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8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очистных сооружений биологической очистки сточных вод в городе Магадане;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371416" y="5133623"/>
            <a:ext cx="717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59,9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55921" y="5133623"/>
            <a:ext cx="717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59,9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54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92106" y="3359979"/>
            <a:ext cx="2619898" cy="135226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Documents and Settings\Пользователь\Рабочий стол\DSC04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73" y="2913645"/>
            <a:ext cx="4884627" cy="3969324"/>
          </a:xfrm>
          <a:prstGeom prst="rect">
            <a:avLst/>
          </a:prstGeom>
          <a:noFill/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42155987"/>
              </p:ext>
            </p:extLst>
          </p:nvPr>
        </p:nvGraphicFramePr>
        <p:xfrm>
          <a:off x="1253408" y="0"/>
          <a:ext cx="10938592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97752" y="1259135"/>
            <a:ext cx="2152656" cy="161948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64452" y="1357462"/>
            <a:ext cx="2035951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 .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предупреждения и ликвидации чрезвычайных ситуаций природного и техногенного характера, пожаров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12007" y="3286883"/>
            <a:ext cx="2149137" cy="1327748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2007" y="3293048"/>
            <a:ext cx="2143140" cy="12980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2.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материально-технической базы и улучшение оперативных характеристик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противопожарной Магаданской области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15606" y="3291136"/>
            <a:ext cx="2396187" cy="14465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3.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обеспечение эффективного функционирования региональной системы ГЛОНАСС, средств дистанционного зондирования земли и других результатов космической деятельности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384935" y="2321081"/>
            <a:ext cx="1536183" cy="165795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0238651" y="2337407"/>
            <a:ext cx="18287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4.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условий для устойчивости жилых домов, основных объектов и систем жизнеобеспечения Магаданской области  условиях высокой сейсмичности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238651" y="1058416"/>
            <a:ext cx="1621939" cy="1003741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0331976" y="1079675"/>
            <a:ext cx="1447777" cy="93871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5.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единой межведомственной информационной среды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39351" y="6271839"/>
            <a:ext cx="6429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/>
                </a:solidFill>
                <a:latin typeface="Times New Roman Cyr" pitchFamily="18" charset="-52"/>
              </a:rPr>
              <a:t>2018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97580" y="6271839"/>
            <a:ext cx="7143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/>
                </a:solidFill>
                <a:latin typeface="Times New Roman Cyr" pitchFamily="18" charset="-52"/>
              </a:rPr>
              <a:t>2019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22497" y="4098332"/>
            <a:ext cx="21445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Объем финансирования государственной программы</a:t>
            </a:r>
          </a:p>
          <a:p>
            <a:pPr algn="ctr"/>
            <a:r>
              <a:rPr lang="ru-RU" sz="1100" b="1" dirty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 </a:t>
            </a:r>
            <a:r>
              <a:rPr lang="ru-RU" sz="1100" b="1" dirty="0" smtClean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(млн. </a:t>
            </a:r>
            <a:r>
              <a:rPr lang="ru-RU" sz="1100" b="1" dirty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рублей)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043419"/>
              </p:ext>
            </p:extLst>
          </p:nvPr>
        </p:nvGraphicFramePr>
        <p:xfrm>
          <a:off x="7451602" y="4985304"/>
          <a:ext cx="4615801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46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46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4322"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</a:t>
                      </a:r>
                      <a:r>
                        <a:rPr lang="ru-RU" sz="16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показатели</a:t>
                      </a:r>
                      <a:endParaRPr lang="ru-RU" sz="1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322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населения, погибшего, травмированного и пострадавшего вследствие деструктивных событий, %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322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населения, спасенного при возникновении деструктивных событий, %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7328352" y="4698496"/>
            <a:ext cx="4810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Целевые показатели государственной программы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81554" y="6445743"/>
            <a:ext cx="8032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Ответственный исполнитель ГП: </a:t>
            </a:r>
            <a:r>
              <a:rPr lang="ru-RU" sz="1200" b="1" i="1" dirty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Министерство строительства, жилищно-коммунального хозяйства и энергетики Магаданской области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48176" y="965687"/>
            <a:ext cx="4857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 Cyr" pitchFamily="18" charset="-52"/>
              </a:rPr>
              <a:t>Цель и задачи государственной программы</a:t>
            </a:r>
          </a:p>
        </p:txBody>
      </p:sp>
      <p:pic>
        <p:nvPicPr>
          <p:cNvPr id="30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5151327" y="5140515"/>
            <a:ext cx="571504" cy="114300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5880826" y="5158087"/>
            <a:ext cx="571504" cy="114300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5171558" y="4833284"/>
            <a:ext cx="622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Times New Roman Cyr" pitchFamily="18" charset="-52"/>
              </a:rPr>
              <a:t>697,8</a:t>
            </a:r>
            <a:endParaRPr lang="ru-RU" sz="1100" b="1" dirty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515174" y="1377429"/>
            <a:ext cx="7816802" cy="206210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angle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05059" y="1858477"/>
            <a:ext cx="628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комплексной безопасности, минимизация социального, экономического и экологического ущерба, наносимого населению, экономике и природной среде Магаданской области от чрезвычайных ситуаций природного и техногенного характера, пожаров, биологической и химической опасности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573585" y="5154186"/>
            <a:ext cx="571504" cy="114300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6490918" y="6266370"/>
            <a:ext cx="6429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 Cyr" pitchFamily="18" charset="-52"/>
              </a:rPr>
              <a:t>2020</a:t>
            </a:r>
            <a:endParaRPr lang="ru-RU" sz="1050" b="1" dirty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11585" y="4834207"/>
            <a:ext cx="622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Times New Roman Cyr" pitchFamily="18" charset="-52"/>
              </a:rPr>
              <a:t>713,3</a:t>
            </a:r>
            <a:endParaRPr lang="ru-RU" sz="1100" b="1" dirty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13923" y="4831951"/>
            <a:ext cx="622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Times New Roman Cyr" pitchFamily="18" charset="-52"/>
              </a:rPr>
              <a:t>735,5</a:t>
            </a:r>
            <a:endParaRPr lang="ru-RU" sz="1100" b="1" dirty="0">
              <a:solidFill>
                <a:schemeClr val="bg1"/>
              </a:solidFill>
              <a:latin typeface="Times New Roman Cyr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0127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07093689"/>
              </p:ext>
            </p:extLst>
          </p:nvPr>
        </p:nvGraphicFramePr>
        <p:xfrm>
          <a:off x="1242804" y="-87469"/>
          <a:ext cx="10949196" cy="1113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2" name="Объект 3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64163178"/>
              </p:ext>
            </p:extLst>
          </p:nvPr>
        </p:nvGraphicFramePr>
        <p:xfrm>
          <a:off x="0" y="3854569"/>
          <a:ext cx="4875154" cy="1612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4" name="Объект 4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70673305"/>
              </p:ext>
            </p:extLst>
          </p:nvPr>
        </p:nvGraphicFramePr>
        <p:xfrm>
          <a:off x="4943475" y="4223710"/>
          <a:ext cx="7000876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77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04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36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90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7227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05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9972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квартир,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приобретенных для отдельных категорий граждан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227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молодых семей,  которым предоставлена социальна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выплата на улучшение жилищных условий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7227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молодых ученых, которым предоставлена социальная выплата на улучшение жилищных условий  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9972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введённого жилья, тыс. м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1,02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9972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семей, переселенных из ветхого и аварийного жилищного фонда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4482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многодетных семей с 4 и более детьми до 18 лет, состоящих на учете нуждающихся в жилых помещениях, улучивших жилищные условия в 2017-2019 годах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4117788" y="1026445"/>
            <a:ext cx="4082996" cy="29334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Содействие массовому строительству жилья эконом-класса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жилыми помещениями граждан, перед которыми имеются государственные обязательства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решения жилищной проблемы молодых семей и молодых ученых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безопасных и благоприятных условий проживания граждан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5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эффективно функционирующей системы кадрового обеспечения строительного комплекса Магаданской области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-Государственная поддержка решения жилищной проблемы многодетных семей, воспитывающих четырех и более детей в возрасте до 18 лет, состоящих на учете нуждающихся в жилых помещениях;</a:t>
            </a:r>
          </a:p>
          <a:p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Снижение или недопущение повышения тарифов на жилищно-коммунальные услуги для всех групп потребителей.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541214" y="2321830"/>
            <a:ext cx="60639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816745" y="1104126"/>
            <a:ext cx="3041581" cy="2778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algn="ctr"/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жилых помещений и (или) жилых домов (в т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ч. на вторичном рынке жилья)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(ремонт) муниципальных незаселённых (пустующих) квартир для переселения граждан из ветхого и аварийного жилищного фонда; решение проблемы закрепления кадров в строительном комплексе Магаданской области; предоставление многодетным семьям социальной выплаты на приобретение жилья; организация централизованных поставок топливно-энергетических ресурсов. Необходимых для обеспечения жизнедеятельности муниципальных образований Магаданской области.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8269105" y="2321830"/>
            <a:ext cx="49289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4893" y="1219497"/>
            <a:ext cx="2828002" cy="2596854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algn="ctr"/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полноценного сбалансированного рынка жилья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условий для строительства жилья эконом-класса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(реконструкция) жилых помещений и (или) жилых домов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ИЖС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земельных участков коммунальной, транспортной и социальной инфраструктурой в целях жилищного строительства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пополнение фонда служебных жилых помещений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предоставление молодым семьям и молодым ученым социальных выплат на приобретение жилья эконом-класса.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42130899"/>
              </p:ext>
            </p:extLst>
          </p:nvPr>
        </p:nvGraphicFramePr>
        <p:xfrm>
          <a:off x="120578" y="6087001"/>
          <a:ext cx="4627160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2" name="Прямоугольник 41"/>
          <p:cNvSpPr/>
          <p:nvPr/>
        </p:nvSpPr>
        <p:spPr>
          <a:xfrm>
            <a:off x="120579" y="5466782"/>
            <a:ext cx="4627159" cy="6106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ГП: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строительства, жилищно-коммунального хозяйства и энергетики Магаданской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943475" y="3998750"/>
            <a:ext cx="7000875" cy="2637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 реализации государственной программы 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4" y="4910"/>
            <a:ext cx="1253408" cy="117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7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5202587" y="2717739"/>
            <a:ext cx="3873186" cy="2654871"/>
          </a:xfrm>
          <a:prstGeom prst="ellipse">
            <a:avLst/>
          </a:prstGeom>
          <a:gradFill flip="none" rotWithShape="1">
            <a:gsLst>
              <a:gs pos="18000">
                <a:srgbClr val="03D4A8">
                  <a:lumMod val="98000"/>
                  <a:lumOff val="2000"/>
                  <a:alpha val="46000"/>
                </a:srgbClr>
              </a:gs>
              <a:gs pos="48000">
                <a:srgbClr val="21D6E0"/>
              </a:gs>
              <a:gs pos="76000">
                <a:srgbClr val="8BD0FF"/>
              </a:gs>
              <a:gs pos="100000">
                <a:srgbClr val="69B0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sx="102000" sy="102000" algn="ctr" rotWithShape="0">
              <a:srgbClr val="00FF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053" name="Заголовок 1"/>
          <p:cNvSpPr>
            <a:spLocks noGrp="1"/>
          </p:cNvSpPr>
          <p:nvPr>
            <p:ph type="ctrTitle"/>
          </p:nvPr>
        </p:nvSpPr>
        <p:spPr>
          <a:xfrm>
            <a:off x="1253408" y="-2949"/>
            <a:ext cx="10938592" cy="1479098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Магаданской области </a:t>
            </a:r>
            <a:b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культуры и туризма</a:t>
            </a:r>
            <a:r>
              <a:rPr lang="ru-RU" alt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2014-2020 годы </a:t>
            </a:r>
            <a:r>
              <a:rPr lang="en-US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задачи</a:t>
            </a:r>
          </a:p>
        </p:txBody>
      </p:sp>
      <p:sp>
        <p:nvSpPr>
          <p:cNvPr id="2054" name="Прямоугольник 3"/>
          <p:cNvSpPr>
            <a:spLocks noChangeArrowheads="1"/>
          </p:cNvSpPr>
          <p:nvPr/>
        </p:nvSpPr>
        <p:spPr bwMode="auto">
          <a:xfrm>
            <a:off x="5526073" y="2900988"/>
            <a:ext cx="33115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pPr algn="ctr"/>
            <a:r>
              <a:rPr lang="ru-RU" altLang="ru-RU" sz="1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стратегической роли культуры как духовно-нравственного основания для формирования гармонично развитой личности, укрепления единства российского общества, гражданской идентичности, создания условий для воспитания граждан, сохранения исторического культурного наследия и его использования для воспитания и образования, а также комплексного развития туризма для приобщения граждан к культурному и природному наследию, обеспечения гражданам доступа к знаниям, информации и культурным ценностям</a:t>
            </a:r>
          </a:p>
          <a:p>
            <a:pPr algn="ctr"/>
            <a:endParaRPr lang="ru-RU" altLang="ru-RU" sz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9512285" y="3610601"/>
            <a:ext cx="2087562" cy="865187"/>
          </a:xfrm>
          <a:prstGeom prst="ellipse">
            <a:avLst/>
          </a:prstGeom>
          <a:solidFill>
            <a:srgbClr val="AFFFFF"/>
          </a:solidFill>
          <a:ln>
            <a:noFill/>
          </a:ln>
          <a:effectLst>
            <a:outerShdw blurRad="50800" dist="38100" algn="l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кадров сферы культуры</a:t>
            </a:r>
          </a:p>
        </p:txBody>
      </p:sp>
      <p:sp>
        <p:nvSpPr>
          <p:cNvPr id="16" name="Овал 15"/>
          <p:cNvSpPr/>
          <p:nvPr/>
        </p:nvSpPr>
        <p:spPr>
          <a:xfrm rot="1028918">
            <a:off x="9097947" y="4931400"/>
            <a:ext cx="2349500" cy="1390650"/>
          </a:xfrm>
          <a:prstGeom prst="ellipse">
            <a:avLst/>
          </a:prstGeom>
          <a:solidFill>
            <a:srgbClr val="A2CFFC"/>
          </a:solidFill>
          <a:ln>
            <a:noFill/>
          </a:ln>
          <a:effectLst>
            <a:outerShdw blurRad="50800" dist="38100" dir="2700000" algn="tl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устойчивого развития туризма в Магаданской области</a:t>
            </a:r>
          </a:p>
        </p:txBody>
      </p:sp>
      <p:sp>
        <p:nvSpPr>
          <p:cNvPr id="17" name="Стрелка вправо 16"/>
          <p:cNvSpPr/>
          <p:nvPr/>
        </p:nvSpPr>
        <p:spPr>
          <a:xfrm rot="16200000">
            <a:off x="7036694" y="2397846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3521541">
            <a:off x="5366920" y="2666663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11009291">
            <a:off x="4924264" y="3473159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9874218">
            <a:off x="4953806" y="4411466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8653097">
            <a:off x="5476969" y="5186337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8619516">
            <a:off x="8707330" y="2825666"/>
            <a:ext cx="231194" cy="276014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9282741" y="3880997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2178666">
            <a:off x="8840065" y="4850689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7238167" y="5422183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6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Овал 31"/>
          <p:cNvSpPr/>
          <p:nvPr/>
        </p:nvSpPr>
        <p:spPr>
          <a:xfrm>
            <a:off x="6003862" y="5814667"/>
            <a:ext cx="2879725" cy="792162"/>
          </a:xfrm>
          <a:prstGeom prst="ellipse">
            <a:avLst/>
          </a:prstGeom>
          <a:solidFill>
            <a:srgbClr val="B7F2F3"/>
          </a:solidFill>
          <a:ln>
            <a:noFill/>
          </a:ln>
          <a:effectLst>
            <a:outerShdw blurRad="50800" dist="38100" dir="5400000" algn="t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творческих общественных объединений</a:t>
            </a:r>
          </a:p>
        </p:txBody>
      </p:sp>
      <p:sp>
        <p:nvSpPr>
          <p:cNvPr id="33" name="Овал 32"/>
          <p:cNvSpPr/>
          <p:nvPr/>
        </p:nvSpPr>
        <p:spPr>
          <a:xfrm rot="20639621">
            <a:off x="8693086" y="1141068"/>
            <a:ext cx="2947988" cy="2016125"/>
          </a:xfrm>
          <a:prstGeom prst="ellipse">
            <a:avLst/>
          </a:prstGeom>
          <a:solidFill>
            <a:srgbClr val="A6D1FC"/>
          </a:solidFill>
          <a:ln>
            <a:noFill/>
          </a:ln>
          <a:effectLst>
            <a:outerShdw blurRad="50800" dist="38100" dir="18900000" algn="bl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реализации прав граждан на свободу творчества, культурную деятельность, удовлетворение духовных потребностей и приобщение к ценностям отечественной и мировой культуры</a:t>
            </a:r>
          </a:p>
        </p:txBody>
      </p:sp>
      <p:sp>
        <p:nvSpPr>
          <p:cNvPr id="34" name="Овал 33"/>
          <p:cNvSpPr/>
          <p:nvPr/>
        </p:nvSpPr>
        <p:spPr>
          <a:xfrm rot="736982">
            <a:off x="2554084" y="1403372"/>
            <a:ext cx="2784475" cy="1741488"/>
          </a:xfrm>
          <a:prstGeom prst="ellipse">
            <a:avLst/>
          </a:prstGeom>
          <a:solidFill>
            <a:srgbClr val="93FFFF"/>
          </a:solidFill>
          <a:ln>
            <a:noFill/>
          </a:ln>
          <a:effectLst>
            <a:outerShdw blurRad="50800" dist="38100" dir="13500000" algn="br" rotWithShape="0">
              <a:schemeClr val="tx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повышения качества и разнообразия услуг, предоставляемых в сфере культуры и искусства, модернизации деятельности учреждений культуры и искусства</a:t>
            </a:r>
          </a:p>
        </p:txBody>
      </p:sp>
      <p:sp>
        <p:nvSpPr>
          <p:cNvPr id="35" name="Овал 34"/>
          <p:cNvSpPr/>
          <p:nvPr/>
        </p:nvSpPr>
        <p:spPr>
          <a:xfrm rot="21389473">
            <a:off x="2544559" y="4310086"/>
            <a:ext cx="2376487" cy="936625"/>
          </a:xfrm>
          <a:prstGeom prst="ellipse">
            <a:avLst/>
          </a:prstGeom>
          <a:solidFill>
            <a:srgbClr val="AFFFFF"/>
          </a:solidFill>
          <a:ln>
            <a:noFill/>
          </a:ln>
          <a:effectLst>
            <a:outerShdw blurRad="50800" dist="38100" dir="10800000" algn="r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разнообразных культурно-досуговых мероприятий</a:t>
            </a:r>
          </a:p>
        </p:txBody>
      </p:sp>
      <p:sp>
        <p:nvSpPr>
          <p:cNvPr id="36" name="Овал 35"/>
          <p:cNvSpPr/>
          <p:nvPr/>
        </p:nvSpPr>
        <p:spPr>
          <a:xfrm rot="20562788">
            <a:off x="2881108" y="5399111"/>
            <a:ext cx="2659062" cy="1216025"/>
          </a:xfrm>
          <a:prstGeom prst="ellipse">
            <a:avLst/>
          </a:prstGeom>
          <a:solidFill>
            <a:srgbClr val="A2CFFC"/>
          </a:solidFill>
          <a:ln>
            <a:noFill/>
          </a:ln>
          <a:effectLst>
            <a:outerShdw blurRad="50800" dist="38100" dir="8100000" algn="tr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возможности реализации культурного, творческого и духовного потенциала населения Магаданской области</a:t>
            </a:r>
          </a:p>
        </p:txBody>
      </p:sp>
      <p:sp>
        <p:nvSpPr>
          <p:cNvPr id="37" name="Овал 36"/>
          <p:cNvSpPr/>
          <p:nvPr/>
        </p:nvSpPr>
        <p:spPr>
          <a:xfrm>
            <a:off x="2542971" y="3373461"/>
            <a:ext cx="2309813" cy="720725"/>
          </a:xfrm>
          <a:prstGeom prst="ellipse">
            <a:avLst/>
          </a:prstGeom>
          <a:solidFill>
            <a:srgbClr val="A2CFFC"/>
          </a:solidFill>
          <a:ln>
            <a:noFill/>
          </a:ln>
          <a:effectLst>
            <a:outerShdw blurRad="50800" dist="38100" dir="13500000" algn="br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и поддержка одаренной молодежи</a:t>
            </a:r>
          </a:p>
        </p:txBody>
      </p:sp>
      <p:sp>
        <p:nvSpPr>
          <p:cNvPr id="38" name="Овал 37"/>
          <p:cNvSpPr/>
          <p:nvPr/>
        </p:nvSpPr>
        <p:spPr>
          <a:xfrm>
            <a:off x="5746168" y="1673566"/>
            <a:ext cx="2735263" cy="720725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blurRad="50800" dist="38100" dir="16200000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единого культурного пространства региона</a:t>
            </a:r>
          </a:p>
        </p:txBody>
      </p:sp>
    </p:spTree>
    <p:extLst>
      <p:ext uri="{BB962C8B-B14F-4D97-AF65-F5344CB8AC3E}">
        <p14:creationId xmlns:p14="http://schemas.microsoft.com/office/powerpoint/2010/main" val="156598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3492901"/>
              </p:ext>
            </p:extLst>
          </p:nvPr>
        </p:nvGraphicFramePr>
        <p:xfrm>
          <a:off x="1253408" y="1"/>
          <a:ext cx="10786192" cy="692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345205"/>
              </p:ext>
            </p:extLst>
          </p:nvPr>
        </p:nvGraphicFramePr>
        <p:xfrm>
          <a:off x="5143501" y="765175"/>
          <a:ext cx="6896099" cy="5934754"/>
        </p:xfrm>
        <a:graphic>
          <a:graphicData uri="http://schemas.openxmlformats.org/drawingml/2006/table">
            <a:tbl>
              <a:tblPr/>
              <a:tblGrid>
                <a:gridCol w="2431552">
                  <a:extLst>
                    <a:ext uri="{9D8B030D-6E8A-4147-A177-3AD203B41FA5}">
                      <a16:colId xmlns:a16="http://schemas.microsoft.com/office/drawing/2014/main" xmlns="" val="911353307"/>
                    </a:ext>
                  </a:extLst>
                </a:gridCol>
                <a:gridCol w="1036609">
                  <a:extLst>
                    <a:ext uri="{9D8B030D-6E8A-4147-A177-3AD203B41FA5}">
                      <a16:colId xmlns:a16="http://schemas.microsoft.com/office/drawing/2014/main" xmlns="" val="1185386073"/>
                    </a:ext>
                  </a:extLst>
                </a:gridCol>
                <a:gridCol w="1106081">
                  <a:extLst>
                    <a:ext uri="{9D8B030D-6E8A-4147-A177-3AD203B41FA5}">
                      <a16:colId xmlns:a16="http://schemas.microsoft.com/office/drawing/2014/main" xmlns="" val="2967638492"/>
                    </a:ext>
                  </a:extLst>
                </a:gridCol>
                <a:gridCol w="1243199">
                  <a:extLst>
                    <a:ext uri="{9D8B030D-6E8A-4147-A177-3AD203B41FA5}">
                      <a16:colId xmlns:a16="http://schemas.microsoft.com/office/drawing/2014/main" xmlns="" val="3649737417"/>
                    </a:ext>
                  </a:extLst>
                </a:gridCol>
                <a:gridCol w="1078658">
                  <a:extLst>
                    <a:ext uri="{9D8B030D-6E8A-4147-A177-3AD203B41FA5}">
                      <a16:colId xmlns:a16="http://schemas.microsoft.com/office/drawing/2014/main" xmlns="" val="1931991264"/>
                    </a:ext>
                  </a:extLst>
                </a:gridCol>
              </a:tblGrid>
              <a:tr h="709197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государственной программы (Подпрограммы)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расходов по годам реализации государственной программы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4377592"/>
                  </a:ext>
                </a:extLst>
              </a:tr>
              <a:tr h="4105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 год</a:t>
                      </a:r>
                    </a:p>
                  </a:txBody>
                  <a:tcPr marL="7620" marR="7620" marT="7620" marB="762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 год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год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039955"/>
                  </a:ext>
                </a:extLst>
              </a:tr>
              <a:tr h="467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государственной программе 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986,4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990,1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992,4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988,9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4883116"/>
                  </a:ext>
                </a:extLst>
              </a:tr>
              <a:tr h="862007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9388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библиотечных, музейных и архивных фондов Магаданской области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4,3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2,7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7818209"/>
                  </a:ext>
                </a:extLst>
              </a:tr>
              <a:tr h="467388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9388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библиотечного дела Магаданской области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8,0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5526915"/>
                  </a:ext>
                </a:extLst>
              </a:tr>
              <a:tr h="1077006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9388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 поддержка творческих общественных объединений и деятелей культуры и искусства Магаданской области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5,1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3451786"/>
                  </a:ext>
                </a:extLst>
              </a:tr>
              <a:tr h="647009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9388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поддержка развития культуры Магаданской области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38,1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12,0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12,2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6,7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8098864"/>
                  </a:ext>
                </a:extLst>
              </a:tr>
              <a:tr h="858307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9388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государственных услуг в сфере культуры и отраслевого образования Магаданской области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920,0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965,6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967,4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971,0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950740"/>
                  </a:ext>
                </a:extLst>
              </a:tr>
              <a:tr h="43201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9388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туризма в Магаданской области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10,2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7352203"/>
                  </a:ext>
                </a:extLst>
              </a:tr>
            </a:tbl>
          </a:graphicData>
        </a:graphic>
      </p:graphicFrame>
      <p:pic>
        <p:nvPicPr>
          <p:cNvPr id="6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44740" y="716631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7434259"/>
              </p:ext>
            </p:extLst>
          </p:nvPr>
        </p:nvGraphicFramePr>
        <p:xfrm>
          <a:off x="1206136" y="1239538"/>
          <a:ext cx="3851564" cy="4355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40558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75"/>
            <a:ext cx="6438900" cy="5762625"/>
          </a:xfrm>
          <a:prstGeom prst="rect">
            <a:avLst/>
          </a:prstGeom>
        </p:spPr>
      </p:pic>
      <p:sp>
        <p:nvSpPr>
          <p:cNvPr id="8" name="Горизонтальный свиток 7"/>
          <p:cNvSpPr/>
          <p:nvPr/>
        </p:nvSpPr>
        <p:spPr>
          <a:xfrm>
            <a:off x="1379364" y="0"/>
            <a:ext cx="10698336" cy="1379537"/>
          </a:xfrm>
          <a:prstGeom prst="horizontalScroll">
            <a:avLst/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</a:t>
            </a:r>
            <a:endParaRPr lang="ru-RU" altLang="ru-RU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ru-RU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Магаданской области </a:t>
            </a:r>
            <a:endParaRPr lang="ru-RU" altLang="ru-RU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ru-RU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 Магаданской области» </a:t>
            </a:r>
            <a:endParaRPr lang="ru-RU" altLang="ru-RU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ru-RU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2014-2020 годы» </a:t>
            </a:r>
            <a:endParaRPr lang="ru-RU" altLang="ru-RU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097472"/>
              </p:ext>
            </p:extLst>
          </p:nvPr>
        </p:nvGraphicFramePr>
        <p:xfrm>
          <a:off x="6268072" y="1350215"/>
          <a:ext cx="2701356" cy="17575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53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2358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Доля отреставрированных особо ценных документов в общем объеме от подлежащих реставрации (%)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6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2017 </a:t>
                      </a:r>
                      <a:r>
                        <a:rPr lang="ru-RU" sz="11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г.</a:t>
                      </a:r>
                      <a:endParaRPr lang="ru-RU" sz="11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</a:rPr>
                        <a:t>2018 </a:t>
                      </a: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г.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</a:rPr>
                        <a:t>2019 </a:t>
                      </a: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г.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</a:rPr>
                        <a:t>2020 </a:t>
                      </a: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г.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6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  <a:endParaRPr lang="ru-RU" sz="11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499742"/>
              </p:ext>
            </p:extLst>
          </p:nvPr>
        </p:nvGraphicFramePr>
        <p:xfrm>
          <a:off x="6284936" y="3184872"/>
          <a:ext cx="2735084" cy="1757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37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37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37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37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8242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новых поступлений документов на различных носителях информации (тыс</a:t>
                      </a:r>
                      <a:r>
                        <a:rPr lang="ru-RU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экз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17C7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75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B3F2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B3F2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B3F2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B3F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75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71686"/>
              </p:ext>
            </p:extLst>
          </p:nvPr>
        </p:nvGraphicFramePr>
        <p:xfrm>
          <a:off x="9095384" y="3219620"/>
          <a:ext cx="2813228" cy="1757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3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33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33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33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6802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лауреатов премий губернатора Магаданской области (чел.)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2004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7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6884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6884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6884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6884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47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984038"/>
              </p:ext>
            </p:extLst>
          </p:nvPr>
        </p:nvGraphicFramePr>
        <p:xfrm>
          <a:off x="9095384" y="1350214"/>
          <a:ext cx="2701356" cy="17575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53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4623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областных музеев в год, в расчете на 1 тыс. жителей области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E830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183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183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183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18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56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76556"/>
              </p:ext>
            </p:extLst>
          </p:nvPr>
        </p:nvGraphicFramePr>
        <p:xfrm>
          <a:off x="6301800" y="5019530"/>
          <a:ext cx="2701356" cy="1757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53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5708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областных библиотек в год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D7B0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0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2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335689"/>
              </p:ext>
            </p:extLst>
          </p:nvPr>
        </p:nvGraphicFramePr>
        <p:xfrm>
          <a:off x="9095384" y="5033890"/>
          <a:ext cx="2813228" cy="1757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3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33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33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33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34242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посетителей спектаклей и концертов, проводимых областными театрально зрелищными учреждениями, </a:t>
                      </a:r>
                      <a:b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расчете на 1 тыс. жителей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66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7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75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95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orotkovSV\Desktop\Инвентарь и оборудование\Площадки\фото объектов 16\ШКОЛА 1\DJI_02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3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8681429"/>
              </p:ext>
            </p:extLst>
          </p:nvPr>
        </p:nvGraphicFramePr>
        <p:xfrm>
          <a:off x="7368682" y="0"/>
          <a:ext cx="4823318" cy="674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2089014"/>
              </p:ext>
            </p:extLst>
          </p:nvPr>
        </p:nvGraphicFramePr>
        <p:xfrm>
          <a:off x="302854" y="142875"/>
          <a:ext cx="8383946" cy="6715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52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00184166"/>
              </p:ext>
            </p:extLst>
          </p:nvPr>
        </p:nvGraphicFramePr>
        <p:xfrm>
          <a:off x="1359433" y="1192311"/>
          <a:ext cx="5440871" cy="977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555" name="Picture 3" descr="C:\Users\Анастасия\Desktop\2014_08_28\ыапЕП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3719511"/>
            <a:ext cx="4902188" cy="145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Анастасия\Desktop\2014_08_28\Фваыф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5177184"/>
            <a:ext cx="4902190" cy="160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7" name="Picture 1" descr="C:\Users\Анастасия\Desktop\2014_08_28\аов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2186962"/>
            <a:ext cx="4902188" cy="15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настасия\Desktop\2014_08_28\рм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9"/>
          <a:stretch/>
        </p:blipFill>
        <p:spPr bwMode="auto">
          <a:xfrm>
            <a:off x="6670316" y="3838575"/>
            <a:ext cx="4737113" cy="1419224"/>
          </a:xfrm>
          <a:prstGeom prst="rect">
            <a:avLst/>
          </a:prstGeom>
          <a:noFill/>
          <a:extLst/>
        </p:spPr>
      </p:pic>
      <p:pic>
        <p:nvPicPr>
          <p:cNvPr id="9" name="Picture 4" descr="C:\Users\Анастасия\Desktop\2014_08_28\лрпап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"/>
          <a:stretch/>
        </p:blipFill>
        <p:spPr bwMode="auto">
          <a:xfrm>
            <a:off x="6670315" y="2192142"/>
            <a:ext cx="4737113" cy="164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90289569"/>
              </p:ext>
            </p:extLst>
          </p:nvPr>
        </p:nvGraphicFramePr>
        <p:xfrm>
          <a:off x="6688125" y="1148686"/>
          <a:ext cx="4803788" cy="106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8" t="6486" r="11205" b="20833"/>
          <a:stretch/>
        </p:blipFill>
        <p:spPr bwMode="auto">
          <a:xfrm>
            <a:off x="6688125" y="5257799"/>
            <a:ext cx="4737110" cy="151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98285690"/>
              </p:ext>
            </p:extLst>
          </p:nvPr>
        </p:nvGraphicFramePr>
        <p:xfrm>
          <a:off x="1253408" y="0"/>
          <a:ext cx="10833817" cy="1078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12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69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0329336"/>
              </p:ext>
            </p:extLst>
          </p:nvPr>
        </p:nvGraphicFramePr>
        <p:xfrm>
          <a:off x="990600" y="1457449"/>
          <a:ext cx="4362916" cy="5210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7072694"/>
              </p:ext>
            </p:extLst>
          </p:nvPr>
        </p:nvGraphicFramePr>
        <p:xfrm>
          <a:off x="5469348" y="1457449"/>
          <a:ext cx="6660682" cy="5214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6245558"/>
              </p:ext>
            </p:extLst>
          </p:nvPr>
        </p:nvGraphicFramePr>
        <p:xfrm>
          <a:off x="628581" y="1559855"/>
          <a:ext cx="5503919" cy="58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977765"/>
              </p:ext>
            </p:extLst>
          </p:nvPr>
        </p:nvGraphicFramePr>
        <p:xfrm>
          <a:off x="5690978" y="1853024"/>
          <a:ext cx="4568794" cy="670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258000365"/>
              </p:ext>
            </p:extLst>
          </p:nvPr>
        </p:nvGraphicFramePr>
        <p:xfrm>
          <a:off x="1253408" y="55461"/>
          <a:ext cx="10805241" cy="1020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361176" y="1141597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62732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44994764"/>
              </p:ext>
            </p:extLst>
          </p:nvPr>
        </p:nvGraphicFramePr>
        <p:xfrm>
          <a:off x="1253408" y="55461"/>
          <a:ext cx="10805241" cy="1020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91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253408" y="1495930"/>
            <a:ext cx="5209675" cy="4962019"/>
          </a:xfrm>
          <a:noFill/>
          <a:ln/>
        </p:spPr>
        <p:txBody>
          <a:bodyPr>
            <a:normAutofit/>
          </a:bodyPr>
          <a:lstStyle/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горнолыжный спорт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sz="16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на лыжах 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трамплина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Бокс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38918" name="Picture 6" descr="_LOT002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608" y="1214587"/>
            <a:ext cx="1978124" cy="168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Ipatov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07" y="3169589"/>
            <a:ext cx="20161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8" descr="IMG_405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07" y="5109099"/>
            <a:ext cx="20161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7100870" y="1586064"/>
            <a:ext cx="4745391" cy="4351338"/>
          </a:xfrm>
          <a:noFill/>
          <a:ln/>
        </p:spPr>
        <p:txBody>
          <a:bodyPr/>
          <a:lstStyle/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плавание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сноуборд</a:t>
            </a:r>
            <a:endParaRPr lang="ru-RU" altLang="ru-RU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b="1" dirty="0" smtClean="0">
              <a:solidFill>
                <a:schemeClr val="bg1"/>
              </a:solidFill>
              <a:effectLst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130" y="1793872"/>
            <a:ext cx="1960176" cy="16761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130" y="4250010"/>
            <a:ext cx="1960176" cy="1687392"/>
          </a:xfrm>
          <a:prstGeom prst="rect">
            <a:avLst/>
          </a:prstGeom>
        </p:spPr>
      </p:pic>
      <p:pic>
        <p:nvPicPr>
          <p:cNvPr id="10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710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20485039"/>
              </p:ext>
            </p:extLst>
          </p:nvPr>
        </p:nvGraphicFramePr>
        <p:xfrm>
          <a:off x="1253408" y="53217"/>
          <a:ext cx="10814767" cy="1187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53407" y="1241194"/>
            <a:ext cx="1019564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Дефицит бюджета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превышение расходов бюджета над его доходами.</a:t>
            </a:r>
          </a:p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Профицит бюджета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превышение доходов бюджета над его расходами.</a:t>
            </a:r>
          </a:p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Государственный или муниципальный долг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РФ, принятые на себя Российской Федерацией, субъектом Российской Федерации или муниципальным образованием.</a:t>
            </a:r>
          </a:p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Сводная бюджетная роспись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документ, который составляется и ведется финансовым органом (органом управления государственным внебюджетным фондом) в соответствии с Бюджетным Кодексом РФ в целях организации исполнения бюджета по расходам бюджета и источникам финансирования дефицита бюджета.</a:t>
            </a:r>
          </a:p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средства, предоставляемые одним бюджетом бюджетной системы Российской Федерации другому бюджету бюджетной системы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34253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01725628"/>
              </p:ext>
            </p:extLst>
          </p:nvPr>
        </p:nvGraphicFramePr>
        <p:xfrm>
          <a:off x="1399146" y="1"/>
          <a:ext cx="10678554" cy="1657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C:\Users\KorotkovSV\Desktop\Инвентарь и оборудование\Площадки\фото объектов 16\ШКОЛА 30\DJI_0191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54" y="4209393"/>
            <a:ext cx="4114257" cy="251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KorotkovSV\Desktop\Инвентарь и оборудование\Площадки\фото объектов 16\ШКОЛА 29\Снимок экрана 2016-09-19 в 14.06.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23" y="4222468"/>
            <a:ext cx="4075820" cy="251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KorotkovSV\Desktop\Инвентарь и оборудование\Площадки\фото объектов 16\ШКОЛА 1\DJI_022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55" y="1730258"/>
            <a:ext cx="4114256" cy="240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KorotkovSV\Desktop\Инвентарь и оборудование\Площадки\фото объектов 16\ПАРКУР\Снимок экрана 2016-08-21 в 19.16.4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23" y="1725346"/>
            <a:ext cx="4075820" cy="2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41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203"/>
            <a:ext cx="5278101" cy="5840797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253408" y="10141"/>
            <a:ext cx="10938592" cy="1007062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сельского хозяйства Магаданской области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2014-2020 годы»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8552" y="1207538"/>
            <a:ext cx="6628468" cy="90692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ru-RU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Агропромышленный комплекс Магаданской области</a:t>
            </a:r>
          </a:p>
        </p:txBody>
      </p:sp>
      <p:graphicFrame>
        <p:nvGraphicFramePr>
          <p:cNvPr id="10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3335980"/>
              </p:ext>
            </p:extLst>
          </p:nvPr>
        </p:nvGraphicFramePr>
        <p:xfrm>
          <a:off x="8379920" y="2617309"/>
          <a:ext cx="36471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985316" y="4110231"/>
            <a:ext cx="29274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занимает </a:t>
            </a:r>
            <a:endParaRPr lang="ru-RU" sz="1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2 % </a:t>
            </a:r>
            <a:r>
              <a:rPr lang="ru-RU" sz="1600" b="1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валового продукта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8552" y="5190560"/>
            <a:ext cx="51746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Участниками программы являются: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ru-RU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крестьянских (фермерских) хозяйств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сельскохозяйственные организации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агропромышленное предприятие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подсобных хозяйств </a:t>
            </a:r>
            <a:endParaRPr lang="ru-RU" sz="2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24"/>
          <p:cNvGrpSpPr/>
          <p:nvPr/>
        </p:nvGrpSpPr>
        <p:grpSpPr>
          <a:xfrm>
            <a:off x="4711805" y="3941346"/>
            <a:ext cx="2724690" cy="1015714"/>
            <a:chOff x="-322532" y="0"/>
            <a:chExt cx="1776971" cy="1096153"/>
          </a:xfrm>
        </p:grpSpPr>
        <p:pic>
          <p:nvPicPr>
            <p:cNvPr id="15" name="pasted-image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1426" y="0"/>
              <a:ext cx="589055" cy="3986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" name="Shape 123"/>
            <p:cNvSpPr/>
            <p:nvPr/>
          </p:nvSpPr>
          <p:spPr>
            <a:xfrm>
              <a:off x="-322532" y="398636"/>
              <a:ext cx="1776971" cy="6975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457200">
                <a:defRPr sz="1800">
                  <a:solidFill>
                    <a:srgbClr val="000000"/>
                  </a:solidFill>
                </a:defRPr>
              </a:pPr>
              <a:r>
                <a:rPr sz="1400" b="1" kern="0" dirty="0" err="1">
                  <a:solidFill>
                    <a:srgbClr val="424242"/>
                  </a:solidFill>
                  <a:latin typeface="Times New Roman" panose="02020603050405020304" pitchFamily="18" charset="0"/>
                  <a:ea typeface="Helvetica Neue Thin"/>
                  <a:cs typeface="Times New Roman" panose="02020603050405020304" pitchFamily="18" charset="0"/>
                  <a:sym typeface="Helvetica Neue Thin"/>
                </a:rPr>
                <a:t>Население</a:t>
              </a:r>
              <a:r>
                <a:rPr lang="ru-RU" sz="1400" b="1" kern="0" dirty="0">
                  <a:solidFill>
                    <a:srgbClr val="424242"/>
                  </a:solidFill>
                  <a:latin typeface="Times New Roman" panose="02020603050405020304" pitchFamily="18" charset="0"/>
                  <a:ea typeface="Helvetica Neue Thin"/>
                  <a:cs typeface="Times New Roman" panose="02020603050405020304" pitchFamily="18" charset="0"/>
                  <a:sym typeface="Helvetica Neue Thin"/>
                </a:rPr>
                <a:t> </a:t>
              </a:r>
            </a:p>
            <a:p>
              <a:pPr algn="ctr" defTabSz="457200">
                <a:defRPr sz="1800">
                  <a:solidFill>
                    <a:srgbClr val="000000"/>
                  </a:solidFill>
                </a:defRPr>
              </a:pPr>
              <a:r>
                <a:rPr lang="ru-RU" sz="1400" b="1" kern="0" dirty="0" smtClean="0">
                  <a:solidFill>
                    <a:srgbClr val="424242"/>
                  </a:solidFill>
                  <a:latin typeface="Times New Roman" panose="02020603050405020304" pitchFamily="18" charset="0"/>
                  <a:ea typeface="Helvetica Neue Thin"/>
                  <a:cs typeface="Times New Roman" panose="02020603050405020304" pitchFamily="18" charset="0"/>
                  <a:sym typeface="Helvetica Neue Thin"/>
                </a:rPr>
                <a:t>145 570 - 2017 </a:t>
              </a:r>
              <a:r>
                <a:rPr lang="ru-RU" sz="1400" b="1" kern="0" dirty="0">
                  <a:solidFill>
                    <a:srgbClr val="424242"/>
                  </a:solidFill>
                  <a:latin typeface="Times New Roman" panose="02020603050405020304" pitchFamily="18" charset="0"/>
                  <a:ea typeface="Helvetica Neue Thin"/>
                  <a:cs typeface="Times New Roman" panose="02020603050405020304" pitchFamily="18" charset="0"/>
                  <a:sym typeface="Helvetica Neue Thin"/>
                </a:rPr>
                <a:t>г.</a:t>
              </a:r>
              <a:endParaRPr sz="1400" b="1" kern="0" dirty="0">
                <a:solidFill>
                  <a:srgbClr val="424242"/>
                </a:solidFill>
                <a:latin typeface="Times New Roman" panose="02020603050405020304" pitchFamily="18" charset="0"/>
                <a:ea typeface="Helvetica Neue Thin"/>
                <a:cs typeface="Times New Roman" panose="02020603050405020304" pitchFamily="18" charset="0"/>
                <a:sym typeface="Helvetica Neue Thin"/>
              </a:endParaRPr>
            </a:p>
            <a:p>
              <a:pPr algn="ctr" defTabSz="457200">
                <a:defRPr sz="1800">
                  <a:solidFill>
                    <a:srgbClr val="000000"/>
                  </a:solidFill>
                </a:defRPr>
              </a:pPr>
              <a:r>
                <a:rPr sz="1400" b="1" kern="0" dirty="0" err="1" smtClean="0">
                  <a:solidFill>
                    <a:srgbClr val="424242"/>
                  </a:solidFill>
                  <a:latin typeface="Times New Roman" panose="02020603050405020304" pitchFamily="18" charset="0"/>
                  <a:ea typeface="Helvetica Neue Thin"/>
                  <a:cs typeface="Times New Roman" panose="02020603050405020304" pitchFamily="18" charset="0"/>
                  <a:sym typeface="Helvetica Neue Thin"/>
                </a:rPr>
                <a:t>человек</a:t>
              </a:r>
              <a:r>
                <a:rPr lang="ru-RU" sz="1400" b="1" kern="0" dirty="0" smtClean="0">
                  <a:solidFill>
                    <a:srgbClr val="424242"/>
                  </a:solidFill>
                  <a:latin typeface="Times New Roman" panose="02020603050405020304" pitchFamily="18" charset="0"/>
                  <a:ea typeface="Helvetica Neue Thin"/>
                  <a:cs typeface="Times New Roman" panose="02020603050405020304" pitchFamily="18" charset="0"/>
                  <a:sym typeface="Helvetica Neue Thin"/>
                </a:rPr>
                <a:t> </a:t>
              </a:r>
              <a:endParaRPr sz="1400" b="1" kern="0" dirty="0">
                <a:solidFill>
                  <a:srgbClr val="424242"/>
                </a:solidFill>
                <a:latin typeface="Times New Roman" panose="02020603050405020304" pitchFamily="18" charset="0"/>
                <a:ea typeface="Helvetica Neue Thin"/>
                <a:cs typeface="Times New Roman" panose="02020603050405020304" pitchFamily="18" charset="0"/>
                <a:sym typeface="Helvetica Neue Thin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8552" y="2760796"/>
            <a:ext cx="1213209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77720171"/>
              </p:ext>
            </p:extLst>
          </p:nvPr>
        </p:nvGraphicFramePr>
        <p:xfrm>
          <a:off x="1517291" y="1414642"/>
          <a:ext cx="10006040" cy="882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13108"/>
              </p:ext>
            </p:extLst>
          </p:nvPr>
        </p:nvGraphicFramePr>
        <p:xfrm>
          <a:off x="1517291" y="2409080"/>
          <a:ext cx="10006040" cy="37992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015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015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015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015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3419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г. в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 к </a:t>
                      </a:r>
                    </a:p>
                    <a:p>
                      <a:pPr algn="ctr"/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301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Молоко, тонн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5,74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301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Яйца, тыс. штук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25,740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26,386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301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Картофель, тонн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75,4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301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Овощи, тонн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39,3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301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Мясо, тонн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905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88,4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1253408" y="10140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сельского хозяйства Магаданской области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2014-2020 годы»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98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5405" y="1773983"/>
            <a:ext cx="4739670" cy="2269197"/>
          </a:xfrm>
          <a:prstGeom prst="rect">
            <a:avLst/>
          </a:prstGeom>
        </p:spPr>
      </p:pic>
      <p:sp>
        <p:nvSpPr>
          <p:cNvPr id="5" name="Надпись 9"/>
          <p:cNvSpPr txBox="1">
            <a:spLocks noGrp="1" noChangeArrowheads="1" noChangeShapeType="1"/>
          </p:cNvSpPr>
          <p:nvPr>
            <p:ph sz="half" idx="2"/>
          </p:nvPr>
        </p:nvSpPr>
        <p:spPr bwMode="auto">
          <a:xfrm>
            <a:off x="6836045" y="1773983"/>
            <a:ext cx="4552017" cy="8872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rtlCol="0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проекта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Удовлетворение потребности учреждений бюджетной сферы и населения области в свежем охлажденном мясе птицы собственного производства в объеме не менее 25 процентов от общего потребления</a:t>
            </a:r>
            <a:endParaRPr lang="ru-RU" sz="1500" b="1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Надпись 10"/>
          <p:cNvSpPr txBox="1">
            <a:spLocks noChangeArrowheads="1" noChangeShapeType="1"/>
          </p:cNvSpPr>
          <p:nvPr/>
        </p:nvSpPr>
        <p:spPr bwMode="auto">
          <a:xfrm>
            <a:off x="6836044" y="2885817"/>
            <a:ext cx="4552018" cy="26843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fontAlgn="t"/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  </a:t>
            </a:r>
          </a:p>
          <a:p>
            <a:pPr algn="just" fontAlgn="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- 2014 г.: Строительство трех цехов по выращиванию бройлеров мощностью 20 тыс. голов каждый;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2015-2017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г.: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инкубатория с установкой  4 предварительных и двух выводных инкубаторов;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- 2016 г.: строительство одного цеха по выращиванию бройлеров мощностью 20 тыс. голов;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2018-2019г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строительство цеха по переработке помёта в высокоэффективное удобрение и топливные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брикеты.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введено в эксплуатацию четыре цеха по содержанию бройлеров, введен в эксплуатацию в 2017 году инкубаторий, цех убоя. По реализации проекта планируется довести производство до 600 тонн мяса бройлеров в год </a:t>
            </a:r>
            <a:endParaRPr lang="ru-RU" sz="1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адпись 10"/>
          <p:cNvSpPr txBox="1">
            <a:spLocks noChangeArrowheads="1" noChangeShapeType="1"/>
          </p:cNvSpPr>
          <p:nvPr/>
        </p:nvSpPr>
        <p:spPr bwMode="auto">
          <a:xfrm>
            <a:off x="6836045" y="5794720"/>
            <a:ext cx="4500062" cy="5892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реализации проекта: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новых и реконструкция имеющихся производственных зданий и сооружений</a:t>
            </a:r>
            <a:endParaRPr lang="ru-RU" sz="1300" b="1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405" y="4305398"/>
            <a:ext cx="4739670" cy="2078559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253408" y="10141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инвестиционный проект: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производства мяса бройлеров»</a:t>
            </a:r>
            <a:endParaRPr lang="ru-RU" alt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06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дпись 10"/>
          <p:cNvSpPr txBox="1">
            <a:spLocks noChangeArrowheads="1" noChangeShapeType="1"/>
          </p:cNvSpPr>
          <p:nvPr/>
        </p:nvSpPr>
        <p:spPr bwMode="auto">
          <a:xfrm>
            <a:off x="6534029" y="4820438"/>
            <a:ext cx="4840839" cy="120589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Капительный ремонт животноводческого помещения, </a:t>
            </a:r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- приобретения техники и стойлового оборудования, </a:t>
            </a:r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- приобретение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нетелей</a:t>
            </a:r>
          </a:p>
          <a:p>
            <a:pPr algn="just" fontAlgn="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произведен капитальный ремонт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 для содержания животных, приобретено стада коров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Калмыкской породы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мясного направления</a:t>
            </a:r>
            <a:endParaRPr lang="ru-RU" sz="1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адпись 10"/>
          <p:cNvSpPr txBox="1">
            <a:spLocks noChangeArrowheads="1" noChangeShapeType="1"/>
          </p:cNvSpPr>
          <p:nvPr/>
        </p:nvSpPr>
        <p:spPr bwMode="auto">
          <a:xfrm>
            <a:off x="6353176" y="6154209"/>
            <a:ext cx="5021692" cy="3029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реализации проекта: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и модернизация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10" name="Надпись 10"/>
          <p:cNvSpPr txBox="1">
            <a:spLocks noChangeArrowheads="1" noChangeShapeType="1"/>
          </p:cNvSpPr>
          <p:nvPr/>
        </p:nvSpPr>
        <p:spPr bwMode="auto">
          <a:xfrm>
            <a:off x="6534030" y="4072717"/>
            <a:ext cx="4840839" cy="6198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13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проекта: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стада коров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Калмыкской породы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породы в количестве 200 голов, реализация мяса говядины высокого качества (мраморного) до 66 тонн в год</a:t>
            </a:r>
            <a:endParaRPr lang="ru-RU" sz="13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35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3409" y="1498765"/>
            <a:ext cx="4728292" cy="239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07" y="4072717"/>
            <a:ext cx="4728293" cy="24565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31" y="1498765"/>
            <a:ext cx="4840836" cy="1497890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1253408" y="10141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инвестиционный проект: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семейной животноводческой фермы на базе КФХ»</a:t>
            </a:r>
            <a:endParaRPr lang="ru-RU" alt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Надпись 9"/>
          <p:cNvSpPr txBox="1">
            <a:spLocks noGrp="1" noChangeArrowheads="1" noChangeShapeType="1"/>
          </p:cNvSpPr>
          <p:nvPr>
            <p:ph sz="half" idx="2"/>
          </p:nvPr>
        </p:nvSpPr>
        <p:spPr bwMode="auto">
          <a:xfrm>
            <a:off x="6353176" y="3124533"/>
            <a:ext cx="5021694" cy="77297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indent="0"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1700" b="1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проекта</a:t>
            </a:r>
            <a:r>
              <a:rPr lang="ru-RU" sz="17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овышение </a:t>
            </a: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уровня обеспечения населения качественными 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продуктами </a:t>
            </a: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животноводства, создание условий для производства высококачественного мяса говядины</a:t>
            </a:r>
            <a:endParaRPr lang="ru-RU" sz="1700" b="1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9" name="Надпись 10"/>
          <p:cNvSpPr txBox="1">
            <a:spLocks noChangeArrowheads="1" noChangeShapeType="1"/>
          </p:cNvSpPr>
          <p:nvPr/>
        </p:nvSpPr>
        <p:spPr bwMode="auto">
          <a:xfrm>
            <a:off x="6353176" y="4820438"/>
            <a:ext cx="5021692" cy="120589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Капительный ремонт животноводческого помещения, </a:t>
            </a:r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- приобретения техники и стойлового оборудования, </a:t>
            </a:r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- приобретение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нетелей</a:t>
            </a:r>
          </a:p>
          <a:p>
            <a:pPr algn="just" fontAlgn="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произведен капитальный ремонт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 для содержания животных, приобретено стада коров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Калмыкской породы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мясного направления</a:t>
            </a:r>
            <a:endParaRPr lang="ru-RU" sz="1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Надпись 10"/>
          <p:cNvSpPr txBox="1">
            <a:spLocks noChangeArrowheads="1" noChangeShapeType="1"/>
          </p:cNvSpPr>
          <p:nvPr/>
        </p:nvSpPr>
        <p:spPr bwMode="auto">
          <a:xfrm>
            <a:off x="6353175" y="4072717"/>
            <a:ext cx="5021693" cy="6198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13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проекта: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стада коров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Калмыкской породы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породы в количестве 200 голов, реализация мяса говядины высокого качества (мраморного) до 66 тонн в год</a:t>
            </a:r>
            <a:endParaRPr lang="ru-RU" sz="13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35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5" y="1498765"/>
            <a:ext cx="5021691" cy="149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0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9"/>
          <p:cNvSpPr txBox="1">
            <a:spLocks noGrp="1" noChangeArrowheads="1" noChangeShapeType="1"/>
          </p:cNvSpPr>
          <p:nvPr>
            <p:ph sz="half" idx="2"/>
          </p:nvPr>
        </p:nvSpPr>
        <p:spPr bwMode="auto">
          <a:xfrm>
            <a:off x="6179194" y="3415093"/>
            <a:ext cx="5250806" cy="5589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rtlCol="0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0" indent="0"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1400" b="1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проекта</a:t>
            </a:r>
            <a:r>
              <a:rPr lang="ru-RU" sz="1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Удовлетворение потребностей учреждений бюджетной сферы и населения области в овощных плодовых и зеленых культурах </a:t>
            </a: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Надпись 10"/>
          <p:cNvSpPr txBox="1">
            <a:spLocks noChangeArrowheads="1" noChangeShapeType="1"/>
          </p:cNvSpPr>
          <p:nvPr/>
        </p:nvSpPr>
        <p:spPr bwMode="auto">
          <a:xfrm>
            <a:off x="6179194" y="5047224"/>
            <a:ext cx="5250806" cy="7766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lvl="0" algn="just" fontAlgn="t"/>
            <a:r>
              <a:rPr lang="ru-RU" sz="13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 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и строительство тепличного комплекса площадью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5,07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  с использованием современных и эффективных технологий производства овощей защищенного грунта</a:t>
            </a:r>
          </a:p>
        </p:txBody>
      </p:sp>
      <p:sp>
        <p:nvSpPr>
          <p:cNvPr id="7" name="Надпись 10"/>
          <p:cNvSpPr txBox="1">
            <a:spLocks noChangeArrowheads="1" noChangeShapeType="1"/>
          </p:cNvSpPr>
          <p:nvPr/>
        </p:nvSpPr>
        <p:spPr bwMode="auto">
          <a:xfrm>
            <a:off x="6179194" y="6027387"/>
            <a:ext cx="5250806" cy="3028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реализации проекта: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строительство</a:t>
            </a:r>
            <a:endParaRPr lang="ru-RU" sz="1300" b="1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10" name="Надпись 10"/>
          <p:cNvSpPr txBox="1">
            <a:spLocks noChangeArrowheads="1" noChangeShapeType="1"/>
          </p:cNvSpPr>
          <p:nvPr/>
        </p:nvSpPr>
        <p:spPr bwMode="auto">
          <a:xfrm>
            <a:off x="6179194" y="4200698"/>
            <a:ext cx="5250806" cy="6198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13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проекта: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Объем производства овощей до 3000 тонн в год, в том числе: плодовые 2900 тонн (томаты и огурцы), зеленые -100 тонн</a:t>
            </a:r>
            <a:endParaRPr lang="ru-RU" sz="13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ts val="600"/>
              </a:spcAft>
            </a:pPr>
            <a:endParaRPr lang="ru-RU" sz="1350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79194" y="1358984"/>
            <a:ext cx="5250806" cy="1824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185" y="1358984"/>
            <a:ext cx="4655612" cy="24654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185" y="3987695"/>
            <a:ext cx="4655612" cy="2365479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253408" y="10140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инвестиционный проект: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тепличного комплекса «Магаданский»</a:t>
            </a:r>
            <a:endParaRPr lang="ru-RU" alt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69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9"/>
          <p:cNvSpPr txBox="1">
            <a:spLocks noGrp="1" noChangeArrowheads="1" noChangeShapeType="1"/>
          </p:cNvSpPr>
          <p:nvPr>
            <p:ph sz="half" idx="2"/>
          </p:nvPr>
        </p:nvSpPr>
        <p:spPr bwMode="auto">
          <a:xfrm>
            <a:off x="6223173" y="3925248"/>
            <a:ext cx="4559127" cy="5589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300" b="1" u="sng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проекта</a:t>
            </a: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довлетворение потребности населения области в мясе индейки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Надпись 10"/>
          <p:cNvSpPr txBox="1">
            <a:spLocks noChangeArrowheads="1" noChangeShapeType="1"/>
          </p:cNvSpPr>
          <p:nvPr/>
        </p:nvSpPr>
        <p:spPr bwMode="auto">
          <a:xfrm>
            <a:off x="6223172" y="4992950"/>
            <a:ext cx="4559127" cy="7766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lvl="0" algn="just" fontAlgn="t"/>
            <a:r>
              <a:rPr lang="ru-RU" sz="13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Перепрофилирование свинофермы под помещение для содержания 7000 голов индейки, строительство инкубатория, убойного и разделочного цеха</a:t>
            </a:r>
          </a:p>
        </p:txBody>
      </p:sp>
      <p:sp>
        <p:nvSpPr>
          <p:cNvPr id="7" name="Надпись 10"/>
          <p:cNvSpPr txBox="1">
            <a:spLocks noChangeArrowheads="1" noChangeShapeType="1"/>
          </p:cNvSpPr>
          <p:nvPr/>
        </p:nvSpPr>
        <p:spPr bwMode="auto">
          <a:xfrm>
            <a:off x="6223173" y="5845920"/>
            <a:ext cx="4559126" cy="51421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реализации проекта</a:t>
            </a:r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реконструкция, новое строительство</a:t>
            </a:r>
            <a:endParaRPr lang="ru-RU" sz="1300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10" name="Надпись 10"/>
          <p:cNvSpPr txBox="1">
            <a:spLocks noChangeArrowheads="1" noChangeShapeType="1"/>
          </p:cNvSpPr>
          <p:nvPr/>
        </p:nvSpPr>
        <p:spPr bwMode="auto">
          <a:xfrm>
            <a:off x="6223174" y="4549423"/>
            <a:ext cx="4559126" cy="33733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lvl="0" algn="just"/>
            <a:r>
              <a:rPr lang="ru-RU" sz="13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проекта</a:t>
            </a: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Производство 156 тн. мяса индейки в год</a:t>
            </a:r>
            <a:endParaRPr lang="ru-RU" sz="13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 defTabSz="685800" fontAlgn="base">
              <a:spcBef>
                <a:spcPct val="0"/>
              </a:spcBef>
              <a:spcAft>
                <a:spcPts val="600"/>
              </a:spcAft>
            </a:pPr>
            <a:endParaRPr lang="ru-RU" sz="135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173" y="1448505"/>
            <a:ext cx="4559128" cy="2242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08" y="1448505"/>
            <a:ext cx="4537793" cy="22428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409" y="3857625"/>
            <a:ext cx="4537792" cy="2502510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253408" y="10140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инвестиционный проект: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«Строительство индюшиного комплекса»</a:t>
            </a:r>
            <a:endParaRPr lang="ru-RU" alt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94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5474" y="1416399"/>
            <a:ext cx="5168726" cy="24317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08" y="1416398"/>
            <a:ext cx="4080592" cy="2431702"/>
          </a:xfrm>
          <a:prstGeom prst="rect">
            <a:avLst/>
          </a:prstGeom>
        </p:spPr>
      </p:pic>
      <p:sp>
        <p:nvSpPr>
          <p:cNvPr id="5" name="Надпись 9"/>
          <p:cNvSpPr txBox="1">
            <a:spLocks noGrp="1" noChangeArrowheads="1" noChangeShapeType="1"/>
          </p:cNvSpPr>
          <p:nvPr>
            <p:ph sz="half" idx="2"/>
          </p:nvPr>
        </p:nvSpPr>
        <p:spPr bwMode="auto">
          <a:xfrm>
            <a:off x="5575474" y="3975418"/>
            <a:ext cx="5168726" cy="70925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1300" b="1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проекта</a:t>
            </a: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нескольких сельскохозяйственных производств на одной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площадке</a:t>
            </a: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Надпись 10"/>
          <p:cNvSpPr txBox="1">
            <a:spLocks noChangeArrowheads="1" noChangeShapeType="1"/>
          </p:cNvSpPr>
          <p:nvPr/>
        </p:nvSpPr>
        <p:spPr bwMode="auto">
          <a:xfrm>
            <a:off x="5575474" y="5343277"/>
            <a:ext cx="5168726" cy="61802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lvl="0" algn="just" fontAlgn="t"/>
            <a:r>
              <a:rPr lang="ru-RU" sz="13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свинофермы на 12,0 тыс. голов, строительство тепличного комплекса на 1,5 га, строительство индюшиной фермы</a:t>
            </a:r>
          </a:p>
        </p:txBody>
      </p:sp>
      <p:sp>
        <p:nvSpPr>
          <p:cNvPr id="7" name="Надпись 10"/>
          <p:cNvSpPr txBox="1">
            <a:spLocks noChangeArrowheads="1" noChangeShapeType="1"/>
          </p:cNvSpPr>
          <p:nvPr/>
        </p:nvSpPr>
        <p:spPr bwMode="auto">
          <a:xfrm>
            <a:off x="5575474" y="6063353"/>
            <a:ext cx="5168726" cy="4047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реализации проекта: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строительство</a:t>
            </a:r>
            <a:endParaRPr lang="ru-RU" sz="1300" b="1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253408" y="3975418"/>
            <a:ext cx="4080592" cy="2617802"/>
          </a:xfrm>
          <a:prstGeom prst="rect">
            <a:avLst/>
          </a:prstGeom>
        </p:spPr>
      </p:pic>
      <p:sp>
        <p:nvSpPr>
          <p:cNvPr id="10" name="Надпись 10"/>
          <p:cNvSpPr txBox="1">
            <a:spLocks noChangeArrowheads="1" noChangeShapeType="1"/>
          </p:cNvSpPr>
          <p:nvPr/>
        </p:nvSpPr>
        <p:spPr bwMode="auto">
          <a:xfrm>
            <a:off x="5575474" y="4786729"/>
            <a:ext cx="5168726" cy="4544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lvl="0" algn="just"/>
            <a:r>
              <a:rPr lang="ru-RU" sz="13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проекта</a:t>
            </a: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овощной продукции – 1000 тонн, мяса индейки – 500 тонн., мяса свиней – 1400 тонн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 defTabSz="685800" fontAlgn="base">
              <a:spcBef>
                <a:spcPct val="0"/>
              </a:spcBef>
              <a:spcAft>
                <a:spcPts val="600"/>
              </a:spcAft>
            </a:pPr>
            <a:endParaRPr lang="ru-RU" sz="135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53408" y="10140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инвестиционный проект: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«Агропромышленный парк»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02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0608890"/>
              </p:ext>
            </p:extLst>
          </p:nvPr>
        </p:nvGraphicFramePr>
        <p:xfrm>
          <a:off x="1297347" y="1329575"/>
          <a:ext cx="10656528" cy="2260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42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609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42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55424"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</a:t>
                      </a:r>
                    </a:p>
                    <a:p>
                      <a:pPr algn="ctr"/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2017 год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по состоянию на 01.11.2017 г.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250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хозяйство, </a:t>
                      </a:r>
                    </a:p>
                    <a:p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301,201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253,413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77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бюджет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271,030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223,417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85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бюджет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30,171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29,996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94,4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297347" y="3704749"/>
            <a:ext cx="10656528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750"/>
              </a:spcBef>
            </a:pPr>
            <a:r>
              <a:rPr lang="ru-RU" sz="21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Плановое исполнение по итогам года государственной и ведомственной программ составит </a:t>
            </a:r>
            <a:r>
              <a:rPr lang="ru-RU" sz="21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1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8998" y="4701042"/>
            <a:ext cx="3684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Уровень  самообеспеченности основной сельскохозяйственной продукцией в Магаданской области </a:t>
            </a:r>
            <a:r>
              <a:rPr lang="ru-RU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г. , %</a:t>
            </a:r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5543947" y="5129471"/>
            <a:ext cx="720080" cy="343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3408" y="10140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4: РАСХОДЫ ОБЛАСТНОГО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ПОДДЕРЖКИ ГОСУДАРСТВЕННОЙ ПРОГРАММЫ «Развитие сельского хозяйства Магаданской области на 2014-2020 годы» И ВЕДОМСТВЕННОЙ ЦЕЛЕВОЙ ПРОГРАММЫ ЗА 2017 ГОД, МЛН. РУБЛЕЙ</a:t>
            </a: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6558575"/>
              </p:ext>
            </p:extLst>
          </p:nvPr>
        </p:nvGraphicFramePr>
        <p:xfrm>
          <a:off x="5444877" y="4130534"/>
          <a:ext cx="6185148" cy="255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166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/>
          <p:cNvSpPr>
            <a:spLocks noChangeArrowheads="1"/>
          </p:cNvSpPr>
          <p:nvPr/>
        </p:nvSpPr>
        <p:spPr bwMode="auto">
          <a:xfrm>
            <a:off x="1253408" y="1325679"/>
            <a:ext cx="9681292" cy="488156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Индекс производства продукции сельского хозяйства в хозяйствах всех категорий (в сопоставимых ценах), % к предыдущему году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1" name="AutoShape 3"/>
          <p:cNvSpPr>
            <a:spLocks noChangeArrowheads="1"/>
          </p:cNvSpPr>
          <p:nvPr/>
        </p:nvSpPr>
        <p:spPr bwMode="auto">
          <a:xfrm>
            <a:off x="1259006" y="1951871"/>
            <a:ext cx="9655742" cy="589280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продукции растениеводства в хозяйствах всех категорий (в сопоставимых ценах), % к предыдущему году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1278958" y="4570360"/>
            <a:ext cx="9611338" cy="377429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скота и птицы на убой в хозяйствах всех категорий (в живой массе), тыс. тонн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>
            <a:off x="1278958" y="5107251"/>
            <a:ext cx="9611338" cy="323850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молока в хозяйствах всех категорий, тыс. тонн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4" name="AutoShape 6"/>
          <p:cNvSpPr>
            <a:spLocks noChangeArrowheads="1"/>
          </p:cNvSpPr>
          <p:nvPr/>
        </p:nvSpPr>
        <p:spPr bwMode="auto">
          <a:xfrm>
            <a:off x="1278958" y="5589727"/>
            <a:ext cx="9611338" cy="311666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яйца в хозяйствах всех категорий, млн. штук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5" name="AutoShape 8"/>
          <p:cNvSpPr>
            <a:spLocks noChangeArrowheads="1"/>
          </p:cNvSpPr>
          <p:nvPr/>
        </p:nvSpPr>
        <p:spPr bwMode="auto">
          <a:xfrm>
            <a:off x="1278958" y="3452537"/>
            <a:ext cx="9632672" cy="378619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картофеля в хозяйствах всех категорий, тыс. тонн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6" name="AutoShape 9"/>
          <p:cNvSpPr>
            <a:spLocks noChangeArrowheads="1"/>
          </p:cNvSpPr>
          <p:nvPr/>
        </p:nvSpPr>
        <p:spPr bwMode="auto">
          <a:xfrm>
            <a:off x="1278958" y="2718348"/>
            <a:ext cx="9655742" cy="565637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продукции животноводства в хозяйствах всех категорий (в сопоставимых ценах), % к предыдущему году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1" name="AutoShape 14"/>
          <p:cNvSpPr>
            <a:spLocks noChangeArrowheads="1"/>
          </p:cNvSpPr>
          <p:nvPr/>
        </p:nvSpPr>
        <p:spPr bwMode="auto">
          <a:xfrm>
            <a:off x="1278958" y="3979452"/>
            <a:ext cx="9655742" cy="420601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овощей в хозяйствах всех категорий, тыс. тонн</a:t>
            </a: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8863" name="AutoShape 16"/>
          <p:cNvSpPr>
            <a:spLocks noChangeArrowheads="1"/>
          </p:cNvSpPr>
          <p:nvPr/>
        </p:nvSpPr>
        <p:spPr bwMode="auto">
          <a:xfrm>
            <a:off x="11043272" y="2839241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100,9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4" name="AutoShape 17"/>
          <p:cNvSpPr>
            <a:spLocks noChangeArrowheads="1"/>
          </p:cNvSpPr>
          <p:nvPr/>
        </p:nvSpPr>
        <p:spPr bwMode="auto">
          <a:xfrm>
            <a:off x="11043272" y="3471555"/>
            <a:ext cx="675085" cy="328868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9,5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5" name="AutoShape 18"/>
          <p:cNvSpPr>
            <a:spLocks noChangeArrowheads="1"/>
          </p:cNvSpPr>
          <p:nvPr/>
        </p:nvSpPr>
        <p:spPr bwMode="auto">
          <a:xfrm>
            <a:off x="11043272" y="4036439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6" name="AutoShape 19"/>
          <p:cNvSpPr>
            <a:spLocks noChangeArrowheads="1"/>
          </p:cNvSpPr>
          <p:nvPr/>
        </p:nvSpPr>
        <p:spPr bwMode="auto">
          <a:xfrm>
            <a:off x="11043271" y="4596305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7" name="AutoShape 20"/>
          <p:cNvSpPr>
            <a:spLocks noChangeArrowheads="1"/>
          </p:cNvSpPr>
          <p:nvPr/>
        </p:nvSpPr>
        <p:spPr bwMode="auto">
          <a:xfrm>
            <a:off x="11018492" y="5081976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8" name="AutoShape 21"/>
          <p:cNvSpPr>
            <a:spLocks noChangeArrowheads="1"/>
          </p:cNvSpPr>
          <p:nvPr/>
        </p:nvSpPr>
        <p:spPr bwMode="auto">
          <a:xfrm>
            <a:off x="11018491" y="5583635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26,5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9" name="AutoShape 23"/>
          <p:cNvSpPr>
            <a:spLocks noChangeArrowheads="1"/>
          </p:cNvSpPr>
          <p:nvPr/>
        </p:nvSpPr>
        <p:spPr bwMode="auto">
          <a:xfrm>
            <a:off x="11043272" y="2042493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100,3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62" name="AutoShape 3"/>
          <p:cNvSpPr>
            <a:spLocks noChangeArrowheads="1"/>
          </p:cNvSpPr>
          <p:nvPr/>
        </p:nvSpPr>
        <p:spPr bwMode="auto">
          <a:xfrm>
            <a:off x="1253408" y="-3389"/>
            <a:ext cx="10638458" cy="1113489"/>
          </a:xfrm>
          <a:prstGeom prst="roundRect">
            <a:avLst>
              <a:gd name="adj" fmla="val 16667"/>
            </a:avLst>
          </a:prstGeom>
          <a:solidFill>
            <a:srgbClr val="7B86AE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Прогнозные показатели 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Госпрограммы «Развитие сельского хозяйства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Магаданская область на 2014-2020 годы» 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9" name="AutoShape 6"/>
          <p:cNvSpPr>
            <a:spLocks noChangeArrowheads="1"/>
          </p:cNvSpPr>
          <p:nvPr/>
        </p:nvSpPr>
        <p:spPr bwMode="auto">
          <a:xfrm>
            <a:off x="1278958" y="6043088"/>
            <a:ext cx="9611338" cy="523274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Поголовье северных оленей в сельскохозяйственных организациях, крестьянских (фермерских) хозяйствах, включая индивидуальных предпринимателей, тыс. голов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utoShape 21"/>
          <p:cNvSpPr>
            <a:spLocks noChangeArrowheads="1"/>
          </p:cNvSpPr>
          <p:nvPr/>
        </p:nvSpPr>
        <p:spPr bwMode="auto">
          <a:xfrm>
            <a:off x="11018492" y="6117249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14,9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11043275" y="1407832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100,3</a:t>
            </a:r>
            <a:endParaRPr lang="ru-RU" altLang="ru-RU" sz="10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8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330"/>
            <a:ext cx="6057900" cy="5934670"/>
          </a:xfrm>
          <a:prstGeom prst="rect">
            <a:avLst/>
          </a:prstGeom>
        </p:spPr>
      </p:pic>
      <p:pic>
        <p:nvPicPr>
          <p:cNvPr id="3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36705159"/>
              </p:ext>
            </p:extLst>
          </p:nvPr>
        </p:nvGraphicFramePr>
        <p:xfrm>
          <a:off x="1253408" y="0"/>
          <a:ext cx="10767142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981699" y="1010751"/>
            <a:ext cx="5610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2176" y="914906"/>
            <a:ext cx="604837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территории Магаданской области 462,5 тыс. км2 (пятое место в ДФО, девятое место по России) или 2,7% территории России.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административно-территориальным делением в составе Магаданской области образовано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административно-территориальные единицы, в том числе: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 город областного значения (г. Магадан);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 город районного значения (г.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Сусуман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8 районов (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Хасынский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Ягоднинский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Тенькинский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Сусуманский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Северо-Эвенский,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Омсукчанский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Среднеканский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городских населенных пунктов;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сельских населенных пунктов.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деление Магаданской области определяется в соответствии с Законом Магаданской области от 09.06.2010 № 1292-ОЗ «Об административно-территориальном устройстве Магаданской области», постановлением администрации Магаданской области от 11.04.2013 № 305-па «Об утверждении реестра административно-территориальных единиц Магаданской области», постановлением администрации Магаданской области от 13.09.2012 № 643-па «О порядке ведения реестра административно-территориальных единиц Магаданской области», постановлением администрации Магаданской области от 27.08.2010 № 483-па «О порядке образования, преобразования, реорганизации, упразднения административно-территориальных единиц Магаданской области», постановлением администрации Магаданской области от 06.10.2010 № 564-па «О порядке определения и изменения административных центров административно-территориальных единиц Магаданской области».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Магаданской области - город Магадан.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3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91" y="569873"/>
            <a:ext cx="6753663" cy="6100558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85566843"/>
              </p:ext>
            </p:extLst>
          </p:nvPr>
        </p:nvGraphicFramePr>
        <p:xfrm>
          <a:off x="1253408" y="1"/>
          <a:ext cx="10862392" cy="1139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51225634"/>
              </p:ext>
            </p:extLst>
          </p:nvPr>
        </p:nvGraphicFramePr>
        <p:xfrm>
          <a:off x="1333500" y="1214589"/>
          <a:ext cx="10525125" cy="461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3001511"/>
              </p:ext>
            </p:extLst>
          </p:nvPr>
        </p:nvGraphicFramePr>
        <p:xfrm>
          <a:off x="4705004" y="1751243"/>
          <a:ext cx="6912230" cy="4980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2774688"/>
              </p:ext>
            </p:extLst>
          </p:nvPr>
        </p:nvGraphicFramePr>
        <p:xfrm>
          <a:off x="66502" y="398610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452827" y="1694911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проценты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93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8502305"/>
              </p:ext>
            </p:extLst>
          </p:nvPr>
        </p:nvGraphicFramePr>
        <p:xfrm>
          <a:off x="1253408" y="0"/>
          <a:ext cx="10938592" cy="1117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01731" y="1177880"/>
            <a:ext cx="6366465" cy="523220"/>
          </a:xfrm>
          <a:prstGeom prst="rect">
            <a:avLst/>
          </a:prstGeom>
          <a:gradFill>
            <a:gsLst>
              <a:gs pos="0">
                <a:schemeClr val="bg2">
                  <a:tint val="80000"/>
                  <a:satMod val="40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path path="circle">
              <a:fillToRect l="10000" t="110000" r="10000" b="10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системы обеспечения экономики и социальной сферы области необходимыми трудовыми ресурсами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8987" y="1790789"/>
            <a:ext cx="2547511" cy="1015663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1: содействие гражданам в трудоустройстве, а работодателям в подборе необходимых работников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осуществление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выплат безработным гражданам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5999" y="1790789"/>
            <a:ext cx="2880320" cy="1384995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2:обеспечение выполнения функций Магаданскими областными государственными казенными учреждениями - центрами занятости населения, содействие трудоустройству незанятых инвалидов на оборудованные (оснащенные) для них рабочие мест</a:t>
            </a:r>
          </a:p>
        </p:txBody>
      </p:sp>
      <p:graphicFrame>
        <p:nvGraphicFramePr>
          <p:cNvPr id="13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6914406"/>
              </p:ext>
            </p:extLst>
          </p:nvPr>
        </p:nvGraphicFramePr>
        <p:xfrm>
          <a:off x="249938" y="3265472"/>
          <a:ext cx="11542012" cy="359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015820" y="1790789"/>
            <a:ext cx="3020840" cy="249299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3:создание социально-экономических, организационных условий, включая обеспечение необходимого информационного сопровождения, способствующих переезду соотечественников на постоянное место жительства в Магаданскую область;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работы с переселенцами в Магаданскую область;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закрепления переселенцев в области, их социально-культурной адаптации и интеграции в общество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361176" y="1141597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303892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99" y="3736179"/>
            <a:ext cx="4162425" cy="3121819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60074189"/>
              </p:ext>
            </p:extLst>
          </p:nvPr>
        </p:nvGraphicFramePr>
        <p:xfrm>
          <a:off x="1253407" y="15961"/>
          <a:ext cx="10871917" cy="1098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659595470"/>
              </p:ext>
            </p:extLst>
          </p:nvPr>
        </p:nvGraphicFramePr>
        <p:xfrm>
          <a:off x="2892153" y="1114425"/>
          <a:ext cx="6732239" cy="1015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937694022"/>
              </p:ext>
            </p:extLst>
          </p:nvPr>
        </p:nvGraphicFramePr>
        <p:xfrm>
          <a:off x="1229606" y="2091116"/>
          <a:ext cx="2523243" cy="1776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691120860"/>
              </p:ext>
            </p:extLst>
          </p:nvPr>
        </p:nvGraphicFramePr>
        <p:xfrm>
          <a:off x="3851415" y="2212889"/>
          <a:ext cx="5568809" cy="1654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46400990"/>
              </p:ext>
            </p:extLst>
          </p:nvPr>
        </p:nvGraphicFramePr>
        <p:xfrm>
          <a:off x="9488995" y="2209022"/>
          <a:ext cx="2358008" cy="1448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9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9334878"/>
              </p:ext>
            </p:extLst>
          </p:nvPr>
        </p:nvGraphicFramePr>
        <p:xfrm>
          <a:off x="1540248" y="3946083"/>
          <a:ext cx="6965404" cy="2631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pic>
        <p:nvPicPr>
          <p:cNvPr id="11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19954" y="3946083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</a:t>
            </a: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108198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7767"/>
            <a:ext cx="3726289" cy="3940233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805776180"/>
              </p:ext>
            </p:extLst>
          </p:nvPr>
        </p:nvGraphicFramePr>
        <p:xfrm>
          <a:off x="1253408" y="-84"/>
          <a:ext cx="10862392" cy="1164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369238111"/>
              </p:ext>
            </p:extLst>
          </p:nvPr>
        </p:nvGraphicFramePr>
        <p:xfrm>
          <a:off x="4349772" y="1275861"/>
          <a:ext cx="4320480" cy="823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258764781"/>
              </p:ext>
            </p:extLst>
          </p:nvPr>
        </p:nvGraphicFramePr>
        <p:xfrm>
          <a:off x="1194639" y="1291745"/>
          <a:ext cx="2574252" cy="1676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143855387"/>
              </p:ext>
            </p:extLst>
          </p:nvPr>
        </p:nvGraphicFramePr>
        <p:xfrm>
          <a:off x="8898336" y="1289998"/>
          <a:ext cx="2855513" cy="861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326092" y="2210883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5324556"/>
              </p:ext>
            </p:extLst>
          </p:nvPr>
        </p:nvGraphicFramePr>
        <p:xfrm>
          <a:off x="3774402" y="1870364"/>
          <a:ext cx="8064650" cy="4914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</p:spTree>
    <p:extLst>
      <p:ext uri="{BB962C8B-B14F-4D97-AF65-F5344CB8AC3E}">
        <p14:creationId xmlns:p14="http://schemas.microsoft.com/office/powerpoint/2010/main" val="86390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98399428"/>
              </p:ext>
            </p:extLst>
          </p:nvPr>
        </p:nvGraphicFramePr>
        <p:xfrm>
          <a:off x="1253407" y="0"/>
          <a:ext cx="10833817" cy="1139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626704" y="720690"/>
            <a:ext cx="11744325" cy="115505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мер социальной поддержки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 граждан» на 2014-2020 годы»</a:t>
            </a:r>
            <a:b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(млн. 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</a:p>
        </p:txBody>
      </p:sp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692184"/>
              </p:ext>
            </p:extLst>
          </p:nvPr>
        </p:nvGraphicFramePr>
        <p:xfrm>
          <a:off x="1253407" y="1935277"/>
          <a:ext cx="10586167" cy="466630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019421">
                  <a:extLst>
                    <a:ext uri="{9D8B030D-6E8A-4147-A177-3AD203B41FA5}">
                      <a16:colId xmlns:a16="http://schemas.microsoft.com/office/drawing/2014/main" xmlns="" val="3735797120"/>
                    </a:ext>
                  </a:extLst>
                </a:gridCol>
                <a:gridCol w="2910284">
                  <a:extLst>
                    <a:ext uri="{9D8B030D-6E8A-4147-A177-3AD203B41FA5}">
                      <a16:colId xmlns:a16="http://schemas.microsoft.com/office/drawing/2014/main" xmlns="" val="46473981"/>
                    </a:ext>
                  </a:extLst>
                </a:gridCol>
                <a:gridCol w="2328231">
                  <a:extLst>
                    <a:ext uri="{9D8B030D-6E8A-4147-A177-3AD203B41FA5}">
                      <a16:colId xmlns:a16="http://schemas.microsoft.com/office/drawing/2014/main" xmlns="" val="2488556014"/>
                    </a:ext>
                  </a:extLst>
                </a:gridCol>
                <a:gridCol w="2328231">
                  <a:extLst>
                    <a:ext uri="{9D8B030D-6E8A-4147-A177-3AD203B41FA5}">
                      <a16:colId xmlns:a16="http://schemas.microsoft.com/office/drawing/2014/main" xmlns="" val="684082426"/>
                    </a:ext>
                  </a:extLst>
                </a:gridCol>
              </a:tblGrid>
              <a:tr h="262414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2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2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2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extLst>
                  <a:ext uri="{0D108BD9-81ED-4DB2-BD59-A6C34878D82A}">
                    <a16:rowId xmlns:a16="http://schemas.microsoft.com/office/drawing/2014/main" xmlns="" val="2885356044"/>
                  </a:ext>
                </a:extLst>
              </a:tr>
              <a:tr h="934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"Оказание поддержки малообеспеченных граждан Магаданской области"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159,8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160,3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160,3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extLst>
                  <a:ext uri="{0D108BD9-81ED-4DB2-BD59-A6C34878D82A}">
                    <a16:rowId xmlns:a16="http://schemas.microsoft.com/office/drawing/2014/main" xmlns="" val="2429607395"/>
                  </a:ext>
                </a:extLst>
              </a:tr>
              <a:tr h="934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"Социальная поддержка пенсионеров, инвалидов Магаданской области"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555,7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559,4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559,7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extLst>
                  <a:ext uri="{0D108BD9-81ED-4DB2-BD59-A6C34878D82A}">
                    <a16:rowId xmlns:a16="http://schemas.microsoft.com/office/drawing/2014/main" xmlns="" val="1783083532"/>
                  </a:ext>
                </a:extLst>
              </a:tr>
              <a:tr h="934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"Социальная поддержка детей и семей с детьми Магаданской области"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787,2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791,8</a:t>
                      </a: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795,9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extLst>
                  <a:ext uri="{0D108BD9-81ED-4DB2-BD59-A6C34878D82A}">
                    <a16:rowId xmlns:a16="http://schemas.microsoft.com/office/drawing/2014/main" xmlns="" val="3882073833"/>
                  </a:ext>
                </a:extLst>
              </a:tr>
              <a:tr h="934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"Социальная поддержка отдельных категорий граждан Магаданской области"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259,9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261,7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262,1</a:t>
                      </a:r>
                    </a:p>
                  </a:txBody>
                  <a:tcPr marL="7398" marR="7398" marT="7398" marB="0" anchor="ctr"/>
                </a:tc>
                <a:extLst>
                  <a:ext uri="{0D108BD9-81ED-4DB2-BD59-A6C34878D82A}">
                    <a16:rowId xmlns:a16="http://schemas.microsoft.com/office/drawing/2014/main" xmlns="" val="283339664"/>
                  </a:ext>
                </a:extLst>
              </a:tr>
              <a:tr h="537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"Социальная поддержка многодетных семей"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extLst>
                  <a:ext uri="{0D108BD9-81ED-4DB2-BD59-A6C34878D82A}">
                    <a16:rowId xmlns:a16="http://schemas.microsoft.com/office/drawing/2014/main" xmlns="" val="2114585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7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15755664"/>
              </p:ext>
            </p:extLst>
          </p:nvPr>
        </p:nvGraphicFramePr>
        <p:xfrm>
          <a:off x="1253408" y="1"/>
          <a:ext cx="10938592" cy="1076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634075637"/>
              </p:ext>
            </p:extLst>
          </p:nvPr>
        </p:nvGraphicFramePr>
        <p:xfrm>
          <a:off x="4214267" y="1239258"/>
          <a:ext cx="4691608" cy="1039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391908528"/>
              </p:ext>
            </p:extLst>
          </p:nvPr>
        </p:nvGraphicFramePr>
        <p:xfrm>
          <a:off x="1325416" y="1214588"/>
          <a:ext cx="2598884" cy="1557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739790507"/>
              </p:ext>
            </p:extLst>
          </p:nvPr>
        </p:nvGraphicFramePr>
        <p:xfrm>
          <a:off x="9115425" y="1227237"/>
          <a:ext cx="2826196" cy="353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0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0836631"/>
              </p:ext>
            </p:extLst>
          </p:nvPr>
        </p:nvGraphicFramePr>
        <p:xfrm>
          <a:off x="1848643" y="2552700"/>
          <a:ext cx="7438231" cy="3858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252216" y="2420576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тыс.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183990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7049488"/>
              </p:ext>
            </p:extLst>
          </p:nvPr>
        </p:nvGraphicFramePr>
        <p:xfrm>
          <a:off x="1253409" y="-1"/>
          <a:ext cx="10624266" cy="113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49622503"/>
              </p:ext>
            </p:extLst>
          </p:nvPr>
        </p:nvGraphicFramePr>
        <p:xfrm>
          <a:off x="533401" y="1214587"/>
          <a:ext cx="11344274" cy="5405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76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65822649"/>
              </p:ext>
            </p:extLst>
          </p:nvPr>
        </p:nvGraphicFramePr>
        <p:xfrm>
          <a:off x="1253409" y="-1"/>
          <a:ext cx="10624266" cy="113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00607"/>
              </p:ext>
            </p:extLst>
          </p:nvPr>
        </p:nvGraphicFramePr>
        <p:xfrm>
          <a:off x="1149216" y="2511831"/>
          <a:ext cx="10628419" cy="422148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61855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07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07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07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107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273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617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Магаданской области «Развитие здравоохранения Магаданской области» на 2014-2020 годы»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577,0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5 821,3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5 231,8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5 337,0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4992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«Профилактика заболеваний и формирование здорового образа жизни. Развитие первичной медико-санитарной помощи» на 2014-2020 годы»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257,9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179,2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179,8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179,8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380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«Совершенствование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эвакуации» на 2014-2020 годы»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152,3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103,6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617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«Охрана здоровья матери и ребенка» на 2014-2020 годы»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20,9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8,1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8,1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617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«Кадровое обеспечение системы здравоохранения» на 2014-2020 годы»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78,4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617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«Создание условий для реализации государственной программы» на 2014-2020 годы»</a:t>
                      </a:r>
                      <a:endParaRPr lang="ru-RU" sz="1600" b="0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026,9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5389,3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4796,7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5027,4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7362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«Развитие скорой медицинской помощи»</a:t>
                      </a:r>
                      <a:endParaRPr lang="ru-RU" sz="1600" b="0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40,6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123,3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125,5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53408" y="1206016"/>
            <a:ext cx="10420036" cy="1206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Медицинскую помощь в Магаданской области осуществляют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36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областных учреждений здравоохранения, из них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17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больниц и диспансеров,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6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поликлиник и диагностических центров,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 родильный дом, 1 специализированный дом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ребенка,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 станция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скорой медицинской помощи,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станция переливания крови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и 9 учреждений, обеспечивающих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предоставление услуг в сфере здравоохранения.</a:t>
            </a:r>
            <a:endParaRPr lang="ru-RU" sz="16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264675" y="2142519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324244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15305355"/>
              </p:ext>
            </p:extLst>
          </p:nvPr>
        </p:nvGraphicFramePr>
        <p:xfrm>
          <a:off x="1253408" y="19049"/>
          <a:ext cx="10681417" cy="1038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930042"/>
              </p:ext>
            </p:extLst>
          </p:nvPr>
        </p:nvGraphicFramePr>
        <p:xfrm>
          <a:off x="676273" y="1119442"/>
          <a:ext cx="11258552" cy="5614733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6062993">
                  <a:extLst>
                    <a:ext uri="{9D8B030D-6E8A-4147-A177-3AD203B41FA5}">
                      <a16:colId xmlns:a16="http://schemas.microsoft.com/office/drawing/2014/main" xmlns="" val="3238403061"/>
                    </a:ext>
                  </a:extLst>
                </a:gridCol>
                <a:gridCol w="786111">
                  <a:extLst>
                    <a:ext uri="{9D8B030D-6E8A-4147-A177-3AD203B41FA5}">
                      <a16:colId xmlns:a16="http://schemas.microsoft.com/office/drawing/2014/main" xmlns="" val="2750362579"/>
                    </a:ext>
                  </a:extLst>
                </a:gridCol>
                <a:gridCol w="722861">
                  <a:extLst>
                    <a:ext uri="{9D8B030D-6E8A-4147-A177-3AD203B41FA5}">
                      <a16:colId xmlns:a16="http://schemas.microsoft.com/office/drawing/2014/main" xmlns="" val="2668354015"/>
                    </a:ext>
                  </a:extLst>
                </a:gridCol>
                <a:gridCol w="659610">
                  <a:extLst>
                    <a:ext uri="{9D8B030D-6E8A-4147-A177-3AD203B41FA5}">
                      <a16:colId xmlns:a16="http://schemas.microsoft.com/office/drawing/2014/main" xmlns="" val="67128103"/>
                    </a:ext>
                  </a:extLst>
                </a:gridCol>
                <a:gridCol w="72286">
                  <a:extLst>
                    <a:ext uri="{9D8B030D-6E8A-4147-A177-3AD203B41FA5}">
                      <a16:colId xmlns:a16="http://schemas.microsoft.com/office/drawing/2014/main" xmlns="" val="3482360118"/>
                    </a:ext>
                  </a:extLst>
                </a:gridCol>
                <a:gridCol w="695753">
                  <a:extLst>
                    <a:ext uri="{9D8B030D-6E8A-4147-A177-3AD203B41FA5}">
                      <a16:colId xmlns:a16="http://schemas.microsoft.com/office/drawing/2014/main" xmlns="" val="1492067843"/>
                    </a:ext>
                  </a:extLst>
                </a:gridCol>
                <a:gridCol w="731897">
                  <a:extLst>
                    <a:ext uri="{9D8B030D-6E8A-4147-A177-3AD203B41FA5}">
                      <a16:colId xmlns:a16="http://schemas.microsoft.com/office/drawing/2014/main" xmlns="" val="3349923711"/>
                    </a:ext>
                  </a:extLst>
                </a:gridCol>
                <a:gridCol w="804183">
                  <a:extLst>
                    <a:ext uri="{9D8B030D-6E8A-4147-A177-3AD203B41FA5}">
                      <a16:colId xmlns:a16="http://schemas.microsoft.com/office/drawing/2014/main" xmlns="" val="3641796964"/>
                    </a:ext>
                  </a:extLst>
                </a:gridCol>
                <a:gridCol w="722858">
                  <a:extLst>
                    <a:ext uri="{9D8B030D-6E8A-4147-A177-3AD203B41FA5}">
                      <a16:colId xmlns:a16="http://schemas.microsoft.com/office/drawing/2014/main" xmlns="" val="4127659034"/>
                    </a:ext>
                  </a:extLst>
                </a:gridCol>
              </a:tblGrid>
              <a:tr h="549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4093900322"/>
                  </a:ext>
                </a:extLst>
              </a:tr>
              <a:tr h="320751">
                <a:tc gridSpan="9"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бюджетных расходах на повышение оплаты труда работников подведомственных учреждений в рамках указа Президента Российской Федерации от 7 мая 2012 года № 597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1892284"/>
                  </a:ext>
                </a:extLst>
              </a:tr>
              <a:tr h="391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Медицинский персонал, всего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906 300,0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986 700,0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1 060 500,0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1 513 900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1 637 700,0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1 704 500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1048666622"/>
                  </a:ext>
                </a:extLst>
              </a:tr>
              <a:tr h="4811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и работники медицинских организаций, имеющие высшее медицинское (фармацевтическое) или иное высшее образование, предоставляющие медицинские услуги (обеспечивающие предоставление медицинских услуг)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213 000,0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236 700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28 351,8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65 937,4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20 966,8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23 327,9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707919565"/>
                  </a:ext>
                </a:extLst>
              </a:tr>
              <a:tr h="3672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медицинский персонал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445 200,0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485 100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6 838,3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109 462,5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34 806,9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38 726,6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3551423192"/>
                  </a:ext>
                </a:extLst>
              </a:tr>
              <a:tr h="3672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медицинский персонал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248 100,0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264 900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31 609,2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146 542,6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29 955,8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33 329,2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721625136"/>
                  </a:ext>
                </a:extLst>
              </a:tr>
              <a:tr h="160376">
                <a:tc gridSpan="9"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достижения целевых показателей в рамках указа Президента Российской Федерации от 7 мая 2012 года № 597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29176304"/>
                  </a:ext>
                </a:extLst>
              </a:tr>
              <a:tr h="160376">
                <a:tc gridSpan="9">
                  <a:txBody>
                    <a:bodyPr/>
                    <a:lstStyle/>
                    <a:p>
                      <a:pPr marL="457200" lvl="1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r>
                        <a:rPr lang="en-US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заработная плата отдельной категории работников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1108987"/>
                  </a:ext>
                </a:extLst>
              </a:tr>
              <a:tr h="4811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и работники медицинских организаций, имеющие высшее медицинское (фармацевтическое) или иное высшее образование, предоставляющие медицинские услуги (обеспечивающие предоставление медицинских услуг)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86 520,9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86 799,2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96 838,4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130 392,0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140 824,0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146 456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1129487616"/>
                  </a:ext>
                </a:extLst>
              </a:tr>
              <a:tr h="330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медицинский персонал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50 553,3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50 425,4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53 069,6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65 196,0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70 412,0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73 228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308060578"/>
                  </a:ext>
                </a:extLst>
              </a:tr>
              <a:tr h="330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медицинский персонал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30 976,5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31 134,8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36 633,4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65 196,0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70 412,0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73 228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2491774252"/>
                  </a:ext>
                </a:extLst>
              </a:tr>
              <a:tr h="320751">
                <a:tc gridSpan="9">
                  <a:txBody>
                    <a:bodyPr/>
                    <a:lstStyle/>
                    <a:p>
                      <a:pPr marL="457200" lvl="1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среднемесячной заработной платы отдельной категории работников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субъекте Российской Федерации (руб.)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8847932"/>
                  </a:ext>
                </a:extLst>
              </a:tr>
              <a:tr h="330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среднего дохода от трудовой деятельности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57 553,5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61 454,6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63 298,0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65 196,0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70 412,0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73 228,0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3403577040"/>
                  </a:ext>
                </a:extLst>
              </a:tr>
              <a:tr h="6733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среднемесячной заработной платы  врачей и работников медицинских организаций, имеющих высшее медицинское (фармацевтическое) или иное высшее образование, предоставляющих медицинские услуги (обеспечивающих предоставление медицинских услуг)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150,3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3488679866"/>
                  </a:ext>
                </a:extLst>
              </a:tr>
              <a:tr h="1836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среднемесячной заработной платы  среднего медицинского персонала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3658283755"/>
                  </a:ext>
                </a:extLst>
              </a:tr>
              <a:tr h="165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среднемесячной заработной платы Младший медицинский персонал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3945227194"/>
                  </a:ext>
                </a:extLst>
              </a:tr>
            </a:tbl>
          </a:graphicData>
        </a:graphic>
      </p:graphicFrame>
      <p:pic>
        <p:nvPicPr>
          <p:cNvPr id="4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0131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167799531"/>
              </p:ext>
            </p:extLst>
          </p:nvPr>
        </p:nvGraphicFramePr>
        <p:xfrm>
          <a:off x="1253408" y="23951"/>
          <a:ext cx="10824292" cy="1180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78455" y="3358445"/>
            <a:ext cx="5344768" cy="312150"/>
          </a:xfrm>
        </p:spPr>
        <p:txBody>
          <a:bodyPr>
            <a:normAutofit/>
          </a:bodyPr>
          <a:lstStyle/>
          <a:p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государственной программы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60309" y="1299352"/>
            <a:ext cx="3175686" cy="9820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обеспечение долгосрочной сбалансированности и устойчивости бюджетной системы, повышение эффективности и прозрачности управления государственными финансами Магаданской области</a:t>
            </a:r>
          </a:p>
        </p:txBody>
      </p:sp>
      <p:sp>
        <p:nvSpPr>
          <p:cNvPr id="5" name="Овал 4"/>
          <p:cNvSpPr/>
          <p:nvPr/>
        </p:nvSpPr>
        <p:spPr>
          <a:xfrm>
            <a:off x="2319442" y="1002813"/>
            <a:ext cx="2276343" cy="75752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Эффективная организация бюджетного процесса и повышение прозрачности (открытости) управления государственными финансами</a:t>
            </a:r>
          </a:p>
        </p:txBody>
      </p:sp>
      <p:sp>
        <p:nvSpPr>
          <p:cNvPr id="6" name="Овал 5"/>
          <p:cNvSpPr/>
          <p:nvPr/>
        </p:nvSpPr>
        <p:spPr>
          <a:xfrm>
            <a:off x="2319442" y="1840369"/>
            <a:ext cx="2174788" cy="82501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сбалансированной финансовой поддержки муниципальных образований Магаданской области</a:t>
            </a:r>
          </a:p>
        </p:txBody>
      </p:sp>
      <p:sp>
        <p:nvSpPr>
          <p:cNvPr id="7" name="Овал 6"/>
          <p:cNvSpPr/>
          <p:nvPr/>
        </p:nvSpPr>
        <p:spPr>
          <a:xfrm>
            <a:off x="8500521" y="1041059"/>
            <a:ext cx="2341605" cy="73522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бюджетных расходов</a:t>
            </a:r>
          </a:p>
        </p:txBody>
      </p:sp>
      <p:sp>
        <p:nvSpPr>
          <p:cNvPr id="8" name="Овал 7"/>
          <p:cNvSpPr/>
          <p:nvPr/>
        </p:nvSpPr>
        <p:spPr>
          <a:xfrm>
            <a:off x="8528660" y="1852038"/>
            <a:ext cx="2341604" cy="74182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управление государственным долгом Магаданской области</a:t>
            </a:r>
          </a:p>
        </p:txBody>
      </p:sp>
      <p:sp>
        <p:nvSpPr>
          <p:cNvPr id="9" name="Овал 8"/>
          <p:cNvSpPr/>
          <p:nvPr/>
        </p:nvSpPr>
        <p:spPr>
          <a:xfrm>
            <a:off x="3814977" y="2480216"/>
            <a:ext cx="2570203" cy="92472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контроля за соблюдением бюджетного законодательства РФ и законодательства о контрактной системе в сфере закупок</a:t>
            </a:r>
          </a:p>
        </p:txBody>
      </p:sp>
      <p:sp>
        <p:nvSpPr>
          <p:cNvPr id="10" name="Стрелка вправо 9"/>
          <p:cNvSpPr/>
          <p:nvPr/>
        </p:nvSpPr>
        <p:spPr>
          <a:xfrm rot="300000">
            <a:off x="4546936" y="1354160"/>
            <a:ext cx="513000" cy="611386"/>
          </a:xfrm>
          <a:prstGeom prst="rightArrow">
            <a:avLst/>
          </a:prstGeom>
          <a:scene3d>
            <a:camera prst="orthographicFront">
              <a:rot lat="0" lon="0" rev="21000000"/>
            </a:camera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4519329" y="2145407"/>
            <a:ext cx="517439" cy="363474"/>
          </a:xfrm>
          <a:prstGeom prst="rightArrow">
            <a:avLst/>
          </a:prstGeom>
          <a:scene3d>
            <a:camera prst="orthographicFront">
              <a:rot lat="0" lon="0" rev="600000"/>
            </a:camera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верх 11"/>
          <p:cNvSpPr/>
          <p:nvPr/>
        </p:nvSpPr>
        <p:spPr>
          <a:xfrm>
            <a:off x="5310527" y="2214712"/>
            <a:ext cx="391994" cy="325329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лево 12"/>
          <p:cNvSpPr/>
          <p:nvPr/>
        </p:nvSpPr>
        <p:spPr>
          <a:xfrm>
            <a:off x="8079719" y="1487725"/>
            <a:ext cx="477079" cy="363474"/>
          </a:xfrm>
          <a:prstGeom prst="leftArrow">
            <a:avLst/>
          </a:prstGeom>
          <a:scene3d>
            <a:camera prst="orthographicFront">
              <a:rot lat="600000" lon="0" rev="600000"/>
            </a:camera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лево 13"/>
          <p:cNvSpPr/>
          <p:nvPr/>
        </p:nvSpPr>
        <p:spPr>
          <a:xfrm>
            <a:off x="8016726" y="2072191"/>
            <a:ext cx="420802" cy="363474"/>
          </a:xfrm>
          <a:prstGeom prst="leftArrow">
            <a:avLst/>
          </a:prstGeom>
          <a:scene3d>
            <a:camera prst="orthographicFront">
              <a:rot lat="0" lon="0" rev="20400000"/>
            </a:camera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411906765"/>
              </p:ext>
            </p:extLst>
          </p:nvPr>
        </p:nvGraphicFramePr>
        <p:xfrm>
          <a:off x="714264" y="3514520"/>
          <a:ext cx="5590966" cy="3375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Овал 14"/>
          <p:cNvSpPr/>
          <p:nvPr/>
        </p:nvSpPr>
        <p:spPr>
          <a:xfrm>
            <a:off x="6518817" y="2472311"/>
            <a:ext cx="2418890" cy="71654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финансовой грамотности школьников и студентов</a:t>
            </a:r>
          </a:p>
        </p:txBody>
      </p:sp>
      <p:sp>
        <p:nvSpPr>
          <p:cNvPr id="16" name="Стрелка вверх 15"/>
          <p:cNvSpPr/>
          <p:nvPr/>
        </p:nvSpPr>
        <p:spPr>
          <a:xfrm>
            <a:off x="7275183" y="2185107"/>
            <a:ext cx="363474" cy="344829"/>
          </a:xfrm>
          <a:prstGeom prst="upArrow">
            <a:avLst>
              <a:gd name="adj1" fmla="val 54102"/>
              <a:gd name="adj2" fmla="val 50000"/>
            </a:avLst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20996"/>
              </p:ext>
            </p:extLst>
          </p:nvPr>
        </p:nvGraphicFramePr>
        <p:xfrm>
          <a:off x="6411251" y="3606583"/>
          <a:ext cx="5666449" cy="3224029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6889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75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366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946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проекта закона Магаданской области «Об областном бюджете на очередной финансовый год и плановый период»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До 01 ноября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571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</a:t>
                      </a:r>
                      <a:r>
                        <a:rPr lang="ru-RU" sz="10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после распределения средств, направляемых на выравнивание бюджетной обеспеченности муниципальных образований области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75,7%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946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расходов областного бюджета, формируемых в рамках государственных программ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5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&gt;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 95%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946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Отношение дефицита областного бюджета к доходам без учета объема безвозмездных поступлений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&lt;= 10%</a:t>
                      </a:r>
                    </a:p>
                    <a:p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946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Отношение объема государственного долга к общему годовому объему доходов областного бюджета без учета безвозмездных поступлений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Не более 100%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946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r>
                        <a:rPr lang="ru-RU" sz="10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расходов на обслуживание государственного долга в расходах областного бюджета без учета расходов за счет субвенций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&lt;= 15%</a:t>
                      </a:r>
                    </a:p>
                    <a:p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946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Соотношение объема проверенных средств к сумме расходов областного бюджета финансового года,</a:t>
                      </a:r>
                      <a:r>
                        <a:rPr lang="ru-RU" sz="10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предшествующего отчетному году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3,5%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21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72860" y="3375200"/>
            <a:ext cx="5112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Объем финансирования государственной программы в 2017-2010 годах по расходам (млн. рублей)</a:t>
            </a:r>
            <a:r>
              <a:rPr lang="ru-RU" sz="1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075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4319900"/>
              </p:ext>
            </p:extLst>
          </p:nvPr>
        </p:nvGraphicFramePr>
        <p:xfrm>
          <a:off x="1253408" y="0"/>
          <a:ext cx="10862392" cy="942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718457765"/>
              </p:ext>
            </p:extLst>
          </p:nvPr>
        </p:nvGraphicFramePr>
        <p:xfrm>
          <a:off x="76197" y="1214586"/>
          <a:ext cx="13248403" cy="5643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400562981"/>
              </p:ext>
            </p:extLst>
          </p:nvPr>
        </p:nvGraphicFramePr>
        <p:xfrm>
          <a:off x="0" y="1114425"/>
          <a:ext cx="5762628" cy="5110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403893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952138752"/>
              </p:ext>
            </p:extLst>
          </p:nvPr>
        </p:nvGraphicFramePr>
        <p:xfrm>
          <a:off x="1253408" y="33536"/>
          <a:ext cx="10081342" cy="918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нутый угол 3"/>
          <p:cNvSpPr/>
          <p:nvPr/>
        </p:nvSpPr>
        <p:spPr>
          <a:xfrm>
            <a:off x="1253408" y="1312267"/>
            <a:ext cx="10081342" cy="5250458"/>
          </a:xfrm>
          <a:prstGeom prst="foldedCorner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финансов Магаданской области является органом, разработку прогноза основных характеристик консолидированного бюджета Магаданской области на очередной финансовый год и плановый период, а также составление отчетов об исполнении областного бюджета и консолидированного бюджета Магаданской области, осуществлять управление средствами областного бюджета, координировать деятельность в бюджетно-финансовой сфере исполнительных органов государственной власти Магаданской области и подчиняется в своей деятельности губернатору области.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685000, г Магадан, ул. Горького, д. 6</a:t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7-4132-620792</a:t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ФАКС: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7-4132-620792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minfin@49gov.ru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- четверг: с 9-00 до 17-45 (мужчины до 18:30), перерыв с 12-30 до 14-00, пятница: с 9-00 до 17-30 (мужчины до 18:30), перерыв с 12-30 до 14-00,</a:t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Cуббота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воскресение-выходные дни</a:t>
            </a:r>
          </a:p>
        </p:txBody>
      </p:sp>
      <p:pic>
        <p:nvPicPr>
          <p:cNvPr id="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19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74184181"/>
              </p:ext>
            </p:extLst>
          </p:nvPr>
        </p:nvGraphicFramePr>
        <p:xfrm>
          <a:off x="1253408" y="-1"/>
          <a:ext cx="10739300" cy="1055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3886363"/>
              </p:ext>
            </p:extLst>
          </p:nvPr>
        </p:nvGraphicFramePr>
        <p:xfrm>
          <a:off x="1327638" y="1117988"/>
          <a:ext cx="10665070" cy="581125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0256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06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939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12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994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407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07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2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2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2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68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Численность населения (среднегодовая)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139,5</a:t>
                      </a: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139,1</a:t>
                      </a: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138,8</a:t>
                      </a: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138,7</a:t>
                      </a: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138,7</a:t>
                      </a: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Валовой региональный продукт (в основных ценах соответствующих лет) - всего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 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137 510,1</a:t>
                      </a: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150 841,7</a:t>
                      </a: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168 769,1</a:t>
                      </a: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185 514,3</a:t>
                      </a: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207 432,9</a:t>
                      </a: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59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Индекс потребительских цен за период с начала года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соответствующему периоду предыдущего года, %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104,0</a:t>
                      </a: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104,0</a:t>
                      </a: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5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Уровень безработицы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зарегистрированной безработицы (на конец года)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безработных (по методологии МОТ)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1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безработных, зарегистрированных в государственных учреждениях службы занятости населения (на конец года)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5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Среднемесячная заработная плата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в целом по региону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в целом по региону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249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Величина прожиточного минимума (в среднем на душу населения)</a:t>
                      </a:r>
                      <a:endParaRPr lang="ru-RU" sz="11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 в месяц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21 538,9</a:t>
                      </a: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540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с денежными доходами ниже величины прожиточного минимума</a:t>
                      </a:r>
                      <a:endParaRPr lang="ru-RU" sz="11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 общей численности населения субъекта</a:t>
                      </a:r>
                      <a:endParaRPr lang="ru-RU" sz="11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5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Ввод в действие жилых домов</a:t>
                      </a:r>
                      <a:endParaRPr lang="ru-RU" sz="11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в общей площади</a:t>
                      </a:r>
                      <a:endParaRPr lang="ru-RU" sz="11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pic>
        <p:nvPicPr>
          <p:cNvPr id="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48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1386043"/>
              </p:ext>
            </p:extLst>
          </p:nvPr>
        </p:nvGraphicFramePr>
        <p:xfrm>
          <a:off x="541462" y="1214586"/>
          <a:ext cx="6316538" cy="5262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74213096"/>
              </p:ext>
            </p:extLst>
          </p:nvPr>
        </p:nvGraphicFramePr>
        <p:xfrm>
          <a:off x="1253408" y="0"/>
          <a:ext cx="10938592" cy="1076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926752496"/>
              </p:ext>
            </p:extLst>
          </p:nvPr>
        </p:nvGraphicFramePr>
        <p:xfrm>
          <a:off x="2105633" y="2408504"/>
          <a:ext cx="3695092" cy="2830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350017238"/>
              </p:ext>
            </p:extLst>
          </p:nvPr>
        </p:nvGraphicFramePr>
        <p:xfrm>
          <a:off x="6515100" y="1076325"/>
          <a:ext cx="5496111" cy="5781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30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3408" y="764704"/>
            <a:ext cx="10509967" cy="6093296"/>
          </a:xfrm>
        </p:spPr>
        <p:txBody>
          <a:bodyPr>
            <a:normAutofit fontScale="92500"/>
          </a:bodyPr>
          <a:lstStyle/>
          <a:p>
            <a:pPr marL="0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Рассмотрение и утверждение. 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данном этапе Правительство 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Магаданской</a:t>
            </a:r>
            <a:r>
              <a:rPr lang="en-US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области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лице губернатора  Магаданской области вносит проект закона  Магаданской области об областном бюджете на очередной финансовый год и плановый период на рассмотрение Магаданской областной Думы. Магаданская областная Дума рассматривает закон в двух чтениях, в результате согласования всех спорных вопросов проект закона о бюджете утверждается и направляется Губернатору области для обнародования и официального опубликования. Закон вступает в силу после официального опубликования.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Исполнение и отчетность.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Исполнение областного бюджета обеспечивается Правительством области. Исполнение бюджета организуется на основе сводной бюджетной росписи и кассового плана уполномоченным Правительством Магаданской области исполнительным органом государственной власти Магаданской области. Областной бюджет исполняется по доходам, расходам и источникам финансирования дефицита областного бюджета на основе принципов единства кассы и подведомственности расходов. По итогам текущего финансового года составляется бюджетная отчетность об исполнении бюджета, направляемая для проверки в органы государственного финансового контроля, а затем на рассмотрение и утверждение в Магаданскую областную Думу.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Государственный и финансовый контроль.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Данный этап бюджетного процесса осуществляется в виде внешнего и внутреннего государственного финансового контроля. Внешний государственный финансовый контроль осуществляется Контрольно-счетной палатой Магаданской области. Внутренний государственный финансовый контроль осуществляется уполномоченным Правительством Магаданской области органом внутреннего государственного финансового контроля. </a:t>
            </a:r>
          </a:p>
          <a:p>
            <a:pPr marL="0" algn="just">
              <a:spcBef>
                <a:spcPts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  <a:buNone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15235691"/>
              </p:ext>
            </p:extLst>
          </p:nvPr>
        </p:nvGraphicFramePr>
        <p:xfrm>
          <a:off x="1253408" y="-1"/>
          <a:ext cx="10509967" cy="76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66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2313</TotalTime>
  <Words>7338</Words>
  <Application>Microsoft Office PowerPoint</Application>
  <PresentationFormat>Широкоэкранный</PresentationFormat>
  <Paragraphs>1257</Paragraphs>
  <Slides>60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60</vt:i4>
      </vt:variant>
    </vt:vector>
  </HeadingPairs>
  <TitlesOfParts>
    <vt:vector size="75" baseType="lpstr">
      <vt:lpstr>Arial</vt:lpstr>
      <vt:lpstr>Calibri</vt:lpstr>
      <vt:lpstr>Calibri Light</vt:lpstr>
      <vt:lpstr>Century Gothic</vt:lpstr>
      <vt:lpstr>Helvetica Neue Thin</vt:lpstr>
      <vt:lpstr>Times New Roman</vt:lpstr>
      <vt:lpstr>Times New Roman Cyr</vt:lpstr>
      <vt:lpstr>Trebuchet MS</vt:lpstr>
      <vt:lpstr>Tw Cen MT</vt:lpstr>
      <vt:lpstr>Wingdings</vt:lpstr>
      <vt:lpstr>Wingdings 2</vt:lpstr>
      <vt:lpstr>Wingdings 3</vt:lpstr>
      <vt:lpstr>Контур</vt:lpstr>
      <vt:lpstr>Сектор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Государственная программа Магаданской области  Развитие культуры и туризма Срок реализации 2014-2020 годы  Цели и 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Лысяная Александра Юрьевна</dc:creator>
  <cp:lastModifiedBy>Голомага Анастасия Олеговна</cp:lastModifiedBy>
  <cp:revision>769</cp:revision>
  <cp:lastPrinted>2017-11-02T05:06:44Z</cp:lastPrinted>
  <dcterms:created xsi:type="dcterms:W3CDTF">2017-10-10T03:21:42Z</dcterms:created>
  <dcterms:modified xsi:type="dcterms:W3CDTF">2017-12-05T08:18:05Z</dcterms:modified>
</cp:coreProperties>
</file>