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8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9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3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6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485" r:id="rId3"/>
    <p:sldId id="484" r:id="rId4"/>
    <p:sldId id="482" r:id="rId5"/>
    <p:sldId id="503" r:id="rId6"/>
    <p:sldId id="504" r:id="rId7"/>
    <p:sldId id="505" r:id="rId8"/>
    <p:sldId id="486" r:id="rId9"/>
    <p:sldId id="487" r:id="rId10"/>
    <p:sldId id="488" r:id="rId11"/>
    <p:sldId id="502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CCFF"/>
    <a:srgbClr val="FF9999"/>
    <a:srgbClr val="FFCCFF"/>
    <a:srgbClr val="FF6600"/>
    <a:srgbClr val="FFFF99"/>
    <a:srgbClr val="FFCC66"/>
    <a:srgbClr val="9933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0" autoAdjust="0"/>
    <p:restoredTop sz="96897" autoAdjust="0"/>
  </p:normalViewPr>
  <p:slideViewPr>
    <p:cSldViewPr>
      <p:cViewPr varScale="1">
        <p:scale>
          <a:sx n="128" d="100"/>
          <a:sy n="128" d="100"/>
        </p:scale>
        <p:origin x="62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7541077695456"/>
          <c:y val="6.125238739620166E-2"/>
          <c:w val="0.49513749212994584"/>
          <c:h val="0.80749249675479473"/>
        </c:manualLayout>
      </c:layout>
      <c:doughnutChart>
        <c:varyColors val="1"/>
        <c:ser>
          <c:idx val="0"/>
          <c:order val="0"/>
          <c:tx>
            <c:strRef>
              <c:f>Лист3!$B$1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6944A"/>
            </a:solidFill>
          </c:spPr>
          <c:dPt>
            <c:idx val="0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8F-4A7B-B44D-A8859709371E}"/>
              </c:ext>
            </c:extLst>
          </c:dPt>
          <c:dPt>
            <c:idx val="1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8F-4A7B-B44D-A8859709371E}"/>
              </c:ext>
            </c:extLst>
          </c:dPt>
          <c:dPt>
            <c:idx val="2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8F-4A7B-B44D-A8859709371E}"/>
              </c:ext>
            </c:extLst>
          </c:dPt>
          <c:dPt>
            <c:idx val="3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8F-4A7B-B44D-A8859709371E}"/>
              </c:ext>
            </c:extLst>
          </c:dPt>
          <c:dPt>
            <c:idx val="4"/>
            <c:bubble3D val="0"/>
            <c:spPr>
              <a:solidFill>
                <a:srgbClr val="AEFCD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38F-4A7B-B44D-A8859709371E}"/>
              </c:ext>
            </c:extLst>
          </c:dPt>
          <c:dPt>
            <c:idx val="5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38F-4A7B-B44D-A8859709371E}"/>
              </c:ext>
            </c:extLst>
          </c:dPt>
          <c:dPt>
            <c:idx val="6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38F-4A7B-B44D-A8859709371E}"/>
              </c:ext>
            </c:extLst>
          </c:dPt>
          <c:dPt>
            <c:idx val="7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38F-4A7B-B44D-A8859709371E}"/>
              </c:ext>
            </c:extLst>
          </c:dPt>
          <c:dPt>
            <c:idx val="8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38F-4A7B-B44D-A8859709371E}"/>
              </c:ext>
            </c:extLst>
          </c:dPt>
          <c:dPt>
            <c:idx val="9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38F-4A7B-B44D-A8859709371E}"/>
              </c:ext>
            </c:extLst>
          </c:dPt>
          <c:dPt>
            <c:idx val="10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38F-4A7B-B44D-A8859709371E}"/>
              </c:ext>
            </c:extLst>
          </c:dPt>
          <c:dPt>
            <c:idx val="11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38F-4A7B-B44D-A8859709371E}"/>
              </c:ext>
            </c:extLst>
          </c:dPt>
          <c:dLbls>
            <c:dLbl>
              <c:idx val="4"/>
              <c:layout>
                <c:manualLayout>
                  <c:x val="-9.2116124492273579E-17"/>
                  <c:y val="5.20619269813383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38F-4A7B-B44D-A8859709371E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2846615173599611E-2"/>
                  <c:y val="-0.394613690974926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038F-4A7B-B44D-A8859709371E}"/>
                </c:ext>
                <c:ext xmlns:c15="http://schemas.microsoft.com/office/drawing/2012/chart" uri="{CE6537A1-D6FC-4f65-9D91-7224C49458BB}">
                  <c15:layout>
                    <c:manualLayout>
                      <c:w val="0.16241645633589033"/>
                      <c:h val="4.876639572230894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Лист3!$A$2:$A$13</c:f>
              <c:strCache>
                <c:ptCount val="12"/>
                <c:pt idx="0">
                  <c:v>Доходы от использования имущетсва,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Штрафы</c:v>
                </c:pt>
                <c:pt idx="3">
                  <c:v>Платежи при пользовании природными ресурсами</c:v>
                </c:pt>
                <c:pt idx="4">
                  <c:v>Остальные неналоговые</c:v>
                </c:pt>
                <c:pt idx="5">
                  <c:v>НДФЛ</c:v>
                </c:pt>
                <c:pt idx="6">
                  <c:v>Налог на имущество организаций</c:v>
                </c:pt>
                <c:pt idx="7">
                  <c:v>Налог на прибыль организаций</c:v>
                </c:pt>
                <c:pt idx="8">
                  <c:v>Акцизы</c:v>
                </c:pt>
                <c:pt idx="9">
                  <c:v>НДПИ</c:v>
                </c:pt>
                <c:pt idx="10">
                  <c:v>УСН</c:v>
                </c:pt>
                <c:pt idx="11">
                  <c:v>Остальные налоговые</c:v>
                </c:pt>
              </c:strCache>
            </c:strRef>
          </c:cat>
          <c:val>
            <c:numRef>
              <c:f>Лист3!$B$2:$B$13</c:f>
              <c:numCache>
                <c:formatCode>General</c:formatCode>
                <c:ptCount val="12"/>
                <c:pt idx="4" formatCode="#,##0.0">
                  <c:v>20.100000000000001</c:v>
                </c:pt>
                <c:pt idx="11" formatCode="#,##0.0">
                  <c:v>309.3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038F-4A7B-B44D-A8859709371E}"/>
            </c:ext>
          </c:extLst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038F-4A7B-B44D-A8859709371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038F-4A7B-B44D-A8859709371E}"/>
              </c:ext>
            </c:extLst>
          </c:dPt>
          <c:dPt>
            <c:idx val="2"/>
            <c:bubble3D val="0"/>
            <c:spPr>
              <a:solidFill>
                <a:srgbClr val="2E2E2E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038F-4A7B-B44D-A8859709371E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038F-4A7B-B44D-A8859709371E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038F-4A7B-B44D-A8859709371E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038F-4A7B-B44D-A8859709371E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038F-4A7B-B44D-A8859709371E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038F-4A7B-B44D-A8859709371E}"/>
              </c:ext>
            </c:extLst>
          </c:dPt>
          <c:dPt>
            <c:idx val="8"/>
            <c:bubble3D val="0"/>
            <c:spPr>
              <a:solidFill>
                <a:srgbClr val="461DF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038F-4A7B-B44D-A8859709371E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038F-4A7B-B44D-A8859709371E}"/>
              </c:ext>
            </c:extLst>
          </c:dPt>
          <c:dPt>
            <c:idx val="10"/>
            <c:bubble3D val="0"/>
            <c:spPr>
              <a:solidFill>
                <a:srgbClr val="2BE96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038F-4A7B-B44D-A8859709371E}"/>
              </c:ext>
            </c:extLst>
          </c:dPt>
          <c:dPt>
            <c:idx val="11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0-038F-4A7B-B44D-A8859709371E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038F-4A7B-B44D-A8859709371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038F-4A7B-B44D-A8859709371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038F-4A7B-B44D-A8859709371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038F-4A7B-B44D-A8859709371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3165651846443298E-2"/>
                  <c:y val="-7.8753069509402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038F-4A7B-B44D-A8859709371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8548689407149731E-2"/>
                  <c:y val="-0.113626259532962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rgbClr val="2E74B4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038F-4A7B-B44D-A8859709371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1346093943871248E-2"/>
                  <c:y val="2.18585274184438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rgbClr val="D26114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038F-4A7B-B44D-A8859709371E}"/>
                </c:ext>
                <c:ext xmlns:c15="http://schemas.microsoft.com/office/drawing/2012/chart" uri="{CE6537A1-D6FC-4f65-9D91-7224C49458BB}">
                  <c15:layout>
                    <c:manualLayout>
                      <c:w val="0.22048627514907479"/>
                      <c:h val="0.34555652112524543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2.5208544939646513E-2"/>
                  <c:y val="0.172711484684132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rgbClr val="FFBC0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038F-4A7B-B44D-A8859709371E}"/>
                </c:ext>
                <c:ext xmlns:c15="http://schemas.microsoft.com/office/drawing/2012/chart" uri="{CE6537A1-D6FC-4f65-9D91-7224C49458BB}">
                  <c15:layout>
                    <c:manualLayout>
                      <c:w val="0.25612276206070556"/>
                      <c:h val="0.37617640285883336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4.0713544808624588E-2"/>
                  <c:y val="-6.2529390269559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rgbClr val="461CF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60917AD-C61E-4631-B72C-16E1AE39FD90}" type="CATEGORYNAME">
                      <a:rPr lang="ru-RU" sz="2200">
                        <a:solidFill>
                          <a:srgbClr val="461CF1"/>
                        </a:solidFill>
                      </a:rPr>
                      <a:pPr>
                        <a:defRPr sz="2200">
                          <a:solidFill>
                            <a:srgbClr val="461CF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2200" baseline="0" dirty="0">
                        <a:solidFill>
                          <a:srgbClr val="461CF1"/>
                        </a:solidFill>
                      </a:rPr>
                      <a:t>
</a:t>
                    </a:r>
                    <a:fld id="{774F320B-959F-4387-8CEC-6A665BB820D3}" type="PERCENTAGE">
                      <a:rPr lang="ru-RU" sz="2200" baseline="0">
                        <a:solidFill>
                          <a:srgbClr val="461CF1"/>
                        </a:solidFill>
                      </a:rPr>
                      <a:pPr>
                        <a:defRPr sz="2200">
                          <a:solidFill>
                            <a:srgbClr val="461CF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sz="2200" baseline="0" dirty="0">
                      <a:solidFill>
                        <a:srgbClr val="461CF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rgbClr val="461CF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038F-4A7B-B44D-A8859709371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2.4742707715757439E-2"/>
                  <c:y val="-9.73817283877706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rgbClr val="70309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66F65AF-0200-4648-BCDB-8E1B79C2186E}" type="CATEGORYNAME">
                      <a:rPr lang="ru-RU" sz="2200" b="1">
                        <a:solidFill>
                          <a:srgbClr val="70309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200">
                          <a:solidFill>
                            <a:srgbClr val="70309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2200" baseline="0" dirty="0">
                        <a:solidFill>
                          <a:srgbClr val="70309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
</a:t>
                    </a:r>
                    <a:fld id="{EEE6DCF8-B9CF-4DBB-8AA3-6EC6915535E7}" type="PERCENTAGE">
                      <a:rPr lang="ru-RU" sz="2200" baseline="0">
                        <a:solidFill>
                          <a:srgbClr val="70309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200">
                          <a:solidFill>
                            <a:srgbClr val="70309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sz="2200" baseline="0" dirty="0">
                      <a:solidFill>
                        <a:srgbClr val="70309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rgbClr val="70309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038F-4A7B-B44D-A8859709371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0.18864634219920062"/>
                  <c:y val="-5.00923747048441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rgbClr val="14AC47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038F-4A7B-B44D-A8859709371E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32349039918520012"/>
                  <c:y val="0.120773357736268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038F-4A7B-B44D-A8859709371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Лист3!$A$2:$A$13</c:f>
              <c:strCache>
                <c:ptCount val="12"/>
                <c:pt idx="0">
                  <c:v>Доходы от использования имущетсва,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Штрафы</c:v>
                </c:pt>
                <c:pt idx="3">
                  <c:v>Платежи при пользовании природными ресурсами</c:v>
                </c:pt>
                <c:pt idx="4">
                  <c:v>Остальные неналоговые</c:v>
                </c:pt>
                <c:pt idx="5">
                  <c:v>НДФЛ</c:v>
                </c:pt>
                <c:pt idx="6">
                  <c:v>Налог на имущество организаций</c:v>
                </c:pt>
                <c:pt idx="7">
                  <c:v>Налог на прибыль организаций</c:v>
                </c:pt>
                <c:pt idx="8">
                  <c:v>Акцизы</c:v>
                </c:pt>
                <c:pt idx="9">
                  <c:v>НДПИ</c:v>
                </c:pt>
                <c:pt idx="10">
                  <c:v>УСН</c:v>
                </c:pt>
                <c:pt idx="11">
                  <c:v>Остальные налоговые</c:v>
                </c:pt>
              </c:strCache>
            </c:strRef>
          </c:cat>
          <c:val>
            <c:numRef>
              <c:f>Лист3!$C$2:$C$13</c:f>
              <c:numCache>
                <c:formatCode>#,##0.0</c:formatCode>
                <c:ptCount val="12"/>
                <c:pt idx="0">
                  <c:v>5.9</c:v>
                </c:pt>
                <c:pt idx="1">
                  <c:v>87.5</c:v>
                </c:pt>
                <c:pt idx="2">
                  <c:v>65</c:v>
                </c:pt>
                <c:pt idx="3">
                  <c:v>29.9</c:v>
                </c:pt>
                <c:pt idx="5">
                  <c:v>7842.8</c:v>
                </c:pt>
                <c:pt idx="6">
                  <c:v>2306.4</c:v>
                </c:pt>
                <c:pt idx="7">
                  <c:v>6590.8</c:v>
                </c:pt>
                <c:pt idx="8">
                  <c:v>788.3</c:v>
                </c:pt>
                <c:pt idx="9">
                  <c:v>2513.9</c:v>
                </c:pt>
                <c:pt idx="10">
                  <c:v>314.8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1-038F-4A7B-B44D-A885970937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Лист1!$B$30</c:f>
              <c:strCache>
                <c:ptCount val="1"/>
                <c:pt idx="0">
                  <c:v>ВСЕГО</c:v>
                </c:pt>
              </c:strCache>
            </c:strRef>
          </c:tx>
          <c:spPr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6.9617866790347024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35641392433603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2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Лист1!$C$29:$E$29</c:f>
              <c:numCache>
                <c:formatCode>@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Лист1!$C$30:$E$30</c:f>
              <c:numCache>
                <c:formatCode>#\ ##0.0</c:formatCode>
                <c:ptCount val="3"/>
                <c:pt idx="0">
                  <c:v>1170.2</c:v>
                </c:pt>
                <c:pt idx="1">
                  <c:v>1156.5999999999999</c:v>
                </c:pt>
                <c:pt idx="2">
                  <c:v>1156.5999999999999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86178056"/>
        <c:axId val="186178448"/>
        <c:axId val="0"/>
      </c:bar3DChart>
      <c:catAx>
        <c:axId val="186178056"/>
        <c:scaling>
          <c:orientation val="minMax"/>
        </c:scaling>
        <c:delete val="0"/>
        <c:axPos val="l"/>
        <c:numFmt formatCode="@" sourceLinked="1"/>
        <c:majorTickMark val="none"/>
        <c:minorTickMark val="none"/>
        <c:tickLblPos val="nextTo"/>
        <c:spPr>
          <a:ln w="633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59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178448"/>
        <c:crosses val="autoZero"/>
        <c:auto val="1"/>
        <c:lblAlgn val="ctr"/>
        <c:lblOffset val="100"/>
        <c:noMultiLvlLbl val="0"/>
      </c:catAx>
      <c:valAx>
        <c:axId val="186178448"/>
        <c:scaling>
          <c:orientation val="minMax"/>
        </c:scaling>
        <c:delete val="1"/>
        <c:axPos val="b"/>
        <c:majorGridlines>
          <c:spPr>
            <a:ln w="9469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186178056"/>
        <c:crosses val="autoZero"/>
        <c:crossBetween val="between"/>
      </c:valAx>
      <c:spPr>
        <a:noFill/>
        <a:ln w="2532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Лист1!$B$33</c:f>
              <c:strCache>
                <c:ptCount val="1"/>
                <c:pt idx="0">
                  <c:v>ВСЕГО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tint val="98000"/>
                    <a:shade val="25000"/>
                    <a:satMod val="250000"/>
                  </a:schemeClr>
                </a:gs>
                <a:gs pos="68000">
                  <a:schemeClr val="accent4">
                    <a:tint val="86000"/>
                    <a:satMod val="115000"/>
                  </a:schemeClr>
                </a:gs>
                <a:gs pos="100000">
                  <a:schemeClr val="accent4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497" cap="flat" cmpd="sng" algn="ctr">
              <a:solidFill>
                <a:schemeClr val="accent4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4">
                  <a:shade val="9000"/>
                  <a:satMod val="105000"/>
                  <a:alpha val="48000"/>
                </a:schemeClr>
              </a:outerShdw>
            </a:effectLst>
            <a:sp3d contourW="9525">
              <a:contourClr>
                <a:schemeClr val="accent4">
                  <a:shade val="50000"/>
                  <a:satMod val="103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5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Лист1!$C$32:$E$32</c:f>
              <c:numCache>
                <c:formatCode>@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Лист1!$C$33:$E$33</c:f>
              <c:numCache>
                <c:formatCode>#\ ##0.0</c:formatCode>
                <c:ptCount val="3"/>
                <c:pt idx="0">
                  <c:v>253.9</c:v>
                </c:pt>
                <c:pt idx="1">
                  <c:v>223.2</c:v>
                </c:pt>
                <c:pt idx="2">
                  <c:v>223.2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86179232"/>
        <c:axId val="186179624"/>
        <c:axId val="0"/>
      </c:bar3DChart>
      <c:catAx>
        <c:axId val="186179232"/>
        <c:scaling>
          <c:orientation val="minMax"/>
        </c:scaling>
        <c:delete val="0"/>
        <c:axPos val="l"/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5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179624"/>
        <c:crosses val="autoZero"/>
        <c:auto val="1"/>
        <c:lblAlgn val="ctr"/>
        <c:lblOffset val="100"/>
        <c:noMultiLvlLbl val="0"/>
      </c:catAx>
      <c:valAx>
        <c:axId val="186179624"/>
        <c:scaling>
          <c:orientation val="minMax"/>
        </c:scaling>
        <c:delete val="1"/>
        <c:axPos val="b"/>
        <c:majorGridlines>
          <c:spPr>
            <a:ln w="9497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186179232"/>
        <c:crosses val="autoZero"/>
        <c:crossBetween val="between"/>
      </c:valAx>
      <c:spPr>
        <a:noFill/>
        <a:ln w="25325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203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80314960629922"/>
          <c:y val="0"/>
          <c:w val="0.83991907261592302"/>
          <c:h val="0.841674686497521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Лист1!$B$37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497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2.2222222222222223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666666666666666E-2"/>
                  <c:y val="-9.2592592592592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6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Лист1!$C$36:$E$36</c:f>
              <c:numCache>
                <c:formatCode>@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Лист1!$C$37:$E$37</c:f>
              <c:numCache>
                <c:formatCode>#\ ##0.0</c:formatCode>
                <c:ptCount val="3"/>
                <c:pt idx="0">
                  <c:v>5755.2</c:v>
                </c:pt>
                <c:pt idx="1">
                  <c:v>5742.3</c:v>
                </c:pt>
                <c:pt idx="2">
                  <c:v>5742.3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91078896"/>
        <c:axId val="191079288"/>
        <c:axId val="0"/>
      </c:bar3DChart>
      <c:catAx>
        <c:axId val="191078896"/>
        <c:scaling>
          <c:orientation val="minMax"/>
        </c:scaling>
        <c:delete val="0"/>
        <c:axPos val="l"/>
        <c:numFmt formatCode="@" sourceLinked="1"/>
        <c:majorTickMark val="none"/>
        <c:minorTickMark val="none"/>
        <c:tickLblPos val="nextTo"/>
        <c:spPr>
          <a:noFill/>
          <a:ln w="18994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6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1079288"/>
        <c:crosses val="autoZero"/>
        <c:auto val="1"/>
        <c:lblAlgn val="ctr"/>
        <c:lblOffset val="100"/>
        <c:noMultiLvlLbl val="0"/>
      </c:catAx>
      <c:valAx>
        <c:axId val="191079288"/>
        <c:scaling>
          <c:orientation val="minMax"/>
        </c:scaling>
        <c:delete val="0"/>
        <c:axPos val="b"/>
        <c:majorGridlines>
          <c:spPr>
            <a:ln w="9497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6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1078896"/>
        <c:crosses val="autoZero"/>
        <c:crossBetween val="between"/>
      </c:valAx>
      <c:spPr>
        <a:noFill/>
        <a:ln w="25325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Лист1!$B$41</c:f>
              <c:strCache>
                <c:ptCount val="1"/>
                <c:pt idx="0">
                  <c:v>ВСЕГО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5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Лист1!$C$40:$E$40</c:f>
              <c:numCache>
                <c:formatCode>@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Лист1!$C$41:$E$41</c:f>
              <c:numCache>
                <c:formatCode>#\ ##0.0</c:formatCode>
                <c:ptCount val="3"/>
                <c:pt idx="0">
                  <c:v>891.4</c:v>
                </c:pt>
                <c:pt idx="1">
                  <c:v>981.1</c:v>
                </c:pt>
                <c:pt idx="2">
                  <c:v>839.2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box"/>
        <c:axId val="105153232"/>
        <c:axId val="105153624"/>
        <c:axId val="186626720"/>
      </c:bar3DChart>
      <c:catAx>
        <c:axId val="105153232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5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5153624"/>
        <c:crosses val="autoZero"/>
        <c:auto val="1"/>
        <c:lblAlgn val="ctr"/>
        <c:lblOffset val="100"/>
        <c:noMultiLvlLbl val="0"/>
      </c:catAx>
      <c:valAx>
        <c:axId val="105153624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105153232"/>
        <c:crosses val="autoZero"/>
        <c:crossBetween val="between"/>
      </c:valAx>
      <c:serAx>
        <c:axId val="186626720"/>
        <c:scaling>
          <c:orientation val="minMax"/>
        </c:scaling>
        <c:delete val="1"/>
        <c:axPos val="b"/>
        <c:majorTickMark val="out"/>
        <c:minorTickMark val="none"/>
        <c:tickLblPos val="nextTo"/>
        <c:crossAx val="105153624"/>
        <c:crosses val="autoZero"/>
      </c:serAx>
      <c:spPr>
        <a:noFill/>
        <a:ln w="25325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Лист1!$B$44</c:f>
              <c:strCache>
                <c:ptCount val="1"/>
                <c:pt idx="0">
                  <c:v>ВСЕГО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l">
                <a:rot lat="0" lon="0" rev="9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2.7777777777777776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666666666666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999999999999949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Лист1!$C$43:$E$43</c:f>
              <c:numCache>
                <c:formatCode>@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Лист1!$C$44:$E$44</c:f>
              <c:numCache>
                <c:formatCode>#\ ##0.0</c:formatCode>
                <c:ptCount val="3"/>
                <c:pt idx="0">
                  <c:v>4029.6</c:v>
                </c:pt>
                <c:pt idx="1">
                  <c:v>3962.9</c:v>
                </c:pt>
                <c:pt idx="2">
                  <c:v>3962.9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551416"/>
        <c:axId val="188551808"/>
        <c:axId val="0"/>
      </c:bar3DChart>
      <c:catAx>
        <c:axId val="188551416"/>
        <c:scaling>
          <c:orientation val="minMax"/>
        </c:scaling>
        <c:delete val="0"/>
        <c:axPos val="l"/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8551808"/>
        <c:crosses val="autoZero"/>
        <c:auto val="1"/>
        <c:lblAlgn val="ctr"/>
        <c:lblOffset val="100"/>
        <c:noMultiLvlLbl val="0"/>
      </c:catAx>
      <c:valAx>
        <c:axId val="188551808"/>
        <c:scaling>
          <c:orientation val="minMax"/>
        </c:scaling>
        <c:delete val="1"/>
        <c:axPos val="b"/>
        <c:numFmt formatCode="#\ ##0.0" sourceLinked="1"/>
        <c:majorTickMark val="out"/>
        <c:minorTickMark val="none"/>
        <c:tickLblPos val="nextTo"/>
        <c:crossAx val="188551416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Лист1!$B$50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2"/>
              <c:layout>
                <c:manualLayout>
                  <c:x val="8.3333333333333332E-3"/>
                  <c:y val="-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5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2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Лист1!$C$49:$E$49</c:f>
              <c:numCache>
                <c:formatCode>@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Лист1!$C$50:$E$50</c:f>
              <c:numCache>
                <c:formatCode>#\ ##0.0</c:formatCode>
                <c:ptCount val="3"/>
                <c:pt idx="0">
                  <c:v>929.4</c:v>
                </c:pt>
                <c:pt idx="1">
                  <c:v>915.4</c:v>
                </c:pt>
                <c:pt idx="2">
                  <c:v>848.9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552592"/>
        <c:axId val="188552984"/>
        <c:axId val="186627992"/>
      </c:bar3DChart>
      <c:catAx>
        <c:axId val="188552592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ln w="6338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592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8552984"/>
        <c:crosses val="autoZero"/>
        <c:auto val="1"/>
        <c:lblAlgn val="ctr"/>
        <c:lblOffset val="100"/>
        <c:noMultiLvlLbl val="0"/>
      </c:catAx>
      <c:valAx>
        <c:axId val="188552984"/>
        <c:scaling>
          <c:orientation val="minMax"/>
        </c:scaling>
        <c:delete val="0"/>
        <c:axPos val="l"/>
        <c:majorGridlines>
          <c:spPr>
            <a:ln w="9480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ln w="6338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93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8552592"/>
        <c:crosses val="autoZero"/>
        <c:crossBetween val="between"/>
      </c:valAx>
      <c:serAx>
        <c:axId val="186627992"/>
        <c:scaling>
          <c:orientation val="minMax"/>
        </c:scaling>
        <c:delete val="1"/>
        <c:axPos val="b"/>
        <c:majorTickMark val="out"/>
        <c:minorTickMark val="none"/>
        <c:tickLblPos val="nextTo"/>
        <c:crossAx val="188552984"/>
        <c:crosses val="autoZero"/>
      </c:ser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Лист1!$B$54</c:f>
              <c:strCache>
                <c:ptCount val="1"/>
                <c:pt idx="0">
                  <c:v>ВСЕГО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l">
                <a:rot lat="0" lon="0" rev="9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9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Лист1!$C$53:$E$53</c:f>
              <c:numCache>
                <c:formatCode>@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Лист1!$C$54:$E$54</c:f>
              <c:numCache>
                <c:formatCode>#\ ##0.0</c:formatCode>
                <c:ptCount val="3"/>
                <c:pt idx="0">
                  <c:v>909.3</c:v>
                </c:pt>
                <c:pt idx="1">
                  <c:v>1522.8</c:v>
                </c:pt>
                <c:pt idx="2">
                  <c:v>2236.6999999999998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554944"/>
        <c:axId val="187708232"/>
        <c:axId val="0"/>
      </c:bar3DChart>
      <c:catAx>
        <c:axId val="188554944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1269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7708232"/>
        <c:crosses val="autoZero"/>
        <c:auto val="1"/>
        <c:lblAlgn val="ctr"/>
        <c:lblOffset val="100"/>
        <c:noMultiLvlLbl val="0"/>
      </c:catAx>
      <c:valAx>
        <c:axId val="187708232"/>
        <c:scaling>
          <c:orientation val="minMax"/>
        </c:scaling>
        <c:delete val="0"/>
        <c:axPos val="l"/>
        <c:majorGridlines>
          <c:spPr>
            <a:ln w="951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8554944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7541077695456"/>
          <c:y val="6.125238739620166E-2"/>
          <c:w val="0.49513749212994584"/>
          <c:h val="0.80749249675479473"/>
        </c:manualLayout>
      </c:layout>
      <c:doughnutChart>
        <c:varyColors val="1"/>
        <c:ser>
          <c:idx val="0"/>
          <c:order val="0"/>
          <c:tx>
            <c:strRef>
              <c:f>Лист3!$B$1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6944A"/>
            </a:solidFill>
          </c:spPr>
          <c:dPt>
            <c:idx val="0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2E-4F97-8513-54EA9EB7ED1F}"/>
              </c:ext>
            </c:extLst>
          </c:dPt>
          <c:dPt>
            <c:idx val="1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2E-4F97-8513-54EA9EB7ED1F}"/>
              </c:ext>
            </c:extLst>
          </c:dPt>
          <c:dPt>
            <c:idx val="2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E2E-4F97-8513-54EA9EB7ED1F}"/>
              </c:ext>
            </c:extLst>
          </c:dPt>
          <c:dPt>
            <c:idx val="3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E2E-4F97-8513-54EA9EB7ED1F}"/>
              </c:ext>
            </c:extLst>
          </c:dPt>
          <c:dPt>
            <c:idx val="4"/>
            <c:bubble3D val="0"/>
            <c:spPr>
              <a:solidFill>
                <a:srgbClr val="AEFCD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E2E-4F97-8513-54EA9EB7ED1F}"/>
              </c:ext>
            </c:extLst>
          </c:dPt>
          <c:dPt>
            <c:idx val="5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E2E-4F97-8513-54EA9EB7ED1F}"/>
              </c:ext>
            </c:extLst>
          </c:dPt>
          <c:dPt>
            <c:idx val="6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E2E-4F97-8513-54EA9EB7ED1F}"/>
              </c:ext>
            </c:extLst>
          </c:dPt>
          <c:dPt>
            <c:idx val="7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E2E-4F97-8513-54EA9EB7ED1F}"/>
              </c:ext>
            </c:extLst>
          </c:dPt>
          <c:dPt>
            <c:idx val="8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E2E-4F97-8513-54EA9EB7ED1F}"/>
              </c:ext>
            </c:extLst>
          </c:dPt>
          <c:dPt>
            <c:idx val="9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E2E-4F97-8513-54EA9EB7ED1F}"/>
              </c:ext>
            </c:extLst>
          </c:dPt>
          <c:dPt>
            <c:idx val="10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E2E-4F97-8513-54EA9EB7ED1F}"/>
              </c:ext>
            </c:extLst>
          </c:dPt>
          <c:dPt>
            <c:idx val="11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E2E-4F97-8513-54EA9EB7ED1F}"/>
              </c:ext>
            </c:extLst>
          </c:dPt>
          <c:dLbls>
            <c:dLbl>
              <c:idx val="4"/>
              <c:layout>
                <c:manualLayout>
                  <c:x val="2.5377571302482864E-3"/>
                  <c:y val="-1.18517521666577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E2E-4F97-8513-54EA9EB7ED1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327653558104511E-2"/>
                  <c:y val="-0.427083663086705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7E2E-4F97-8513-54EA9EB7ED1F}"/>
                </c:ext>
                <c:ext xmlns:c15="http://schemas.microsoft.com/office/drawing/2012/chart" uri="{CE6537A1-D6FC-4f65-9D91-7224C49458BB}">
                  <c15:layout>
                    <c:manualLayout>
                      <c:w val="8.263177717639747E-2"/>
                      <c:h val="7.315757335590213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Лист3!$A$2:$A$13</c:f>
              <c:strCache>
                <c:ptCount val="12"/>
                <c:pt idx="0">
                  <c:v>Доходы от использования имущетсва,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Штрафы</c:v>
                </c:pt>
                <c:pt idx="3">
                  <c:v>Платежи при пользовании природными ресурсами</c:v>
                </c:pt>
                <c:pt idx="4">
                  <c:v>Остальные неналоговые</c:v>
                </c:pt>
                <c:pt idx="5">
                  <c:v>НДФЛ</c:v>
                </c:pt>
                <c:pt idx="6">
                  <c:v>Налог на имущество организаций</c:v>
                </c:pt>
                <c:pt idx="7">
                  <c:v>Налог на прибыль организаций</c:v>
                </c:pt>
                <c:pt idx="8">
                  <c:v>Акцизы</c:v>
                </c:pt>
                <c:pt idx="9">
                  <c:v>НДПИ</c:v>
                </c:pt>
                <c:pt idx="10">
                  <c:v>УСН</c:v>
                </c:pt>
                <c:pt idx="11">
                  <c:v>Остальные налоговые</c:v>
                </c:pt>
              </c:strCache>
            </c:strRef>
          </c:cat>
          <c:val>
            <c:numRef>
              <c:f>Лист3!$B$2:$B$13</c:f>
              <c:numCache>
                <c:formatCode>General</c:formatCode>
                <c:ptCount val="12"/>
                <c:pt idx="4" formatCode="#,##0.0">
                  <c:v>20.2</c:v>
                </c:pt>
                <c:pt idx="11" formatCode="#,##0.0">
                  <c:v>318.10000000000002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7E2E-4F97-8513-54EA9EB7ED1F}"/>
            </c:ext>
          </c:extLst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7E2E-4F97-8513-54EA9EB7ED1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7E2E-4F97-8513-54EA9EB7ED1F}"/>
              </c:ext>
            </c:extLst>
          </c:dPt>
          <c:dPt>
            <c:idx val="2"/>
            <c:bubble3D val="0"/>
            <c:spPr>
              <a:solidFill>
                <a:srgbClr val="2E2E2E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7E2E-4F97-8513-54EA9EB7ED1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7E2E-4F97-8513-54EA9EB7ED1F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7E2E-4F97-8513-54EA9EB7ED1F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7E2E-4F97-8513-54EA9EB7ED1F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7E2E-4F97-8513-54EA9EB7ED1F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7E2E-4F97-8513-54EA9EB7ED1F}"/>
              </c:ext>
            </c:extLst>
          </c:dPt>
          <c:dPt>
            <c:idx val="8"/>
            <c:bubble3D val="0"/>
            <c:spPr>
              <a:solidFill>
                <a:srgbClr val="461DF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7E2E-4F97-8513-54EA9EB7ED1F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7E2E-4F97-8513-54EA9EB7ED1F}"/>
              </c:ext>
            </c:extLst>
          </c:dPt>
          <c:dPt>
            <c:idx val="10"/>
            <c:bubble3D val="0"/>
            <c:spPr>
              <a:solidFill>
                <a:srgbClr val="2BE96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7E2E-4F97-8513-54EA9EB7ED1F}"/>
              </c:ext>
            </c:extLst>
          </c:dPt>
          <c:dPt>
            <c:idx val="11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0-7E2E-4F97-8513-54EA9EB7ED1F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7E2E-4F97-8513-54EA9EB7ED1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7E2E-4F97-8513-54EA9EB7ED1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7E2E-4F97-8513-54EA9EB7ED1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7E2E-4F97-8513-54EA9EB7ED1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3165651846443298E-2"/>
                  <c:y val="-7.8753069509402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7E2E-4F97-8513-54EA9EB7ED1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0897579673329066E-2"/>
                  <c:y val="-0.118680444030975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rgbClr val="2F74B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7E2E-4F97-8513-54EA9EB7ED1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4385850519751629E-2"/>
                  <c:y val="5.04321469585710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rgbClr val="BA561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7E2E-4F97-8513-54EA9EB7ED1F}"/>
                </c:ext>
                <c:ext xmlns:c15="http://schemas.microsoft.com/office/drawing/2012/chart" uri="{CE6537A1-D6FC-4f65-9D91-7224C49458BB}">
                  <c15:layout>
                    <c:manualLayout>
                      <c:w val="0.21649386333510423"/>
                      <c:h val="0.313635980501230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4.3764373002624549E-2"/>
                  <c:y val="0.185494039618571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rgbClr val="FFC00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B639C3A-165B-4DCE-8C34-1D96E472DF2C}" type="CATEGORYNAME">
                      <a:rPr lang="ru-RU" sz="2200" baseline="0">
                        <a:solidFill>
                          <a:srgbClr val="FFC00D"/>
                        </a:solidFill>
                      </a:rPr>
                      <a:pPr>
                        <a:defRPr sz="2200">
                          <a:solidFill>
                            <a:srgbClr val="FFC00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2200" baseline="0" dirty="0">
                        <a:solidFill>
                          <a:srgbClr val="FFC00D"/>
                        </a:solidFill>
                      </a:rPr>
                      <a:t>
</a:t>
                    </a:r>
                    <a:fld id="{8A0596BB-D0BA-49C4-90EB-51B30D57E0C6}" type="PERCENTAGE">
                      <a:rPr lang="ru-RU" sz="2200" baseline="0">
                        <a:solidFill>
                          <a:srgbClr val="FFC00D"/>
                        </a:solidFill>
                      </a:rPr>
                      <a:pPr>
                        <a:defRPr sz="2200">
                          <a:solidFill>
                            <a:srgbClr val="FFC00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sz="2200" baseline="0" dirty="0">
                      <a:solidFill>
                        <a:srgbClr val="FFC00D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rgbClr val="FFC00D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7E2E-4F97-8513-54EA9EB7ED1F}"/>
                </c:ext>
                <c:ext xmlns:c15="http://schemas.microsoft.com/office/drawing/2012/chart" uri="{CE6537A1-D6FC-4f65-9D91-7224C49458BB}">
                  <c15:layout>
                    <c:manualLayout>
                      <c:w val="0.207199951798506"/>
                      <c:h val="0.313635980501230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4.9395432274217742E-2"/>
                  <c:y val="-6.48460720795420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rgbClr val="461CF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60917AD-C61E-4631-B72C-16E1AE39FD90}" type="CATEGORYNAME">
                      <a:rPr lang="ru-RU" sz="2200" u="none">
                        <a:solidFill>
                          <a:srgbClr val="461CF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200">
                          <a:solidFill>
                            <a:srgbClr val="461CF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2200" u="none" baseline="0" dirty="0">
                        <a:solidFill>
                          <a:srgbClr val="461CF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
</a:t>
                    </a:r>
                    <a:fld id="{774F320B-959F-4387-8CEC-6A665BB820D3}" type="PERCENTAGE">
                      <a:rPr lang="ru-RU" sz="2200" u="none" baseline="0">
                        <a:solidFill>
                          <a:srgbClr val="461CF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200">
                          <a:solidFill>
                            <a:srgbClr val="461CF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sz="2200" u="none" baseline="0" dirty="0">
                      <a:solidFill>
                        <a:srgbClr val="461CF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rgbClr val="461CF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7E2E-4F97-8513-54EA9EB7ED1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3.5334671071151354E-2"/>
                  <c:y val="-9.01924895181335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rgbClr val="70309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66F65AF-0200-4648-BCDB-8E1B79C2186E}" type="CATEGORYNAME">
                      <a:rPr lang="ru-RU" sz="2200" u="none">
                        <a:solidFill>
                          <a:srgbClr val="70309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200">
                          <a:solidFill>
                            <a:srgbClr val="70309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2200" u="none" baseline="0" dirty="0">
                        <a:solidFill>
                          <a:srgbClr val="70309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
</a:t>
                    </a:r>
                    <a:fld id="{EEE6DCF8-B9CF-4DBB-8AA3-6EC6915535E7}" type="PERCENTAGE">
                      <a:rPr lang="ru-RU" sz="2200" u="none" baseline="0">
                        <a:solidFill>
                          <a:srgbClr val="70309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200">
                          <a:solidFill>
                            <a:srgbClr val="70309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sz="2200" u="none" baseline="0" dirty="0">
                      <a:solidFill>
                        <a:srgbClr val="70309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rgbClr val="70309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7E2E-4F97-8513-54EA9EB7ED1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0.17054653466910807"/>
                  <c:y val="-3.85642022450363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rgbClr val="19E15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7E2E-4F97-8513-54EA9EB7ED1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32349039918520012"/>
                  <c:y val="0.120773357736268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7E2E-4F97-8513-54EA9EB7ED1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Лист3!$A$2:$A$13</c:f>
              <c:strCache>
                <c:ptCount val="12"/>
                <c:pt idx="0">
                  <c:v>Доходы от использования имущетсва,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Штрафы</c:v>
                </c:pt>
                <c:pt idx="3">
                  <c:v>Платежи при пользовании природными ресурсами</c:v>
                </c:pt>
                <c:pt idx="4">
                  <c:v>Остальные неналоговые</c:v>
                </c:pt>
                <c:pt idx="5">
                  <c:v>НДФЛ</c:v>
                </c:pt>
                <c:pt idx="6">
                  <c:v>Налог на имущество организаций</c:v>
                </c:pt>
                <c:pt idx="7">
                  <c:v>Налог на прибыль организаций</c:v>
                </c:pt>
                <c:pt idx="8">
                  <c:v>Акцизы</c:v>
                </c:pt>
                <c:pt idx="9">
                  <c:v>НДПИ</c:v>
                </c:pt>
                <c:pt idx="10">
                  <c:v>УСН</c:v>
                </c:pt>
                <c:pt idx="11">
                  <c:v>Остальные налоговые</c:v>
                </c:pt>
              </c:strCache>
            </c:strRef>
          </c:cat>
          <c:val>
            <c:numRef>
              <c:f>Лист3!$C$2:$C$13</c:f>
              <c:numCache>
                <c:formatCode>#,##0.0</c:formatCode>
                <c:ptCount val="12"/>
                <c:pt idx="0">
                  <c:v>6.1</c:v>
                </c:pt>
                <c:pt idx="1">
                  <c:v>87.4</c:v>
                </c:pt>
                <c:pt idx="2">
                  <c:v>65</c:v>
                </c:pt>
                <c:pt idx="3">
                  <c:v>30.5</c:v>
                </c:pt>
                <c:pt idx="5">
                  <c:v>8624.5</c:v>
                </c:pt>
                <c:pt idx="6">
                  <c:v>2462.3000000000002</c:v>
                </c:pt>
                <c:pt idx="7">
                  <c:v>7052.2</c:v>
                </c:pt>
                <c:pt idx="8">
                  <c:v>832.9</c:v>
                </c:pt>
                <c:pt idx="9">
                  <c:v>2778.7</c:v>
                </c:pt>
                <c:pt idx="10">
                  <c:v>326.8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1-7E2E-4F97-8513-54EA9EB7ED1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7541077695456"/>
          <c:y val="6.125238739620166E-2"/>
          <c:w val="0.49513749212994584"/>
          <c:h val="0.80749249675479473"/>
        </c:manualLayout>
      </c:layout>
      <c:doughnutChart>
        <c:varyColors val="1"/>
        <c:ser>
          <c:idx val="0"/>
          <c:order val="0"/>
          <c:tx>
            <c:strRef>
              <c:f>Лист3!$B$1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6944A"/>
            </a:solidFill>
          </c:spPr>
          <c:dPt>
            <c:idx val="0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2E-4F97-8513-54EA9EB7ED1F}"/>
              </c:ext>
            </c:extLst>
          </c:dPt>
          <c:dPt>
            <c:idx val="1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2E-4F97-8513-54EA9EB7ED1F}"/>
              </c:ext>
            </c:extLst>
          </c:dPt>
          <c:dPt>
            <c:idx val="2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E2E-4F97-8513-54EA9EB7ED1F}"/>
              </c:ext>
            </c:extLst>
          </c:dPt>
          <c:dPt>
            <c:idx val="3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E2E-4F97-8513-54EA9EB7ED1F}"/>
              </c:ext>
            </c:extLst>
          </c:dPt>
          <c:dPt>
            <c:idx val="4"/>
            <c:bubble3D val="0"/>
            <c:spPr>
              <a:solidFill>
                <a:srgbClr val="AEFCD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E2E-4F97-8513-54EA9EB7ED1F}"/>
              </c:ext>
            </c:extLst>
          </c:dPt>
          <c:dPt>
            <c:idx val="5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E2E-4F97-8513-54EA9EB7ED1F}"/>
              </c:ext>
            </c:extLst>
          </c:dPt>
          <c:dPt>
            <c:idx val="6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E2E-4F97-8513-54EA9EB7ED1F}"/>
              </c:ext>
            </c:extLst>
          </c:dPt>
          <c:dPt>
            <c:idx val="7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E2E-4F97-8513-54EA9EB7ED1F}"/>
              </c:ext>
            </c:extLst>
          </c:dPt>
          <c:dPt>
            <c:idx val="8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E2E-4F97-8513-54EA9EB7ED1F}"/>
              </c:ext>
            </c:extLst>
          </c:dPt>
          <c:dPt>
            <c:idx val="9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E2E-4F97-8513-54EA9EB7ED1F}"/>
              </c:ext>
            </c:extLst>
          </c:dPt>
          <c:dPt>
            <c:idx val="10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E2E-4F97-8513-54EA9EB7ED1F}"/>
              </c:ext>
            </c:extLst>
          </c:dPt>
          <c:dPt>
            <c:idx val="11"/>
            <c:bubble3D val="0"/>
            <c:spPr>
              <a:solidFill>
                <a:srgbClr val="0694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E2E-4F97-8513-54EA9EB7ED1F}"/>
              </c:ext>
            </c:extLst>
          </c:dPt>
          <c:dLbls>
            <c:dLbl>
              <c:idx val="4"/>
              <c:layout>
                <c:manualLayout>
                  <c:x val="2.5377571302482864E-3"/>
                  <c:y val="-1.18517521666577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E2E-4F97-8513-54EA9EB7ED1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5.3576251438728614E-2"/>
                  <c:y val="-0.368728252190799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7E2E-4F97-8513-54EA9EB7ED1F}"/>
                </c:ext>
                <c:ext xmlns:c15="http://schemas.microsoft.com/office/drawing/2012/chart" uri="{CE6537A1-D6FC-4f65-9D91-7224C49458BB}">
                  <c15:layout>
                    <c:manualLayout>
                      <c:w val="8.731698620650441E-2"/>
                      <c:h val="0.1174992649939069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Лист3!$A$2:$A$13</c:f>
              <c:strCache>
                <c:ptCount val="12"/>
                <c:pt idx="0">
                  <c:v>Доходы от использования имущетсва,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Штрафы</c:v>
                </c:pt>
                <c:pt idx="3">
                  <c:v>Платежи при пользовании природными ресурсами</c:v>
                </c:pt>
                <c:pt idx="4">
                  <c:v>Остальные неналоговые</c:v>
                </c:pt>
                <c:pt idx="5">
                  <c:v>НДФЛ</c:v>
                </c:pt>
                <c:pt idx="6">
                  <c:v>Налог на имущество организаций</c:v>
                </c:pt>
                <c:pt idx="7">
                  <c:v>Налог на прибыль организаций</c:v>
                </c:pt>
                <c:pt idx="8">
                  <c:v>Акцизы</c:v>
                </c:pt>
                <c:pt idx="9">
                  <c:v>НДПИ</c:v>
                </c:pt>
                <c:pt idx="10">
                  <c:v>УСН</c:v>
                </c:pt>
                <c:pt idx="11">
                  <c:v>Остальные налоговые</c:v>
                </c:pt>
              </c:strCache>
            </c:strRef>
          </c:cat>
          <c:val>
            <c:numRef>
              <c:f>Лист3!$B$2:$B$13</c:f>
              <c:numCache>
                <c:formatCode>General</c:formatCode>
                <c:ptCount val="12"/>
                <c:pt idx="4" formatCode="#,##0.0">
                  <c:v>20.100000000000001</c:v>
                </c:pt>
                <c:pt idx="11" formatCode="#,##0.0">
                  <c:v>328.7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7E2E-4F97-8513-54EA9EB7ED1F}"/>
            </c:ext>
          </c:extLst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7E2E-4F97-8513-54EA9EB7ED1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7E2E-4F97-8513-54EA9EB7ED1F}"/>
              </c:ext>
            </c:extLst>
          </c:dPt>
          <c:dPt>
            <c:idx val="2"/>
            <c:bubble3D val="0"/>
            <c:spPr>
              <a:solidFill>
                <a:srgbClr val="2E2E2E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7E2E-4F97-8513-54EA9EB7ED1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7E2E-4F97-8513-54EA9EB7ED1F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7E2E-4F97-8513-54EA9EB7ED1F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7E2E-4F97-8513-54EA9EB7ED1F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7E2E-4F97-8513-54EA9EB7ED1F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7E2E-4F97-8513-54EA9EB7ED1F}"/>
              </c:ext>
            </c:extLst>
          </c:dPt>
          <c:dPt>
            <c:idx val="8"/>
            <c:bubble3D val="0"/>
            <c:spPr>
              <a:solidFill>
                <a:srgbClr val="461DF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7E2E-4F97-8513-54EA9EB7ED1F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7E2E-4F97-8513-54EA9EB7ED1F}"/>
              </c:ext>
            </c:extLst>
          </c:dPt>
          <c:dPt>
            <c:idx val="10"/>
            <c:bubble3D val="0"/>
            <c:spPr>
              <a:solidFill>
                <a:srgbClr val="2BE96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7E2E-4F97-8513-54EA9EB7ED1F}"/>
              </c:ext>
            </c:extLst>
          </c:dPt>
          <c:dPt>
            <c:idx val="11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0-7E2E-4F97-8513-54EA9EB7ED1F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7E2E-4F97-8513-54EA9EB7ED1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7E2E-4F97-8513-54EA9EB7ED1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7E2E-4F97-8513-54EA9EB7ED1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7E2E-4F97-8513-54EA9EB7ED1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3165651846443298E-2"/>
                  <c:y val="-7.8753069509402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7E2E-4F97-8513-54EA9EB7ED1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114631318948116E-2"/>
                  <c:y val="-0.130116333513165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rgbClr val="3078BA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7E2E-4F97-8513-54EA9EB7ED1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3839585227430342E-2"/>
                  <c:y val="8.21412377187806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rgbClr val="BE581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7E2E-4F97-8513-54EA9EB7ED1F}"/>
                </c:ext>
                <c:ext xmlns:c15="http://schemas.microsoft.com/office/drawing/2012/chart" uri="{CE6537A1-D6FC-4f65-9D91-7224C49458BB}">
                  <c15:layout>
                    <c:manualLayout>
                      <c:w val="0.25022218837491578"/>
                      <c:h val="0.28949845732254281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1.6810748892591158E-2"/>
                  <c:y val="0.207722470142748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rgbClr val="EEB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7E2E-4F97-8513-54EA9EB7ED1F}"/>
                </c:ext>
                <c:ext xmlns:c15="http://schemas.microsoft.com/office/drawing/2012/chart" uri="{CE6537A1-D6FC-4f65-9D91-7224C49458BB}">
                  <c15:layout>
                    <c:manualLayout>
                      <c:w val="0.2344680119400735"/>
                      <c:h val="0.28949845732254281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5.4482473812391387E-2"/>
                  <c:y val="-6.55111606482765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rgbClr val="461CF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60917AD-C61E-4631-B72C-16E1AE39FD90}" type="CATEGORYNAME">
                      <a:rPr lang="ru-RU" sz="2200">
                        <a:solidFill>
                          <a:srgbClr val="461CF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200">
                          <a:solidFill>
                            <a:srgbClr val="461CF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2200" baseline="0" dirty="0">
                        <a:solidFill>
                          <a:srgbClr val="461CF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
</a:t>
                    </a:r>
                    <a:fld id="{774F320B-959F-4387-8CEC-6A665BB820D3}" type="PERCENTAGE">
                      <a:rPr lang="ru-RU" sz="2200" baseline="0">
                        <a:solidFill>
                          <a:srgbClr val="461CF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200">
                          <a:solidFill>
                            <a:srgbClr val="461CF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sz="2200" baseline="0" dirty="0">
                      <a:solidFill>
                        <a:srgbClr val="461CF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rgbClr val="461CF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7E2E-4F97-8513-54EA9EB7ED1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1.7322449505140166E-2"/>
                  <c:y val="-9.8725460444510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rgbClr val="70309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66F65AF-0200-4648-BCDB-8E1B79C2186E}" type="CATEGORYNAME">
                      <a:rPr lang="ru-RU" sz="2200">
                        <a:solidFill>
                          <a:srgbClr val="70309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200">
                          <a:solidFill>
                            <a:srgbClr val="70309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2200" baseline="0" dirty="0">
                        <a:solidFill>
                          <a:srgbClr val="70309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
</a:t>
                    </a:r>
                    <a:fld id="{EEE6DCF8-B9CF-4DBB-8AA3-6EC6915535E7}" type="PERCENTAGE">
                      <a:rPr lang="ru-RU" sz="2200" baseline="0">
                        <a:solidFill>
                          <a:srgbClr val="70309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200">
                          <a:solidFill>
                            <a:srgbClr val="70309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sz="2200" baseline="0" dirty="0">
                      <a:solidFill>
                        <a:srgbClr val="70309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rgbClr val="70309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7E2E-4F97-8513-54EA9EB7ED1F}"/>
                </c:ext>
                <c:ext xmlns:c15="http://schemas.microsoft.com/office/drawing/2012/chart" uri="{CE6537A1-D6FC-4f65-9D91-7224C49458BB}">
                  <c15:layout>
                    <c:manualLayout>
                      <c:w val="0.13239000315279351"/>
                      <c:h val="0.170744306028197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0.15132225388271281"/>
                  <c:y val="-6.71118372405289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rgbClr val="108A3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7E2E-4F97-8513-54EA9EB7ED1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32349039918520012"/>
                  <c:y val="0.120773357736268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7E2E-4F97-8513-54EA9EB7ED1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Лист3!$A$2:$A$13</c:f>
              <c:strCache>
                <c:ptCount val="12"/>
                <c:pt idx="0">
                  <c:v>Доходы от использования имущетсва,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Штрафы</c:v>
                </c:pt>
                <c:pt idx="3">
                  <c:v>Платежи при пользовании природными ресурсами</c:v>
                </c:pt>
                <c:pt idx="4">
                  <c:v>Остальные неналоговые</c:v>
                </c:pt>
                <c:pt idx="5">
                  <c:v>НДФЛ</c:v>
                </c:pt>
                <c:pt idx="6">
                  <c:v>Налог на имущество организаций</c:v>
                </c:pt>
                <c:pt idx="7">
                  <c:v>Налог на прибыль организаций</c:v>
                </c:pt>
                <c:pt idx="8">
                  <c:v>Акцизы</c:v>
                </c:pt>
                <c:pt idx="9">
                  <c:v>НДПИ</c:v>
                </c:pt>
                <c:pt idx="10">
                  <c:v>УСН</c:v>
                </c:pt>
                <c:pt idx="11">
                  <c:v>Остальные налоговые</c:v>
                </c:pt>
              </c:strCache>
            </c:strRef>
          </c:cat>
          <c:val>
            <c:numRef>
              <c:f>Лист3!$C$2:$C$13</c:f>
              <c:numCache>
                <c:formatCode>#,##0.0</c:formatCode>
                <c:ptCount val="12"/>
                <c:pt idx="0">
                  <c:v>10.4</c:v>
                </c:pt>
                <c:pt idx="1">
                  <c:v>87.5</c:v>
                </c:pt>
                <c:pt idx="2">
                  <c:v>65</c:v>
                </c:pt>
                <c:pt idx="3">
                  <c:v>31.2</c:v>
                </c:pt>
                <c:pt idx="5">
                  <c:v>9484.2000000000007</c:v>
                </c:pt>
                <c:pt idx="6">
                  <c:v>2563.5</c:v>
                </c:pt>
                <c:pt idx="7">
                  <c:v>7757.4</c:v>
                </c:pt>
                <c:pt idx="8">
                  <c:v>847.4</c:v>
                </c:pt>
                <c:pt idx="9">
                  <c:v>2907.2</c:v>
                </c:pt>
                <c:pt idx="10">
                  <c:v>339.2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1-7E2E-4F97-8513-54EA9EB7ED1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230487400679012E-2"/>
          <c:y val="3.7475722558290701E-2"/>
          <c:w val="0.95868544600938965"/>
          <c:h val="0.819886728464393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Лист2!$G$7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6 219,8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5 279,6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31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Лист2!$H$6:$L$6</c:f>
              <c:strCache>
                <c:ptCount val="5"/>
                <c:pt idx="0">
                  <c:v>Факт 2017</c:v>
                </c:pt>
                <c:pt idx="1">
                  <c:v>План 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Лист2!$H$7:$L$7</c:f>
              <c:numCache>
                <c:formatCode>#\ ##0.0</c:formatCode>
                <c:ptCount val="5"/>
                <c:pt idx="0" formatCode="#,##0.00">
                  <c:v>6219.8</c:v>
                </c:pt>
                <c:pt idx="1">
                  <c:v>4977.8999999999996</c:v>
                </c:pt>
                <c:pt idx="2">
                  <c:v>4729</c:v>
                </c:pt>
                <c:pt idx="3">
                  <c:v>1904.6</c:v>
                </c:pt>
                <c:pt idx="4">
                  <c:v>2094</c:v>
                </c:pt>
              </c:numCache>
            </c:numRef>
          </c:val>
        </c:ser>
        <c:ser>
          <c:idx val="1"/>
          <c:order val="1"/>
          <c:tx>
            <c:strRef>
              <c:f>Лист2!$G$8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1 074,3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5843761850587679E-2"/>
                  <c:y val="-8.8654901252607186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441,6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1880985013392099E-2"/>
                  <c:y val="-8.8654901252607186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218,6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31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Лист2!$H$6:$L$6</c:f>
              <c:strCache>
                <c:ptCount val="5"/>
                <c:pt idx="0">
                  <c:v>Факт 2017</c:v>
                </c:pt>
                <c:pt idx="1">
                  <c:v>План 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Лист2!$H$8:$L$8</c:f>
              <c:numCache>
                <c:formatCode>#\ ##0.0</c:formatCode>
                <c:ptCount val="5"/>
                <c:pt idx="0" formatCode="General">
                  <c:v>1851.2</c:v>
                </c:pt>
                <c:pt idx="1">
                  <c:v>1080.5999999999999</c:v>
                </c:pt>
                <c:pt idx="2">
                  <c:v>407.9</c:v>
                </c:pt>
                <c:pt idx="3">
                  <c:v>441.6</c:v>
                </c:pt>
                <c:pt idx="4">
                  <c:v>218.6</c:v>
                </c:pt>
              </c:numCache>
            </c:numRef>
          </c:val>
        </c:ser>
        <c:ser>
          <c:idx val="2"/>
          <c:order val="2"/>
          <c:tx>
            <c:strRef>
              <c:f>Лист2!$G$9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736,4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31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Лист2!$H$6:$L$6</c:f>
              <c:strCache>
                <c:ptCount val="5"/>
                <c:pt idx="0">
                  <c:v>Факт 2017</c:v>
                </c:pt>
                <c:pt idx="1">
                  <c:v>План 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Лист2!$H$9:$L$9</c:f>
              <c:numCache>
                <c:formatCode>#\ ##0.0</c:formatCode>
                <c:ptCount val="5"/>
                <c:pt idx="0" formatCode="General">
                  <c:v>585.79999999999995</c:v>
                </c:pt>
                <c:pt idx="1">
                  <c:v>739.5</c:v>
                </c:pt>
                <c:pt idx="2">
                  <c:v>822.8</c:v>
                </c:pt>
                <c:pt idx="3">
                  <c:v>870.5</c:v>
                </c:pt>
                <c:pt idx="4">
                  <c:v>881.4</c:v>
                </c:pt>
              </c:numCache>
            </c:numRef>
          </c:val>
        </c:ser>
        <c:ser>
          <c:idx val="3"/>
          <c:order val="3"/>
          <c:tx>
            <c:strRef>
              <c:f>Лист2!$G$10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0337504740235114E-3"/>
                  <c:y val="-9.108016044120348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3.86862219934218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0675009480470228E-3"/>
                  <c:y val="-6.77008884884882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168752370117557E-3"/>
                  <c:y val="-4.3521999742599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31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Лист2!$H$6:$L$6</c:f>
              <c:strCache>
                <c:ptCount val="5"/>
                <c:pt idx="0">
                  <c:v>Факт 2017</c:v>
                </c:pt>
                <c:pt idx="1">
                  <c:v>План 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Лист2!$H$10:$L$10</c:f>
              <c:numCache>
                <c:formatCode>General</c:formatCode>
                <c:ptCount val="5"/>
                <c:pt idx="0">
                  <c:v>983.2</c:v>
                </c:pt>
                <c:pt idx="1">
                  <c:v>568.9</c:v>
                </c:pt>
                <c:pt idx="2" formatCode="#\ ##0.0">
                  <c:v>29.7</c:v>
                </c:pt>
                <c:pt idx="3" formatCode="#\ ##0.0">
                  <c:v>30.3</c:v>
                </c:pt>
                <c:pt idx="4" formatCode="#\ ##0.0">
                  <c:v>30.2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977984"/>
        <c:axId val="175656160"/>
      </c:barChart>
      <c:catAx>
        <c:axId val="17597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98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31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5656160"/>
        <c:crosses val="autoZero"/>
        <c:auto val="1"/>
        <c:lblAlgn val="ctr"/>
        <c:lblOffset val="100"/>
        <c:noMultiLvlLbl val="0"/>
      </c:catAx>
      <c:valAx>
        <c:axId val="175656160"/>
        <c:scaling>
          <c:orientation val="minMax"/>
        </c:scaling>
        <c:delete val="1"/>
        <c:axPos val="l"/>
        <c:majorGridlines>
          <c:spPr>
            <a:ln w="973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crossAx val="175977984"/>
        <c:crosses val="autoZero"/>
        <c:crossBetween val="between"/>
      </c:valAx>
      <c:spPr>
        <a:noFill/>
        <a:ln w="25369">
          <a:noFill/>
        </a:ln>
      </c:spPr>
    </c:plotArea>
    <c:legend>
      <c:legendPos val="b"/>
      <c:overlay val="0"/>
      <c:spPr>
        <a:noFill/>
        <a:ln w="25369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31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499733133639969"/>
          <c:y val="0.10577753848279477"/>
          <c:w val="0.51149232959651003"/>
          <c:h val="0.7609046589514685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20288042119735034"/>
                  <c:y val="5.62335637442491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724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863817022872142"/>
                      <c:h val="0.1072963256232571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6087456906552281"/>
                  <c:y val="8.51988583646657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724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857172853393325"/>
                      <c:h val="0.1573115228179238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8.6388888888888946E-2"/>
                  <c:y val="6.48148148148148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724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027011623547055"/>
                      <c:h val="0.1072963256232571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9.2023548622350904E-2"/>
                  <c:y val="-0.221984751553670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724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.12222222222222216"/>
                  <c:y val="-0.113196894092188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724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724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Podrazdel!$C$77:$C$81</c:f>
              <c:strCache>
                <c:ptCount val="5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Podrazdel!$D$77:$D$81</c:f>
              <c:numCache>
                <c:formatCode>#\ ##0.0_ ;\-#\ ##0.0\ </c:formatCode>
                <c:ptCount val="5"/>
                <c:pt idx="0">
                  <c:v>21.838539875921025</c:v>
                </c:pt>
                <c:pt idx="1">
                  <c:v>3.492120646287785</c:v>
                </c:pt>
                <c:pt idx="2">
                  <c:v>11.688210070536329</c:v>
                </c:pt>
                <c:pt idx="3">
                  <c:v>19.290603457949391</c:v>
                </c:pt>
                <c:pt idx="4">
                  <c:v>0.9452730419914861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36489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66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CC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3872160558243474"/>
                  <c:y val="-4.199949290775149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76465441819773"/>
                      <c:h val="0.1093023255813953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9061273967260117"/>
                  <c:y val="9.628780302283310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14476804857222"/>
                      <c:h val="0.1585869029340920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3902275769745638E-2"/>
                  <c:y val="8.399775658559312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84080152631525"/>
                      <c:h val="0.1093023255813953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3750000000000001"/>
                  <c:y val="-0.11362877069115981"/>
                </c:manualLayout>
              </c:layout>
              <c:spPr>
                <a:noFill/>
                <a:ln w="25354">
                  <a:noFill/>
                </a:ln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8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.13055577427821516"/>
                  <c:y val="-0.1241312174581650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54">
                <a:noFill/>
              </a:ln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8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Podrazdel!$D$91:$D$95</c:f>
              <c:strCache>
                <c:ptCount val="5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Podrazdel!$E$91:$E$95</c:f>
              <c:numCache>
                <c:formatCode>#\ ##0.0_ ;\-#\ ##0.0\ </c:formatCode>
                <c:ptCount val="5"/>
                <c:pt idx="0">
                  <c:v>22.6</c:v>
                </c:pt>
                <c:pt idx="1">
                  <c:v>3.6</c:v>
                </c:pt>
                <c:pt idx="2">
                  <c:v>12.1</c:v>
                </c:pt>
                <c:pt idx="3">
                  <c:v>20.7</c:v>
                </c:pt>
                <c:pt idx="4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66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FF999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6388899825021874"/>
                  <c:y val="-2.464398019037964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6005353715291285"/>
                  <c:y val="5.339529041248913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98022015308922"/>
                      <c:h val="0.1513067100600469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4438481549122795E-4"/>
                  <c:y val="7.803927060286872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54879594423319"/>
                      <c:h val="0.1042869342442356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9.4444444444444442E-2"/>
                  <c:y val="-5.750262044421906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222222222222223E-2"/>
                  <c:y val="-0.1026832507932483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8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Podrazdel!$D$116:$D$120</c:f>
              <c:strCache>
                <c:ptCount val="5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Podrazdel!$E$116:$E$120</c:f>
              <c:numCache>
                <c:formatCode>#\ ##0.0_ ;\-#\ ##0.0\ </c:formatCode>
                <c:ptCount val="5"/>
                <c:pt idx="0">
                  <c:v>21.5</c:v>
                </c:pt>
                <c:pt idx="1">
                  <c:v>3.3</c:v>
                </c:pt>
                <c:pt idx="2">
                  <c:v>11.7</c:v>
                </c:pt>
                <c:pt idx="3">
                  <c:v>19.600000000000001</c:v>
                </c:pt>
                <c:pt idx="4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80796150481189"/>
          <c:y val="2.0227842379915355E-2"/>
          <c:w val="0.82385870516185467"/>
          <c:h val="0.781715700373916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Публично-нормативные обязательства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1">
                    <a:lumMod val="75000"/>
                  </a:scheme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Лист1!$C$4:$E$4</c:f>
              <c:numCache>
                <c:formatCode>@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Лист1!$C$5:$E$5</c:f>
              <c:numCache>
                <c:formatCode>#\ ##0.0</c:formatCode>
                <c:ptCount val="3"/>
                <c:pt idx="0">
                  <c:v>1900.1</c:v>
                </c:pt>
                <c:pt idx="1">
                  <c:v>1924.8</c:v>
                </c:pt>
                <c:pt idx="2">
                  <c:v>1931.4</c:v>
                </c:pt>
              </c:numCache>
            </c:numRef>
          </c:val>
        </c:ser>
        <c:ser>
          <c:idx val="1"/>
          <c:order val="1"/>
          <c:tx>
            <c:strRef>
              <c:f>Лист1!$B$6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Лист1!$C$4:$E$4</c:f>
              <c:numCache>
                <c:formatCode>@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Лист1!$C$6:$E$6</c:f>
              <c:numCache>
                <c:formatCode>#\ ##0.0</c:formatCode>
                <c:ptCount val="3"/>
                <c:pt idx="0">
                  <c:v>3494.8</c:v>
                </c:pt>
                <c:pt idx="1">
                  <c:v>3523.9</c:v>
                </c:pt>
                <c:pt idx="2">
                  <c:v>3534.8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377184"/>
        <c:axId val="186377576"/>
        <c:axId val="174367400"/>
      </c:bar3DChart>
      <c:catAx>
        <c:axId val="186377184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377576"/>
        <c:crosses val="autoZero"/>
        <c:auto val="1"/>
        <c:lblAlgn val="ctr"/>
        <c:lblOffset val="100"/>
        <c:noMultiLvlLbl val="0"/>
      </c:catAx>
      <c:valAx>
        <c:axId val="186377576"/>
        <c:scaling>
          <c:orientation val="minMax"/>
        </c:scaling>
        <c:delete val="0"/>
        <c:axPos val="l"/>
        <c:majorGridlines>
          <c:spPr>
            <a:ln w="9502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377184"/>
        <c:crosses val="autoZero"/>
        <c:crossBetween val="between"/>
      </c:valAx>
      <c:serAx>
        <c:axId val="174367400"/>
        <c:scaling>
          <c:orientation val="minMax"/>
        </c:scaling>
        <c:delete val="1"/>
        <c:axPos val="b"/>
        <c:majorTickMark val="out"/>
        <c:minorTickMark val="none"/>
        <c:tickLblPos val="nextTo"/>
        <c:crossAx val="186377576"/>
        <c:crosses val="autoZero"/>
      </c:serAx>
      <c:spPr>
        <a:noFill/>
        <a:ln w="25339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96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Лист1!$C$26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497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6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Лист1!$B$27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Лист1!$C$27</c:f>
              <c:numCache>
                <c:formatCode>#\ ##0.0</c:formatCode>
                <c:ptCount val="1"/>
                <c:pt idx="0">
                  <c:v>4634.6000000000004</c:v>
                </c:pt>
              </c:numCache>
            </c:numRef>
          </c:val>
        </c:ser>
        <c:ser>
          <c:idx val="1"/>
          <c:order val="1"/>
          <c:tx>
            <c:strRef>
              <c:f>Лист1!$D$26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497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6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Лист1!$B$27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Лист1!$D$27</c:f>
              <c:numCache>
                <c:formatCode>#\ ##0.0</c:formatCode>
                <c:ptCount val="1"/>
                <c:pt idx="0">
                  <c:v>4779.6000000000004</c:v>
                </c:pt>
              </c:numCache>
            </c:numRef>
          </c:val>
        </c:ser>
        <c:ser>
          <c:idx val="2"/>
          <c:order val="2"/>
          <c:tx>
            <c:strRef>
              <c:f>Лист1!$E$26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497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CCFF"/>
              </a:solidFill>
              <a:ln w="9497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6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Лист1!$B$27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Лист1!$E$27</c:f>
              <c:numCache>
                <c:formatCode>#\ ##0.0</c:formatCode>
                <c:ptCount val="1"/>
                <c:pt idx="0">
                  <c:v>4836.8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86379536"/>
        <c:axId val="186379928"/>
      </c:barChart>
      <c:catAx>
        <c:axId val="186379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8994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6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379928"/>
        <c:crosses val="autoZero"/>
        <c:auto val="1"/>
        <c:lblAlgn val="ctr"/>
        <c:lblOffset val="100"/>
        <c:noMultiLvlLbl val="0"/>
      </c:catAx>
      <c:valAx>
        <c:axId val="186379928"/>
        <c:scaling>
          <c:orientation val="minMax"/>
        </c:scaling>
        <c:delete val="0"/>
        <c:axPos val="b"/>
        <c:majorGridlines>
          <c:spPr>
            <a:ln w="9497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379536"/>
        <c:crosses val="autoZero"/>
        <c:crossBetween val="between"/>
        <c:minorUnit val="1000"/>
      </c:valAx>
      <c:spPr>
        <a:noFill/>
        <a:ln w="25325">
          <a:noFill/>
        </a:ln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96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497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image" Target="../media/image32.png"/><Relationship Id="rId4" Type="http://schemas.openxmlformats.org/officeDocument/2006/relationships/image" Target="../media/image3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57056C-D1FE-472B-B211-8C8A4504F029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64DBC53-E9C0-4F8B-8DA0-DAB34B2B615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4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Распределение межбюджетных трансфертов из федерального бюджета бюджету Магаданской области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F2951-A3B8-445B-B02F-DA04CB8BF4EB}" type="parTrans" cxnId="{5B1D2B3B-4718-4C92-980C-80EDF72E492A}">
      <dgm:prSet/>
      <dgm:spPr/>
      <dgm:t>
        <a:bodyPr/>
        <a:lstStyle/>
        <a:p>
          <a:endParaRPr lang="ru-RU"/>
        </a:p>
      </dgm:t>
    </dgm:pt>
    <dgm:pt modelId="{F3723130-4593-4184-A961-60785D6C828F}" type="sibTrans" cxnId="{5B1D2B3B-4718-4C92-980C-80EDF72E492A}">
      <dgm:prSet/>
      <dgm:spPr/>
      <dgm:t>
        <a:bodyPr/>
        <a:lstStyle/>
        <a:p>
          <a:endParaRPr lang="ru-RU"/>
        </a:p>
      </dgm:t>
    </dgm:pt>
    <dgm:pt modelId="{49E3224F-FD8C-4543-B3B5-52C0D4CFF004}" type="pres">
      <dgm:prSet presAssocID="{CE57056C-D1FE-472B-B211-8C8A4504F0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09C4F3-31BC-4153-A81A-C8265F735F68}" type="pres">
      <dgm:prSet presAssocID="{964DBC53-E9C0-4F8B-8DA0-DAB34B2B615D}" presName="parentText" presStyleLbl="node1" presStyleIdx="0" presStyleCnt="1" custScaleY="307748" custLinFactNeighborX="338" custLinFactNeighborY="58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2B3B-4718-4C92-980C-80EDF72E492A}" srcId="{CE57056C-D1FE-472B-B211-8C8A4504F029}" destId="{964DBC53-E9C0-4F8B-8DA0-DAB34B2B615D}" srcOrd="0" destOrd="0" parTransId="{D53F2951-A3B8-445B-B02F-DA04CB8BF4EB}" sibTransId="{F3723130-4593-4184-A961-60785D6C828F}"/>
    <dgm:cxn modelId="{43240974-82CA-4F5D-92E8-C032C0B24664}" type="presOf" srcId="{964DBC53-E9C0-4F8B-8DA0-DAB34B2B615D}" destId="{8109C4F3-31BC-4153-A81A-C8265F735F68}" srcOrd="0" destOrd="0" presId="urn:microsoft.com/office/officeart/2005/8/layout/vList2"/>
    <dgm:cxn modelId="{37E45C4D-EB7F-490C-A7D2-79F0066C9BF1}" type="presOf" srcId="{CE57056C-D1FE-472B-B211-8C8A4504F029}" destId="{49E3224F-FD8C-4543-B3B5-52C0D4CFF004}" srcOrd="0" destOrd="0" presId="urn:microsoft.com/office/officeart/2005/8/layout/vList2"/>
    <dgm:cxn modelId="{FBA056DB-3042-46F4-BC3C-5A0575D381A2}" type="presParOf" srcId="{49E3224F-FD8C-4543-B3B5-52C0D4CFF004}" destId="{8109C4F3-31BC-4153-A81A-C8265F735F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57056C-D1FE-472B-B211-8C8A4504F029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64DBC53-E9C0-4F8B-8DA0-DAB34B2B615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программа «Управление государственными финансами Магаданской области»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F2951-A3B8-445B-B02F-DA04CB8BF4EB}" type="parTrans" cxnId="{5B1D2B3B-4718-4C92-980C-80EDF72E492A}">
      <dgm:prSet/>
      <dgm:spPr/>
      <dgm:t>
        <a:bodyPr/>
        <a:lstStyle/>
        <a:p>
          <a:endParaRPr lang="ru-RU"/>
        </a:p>
      </dgm:t>
    </dgm:pt>
    <dgm:pt modelId="{F3723130-4593-4184-A961-60785D6C828F}" type="sibTrans" cxnId="{5B1D2B3B-4718-4C92-980C-80EDF72E492A}">
      <dgm:prSet/>
      <dgm:spPr/>
      <dgm:t>
        <a:bodyPr/>
        <a:lstStyle/>
        <a:p>
          <a:endParaRPr lang="ru-RU"/>
        </a:p>
      </dgm:t>
    </dgm:pt>
    <dgm:pt modelId="{49E3224F-FD8C-4543-B3B5-52C0D4CFF004}" type="pres">
      <dgm:prSet presAssocID="{CE57056C-D1FE-472B-B211-8C8A4504F0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09C4F3-31BC-4153-A81A-C8265F735F68}" type="pres">
      <dgm:prSet presAssocID="{964DBC53-E9C0-4F8B-8DA0-DAB34B2B615D}" presName="parentText" presStyleLbl="node1" presStyleIdx="0" presStyleCnt="1" custScaleY="307748" custLinFactNeighborX="338" custLinFactNeighborY="58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2B3B-4718-4C92-980C-80EDF72E492A}" srcId="{CE57056C-D1FE-472B-B211-8C8A4504F029}" destId="{964DBC53-E9C0-4F8B-8DA0-DAB34B2B615D}" srcOrd="0" destOrd="0" parTransId="{D53F2951-A3B8-445B-B02F-DA04CB8BF4EB}" sibTransId="{F3723130-4593-4184-A961-60785D6C828F}"/>
    <dgm:cxn modelId="{480BD525-FF9F-4F38-9A45-F219E1F98718}" type="presOf" srcId="{964DBC53-E9C0-4F8B-8DA0-DAB34B2B615D}" destId="{8109C4F3-31BC-4153-A81A-C8265F735F68}" srcOrd="0" destOrd="0" presId="urn:microsoft.com/office/officeart/2005/8/layout/vList2"/>
    <dgm:cxn modelId="{C4717E41-B25C-4F61-9CA3-B5A66F1E2D87}" type="presOf" srcId="{CE57056C-D1FE-472B-B211-8C8A4504F029}" destId="{49E3224F-FD8C-4543-B3B5-52C0D4CFF004}" srcOrd="0" destOrd="0" presId="urn:microsoft.com/office/officeart/2005/8/layout/vList2"/>
    <dgm:cxn modelId="{FF026C46-47CA-4107-9A79-D7FC143ED268}" type="presParOf" srcId="{49E3224F-FD8C-4543-B3B5-52C0D4CFF004}" destId="{8109C4F3-31BC-4153-A81A-C8265F735F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E57056C-D1FE-472B-B211-8C8A4504F029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64DBC53-E9C0-4F8B-8DA0-DAB34B2B615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 на 2019-2021 годы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F2951-A3B8-445B-B02F-DA04CB8BF4EB}" type="parTrans" cxnId="{5B1D2B3B-4718-4C92-980C-80EDF72E492A}">
      <dgm:prSet/>
      <dgm:spPr/>
      <dgm:t>
        <a:bodyPr/>
        <a:lstStyle/>
        <a:p>
          <a:endParaRPr lang="ru-RU"/>
        </a:p>
      </dgm:t>
    </dgm:pt>
    <dgm:pt modelId="{F3723130-4593-4184-A961-60785D6C828F}" type="sibTrans" cxnId="{5B1D2B3B-4718-4C92-980C-80EDF72E492A}">
      <dgm:prSet/>
      <dgm:spPr/>
      <dgm:t>
        <a:bodyPr/>
        <a:lstStyle/>
        <a:p>
          <a:endParaRPr lang="ru-RU"/>
        </a:p>
      </dgm:t>
    </dgm:pt>
    <dgm:pt modelId="{49E3224F-FD8C-4543-B3B5-52C0D4CFF004}" type="pres">
      <dgm:prSet presAssocID="{CE57056C-D1FE-472B-B211-8C8A4504F0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09C4F3-31BC-4153-A81A-C8265F735F68}" type="pres">
      <dgm:prSet presAssocID="{964DBC53-E9C0-4F8B-8DA0-DAB34B2B615D}" presName="parentText" presStyleLbl="node1" presStyleIdx="0" presStyleCnt="1" custScaleY="307748" custLinFactNeighborX="-307" custLinFactNeighborY="254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2B3B-4718-4C92-980C-80EDF72E492A}" srcId="{CE57056C-D1FE-472B-B211-8C8A4504F029}" destId="{964DBC53-E9C0-4F8B-8DA0-DAB34B2B615D}" srcOrd="0" destOrd="0" parTransId="{D53F2951-A3B8-445B-B02F-DA04CB8BF4EB}" sibTransId="{F3723130-4593-4184-A961-60785D6C828F}"/>
    <dgm:cxn modelId="{33740DAB-3051-405D-8369-67E3B67C911C}" type="presOf" srcId="{CE57056C-D1FE-472B-B211-8C8A4504F029}" destId="{49E3224F-FD8C-4543-B3B5-52C0D4CFF004}" srcOrd="0" destOrd="0" presId="urn:microsoft.com/office/officeart/2005/8/layout/vList2"/>
    <dgm:cxn modelId="{471EF069-EDA4-41BD-AC7C-3EDFC8869D00}" type="presOf" srcId="{964DBC53-E9C0-4F8B-8DA0-DAB34B2B615D}" destId="{8109C4F3-31BC-4153-A81A-C8265F735F68}" srcOrd="0" destOrd="0" presId="urn:microsoft.com/office/officeart/2005/8/layout/vList2"/>
    <dgm:cxn modelId="{D36E439D-50D4-4C99-AE68-B5CF21DBCA9C}" type="presParOf" srcId="{49E3224F-FD8C-4543-B3B5-52C0D4CFF004}" destId="{8109C4F3-31BC-4153-A81A-C8265F735F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57056C-D1FE-472B-B211-8C8A4504F029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64DBC53-E9C0-4F8B-8DA0-DAB34B2B615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Источники внутреннего финансирования дефицита областного бюджета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F2951-A3B8-445B-B02F-DA04CB8BF4EB}" type="parTrans" cxnId="{5B1D2B3B-4718-4C92-980C-80EDF72E492A}">
      <dgm:prSet/>
      <dgm:spPr/>
      <dgm:t>
        <a:bodyPr/>
        <a:lstStyle/>
        <a:p>
          <a:endParaRPr lang="ru-RU"/>
        </a:p>
      </dgm:t>
    </dgm:pt>
    <dgm:pt modelId="{F3723130-4593-4184-A961-60785D6C828F}" type="sibTrans" cxnId="{5B1D2B3B-4718-4C92-980C-80EDF72E492A}">
      <dgm:prSet/>
      <dgm:spPr/>
      <dgm:t>
        <a:bodyPr/>
        <a:lstStyle/>
        <a:p>
          <a:endParaRPr lang="ru-RU"/>
        </a:p>
      </dgm:t>
    </dgm:pt>
    <dgm:pt modelId="{49E3224F-FD8C-4543-B3B5-52C0D4CFF004}" type="pres">
      <dgm:prSet presAssocID="{CE57056C-D1FE-472B-B211-8C8A4504F0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09C4F3-31BC-4153-A81A-C8265F735F68}" type="pres">
      <dgm:prSet presAssocID="{964DBC53-E9C0-4F8B-8DA0-DAB34B2B615D}" presName="parentText" presStyleLbl="node1" presStyleIdx="0" presStyleCnt="1" custScaleY="307748" custLinFactNeighborX="-307" custLinFactNeighborY="254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2B3B-4718-4C92-980C-80EDF72E492A}" srcId="{CE57056C-D1FE-472B-B211-8C8A4504F029}" destId="{964DBC53-E9C0-4F8B-8DA0-DAB34B2B615D}" srcOrd="0" destOrd="0" parTransId="{D53F2951-A3B8-445B-B02F-DA04CB8BF4EB}" sibTransId="{F3723130-4593-4184-A961-60785D6C828F}"/>
    <dgm:cxn modelId="{E6CBEA7F-E61D-4EF2-9D4E-72F485E838A4}" type="presOf" srcId="{964DBC53-E9C0-4F8B-8DA0-DAB34B2B615D}" destId="{8109C4F3-31BC-4153-A81A-C8265F735F68}" srcOrd="0" destOrd="0" presId="urn:microsoft.com/office/officeart/2005/8/layout/vList2"/>
    <dgm:cxn modelId="{71000AEE-782C-43AA-BC8A-CF8E1588C5AA}" type="presOf" srcId="{CE57056C-D1FE-472B-B211-8C8A4504F029}" destId="{49E3224F-FD8C-4543-B3B5-52C0D4CFF004}" srcOrd="0" destOrd="0" presId="urn:microsoft.com/office/officeart/2005/8/layout/vList2"/>
    <dgm:cxn modelId="{8EF4147B-D2B4-4288-8B5E-29CDC8358904}" type="presParOf" srcId="{49E3224F-FD8C-4543-B3B5-52C0D4CFF004}" destId="{8109C4F3-31BC-4153-A81A-C8265F735F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472AB7-75AD-43AE-A79E-B85C7E8B5BED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</dgm:pt>
    <dgm:pt modelId="{04F5FF71-65ED-43D3-9C4C-80CF116077DD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Бюджетные ассигнования, направленные на погашение государственных ценных бумаг субъекта РФ, в валюте РФ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08AF66-AAA1-42B9-B51C-0ED6A688A997}" type="parTrans" cxnId="{9CE41E74-BBAB-47BE-8977-C28D43EA71C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E89DD2-9EB8-45F1-9A18-7F306AAEE651}" type="sibTrans" cxnId="{9CE41E74-BBAB-47BE-8977-C28D43EA71C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2C4008-4D3B-424A-9670-DD9C6A2B616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Разница между полученными и погашенными кредитами от кредитных организаций бюджетами субъектов РФ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5D9135-0646-4225-8EB5-925497663F25}" type="parTrans" cxnId="{852FE18A-1B3E-4E4D-8CF0-9869192F26A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FC8989-DEB6-4D09-A0F4-9DCAF3A431ED}" type="sibTrans" cxnId="{852FE18A-1B3E-4E4D-8CF0-9869192F26A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667046-43C8-4C41-9FAF-4DBF6BFEBE1F}">
      <dgm:prSet phldrT="[Текст]" custT="1"/>
      <dgm:spPr/>
      <dgm:t>
        <a:bodyPr/>
        <a:lstStyle/>
        <a:p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Бюджетные ассигнования, направленные на погашение бюджетных кредитов, полученных по соглашениям, заключенным между Минфином России и Правительством Магаданской области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563068-F46F-46C8-B031-CB288BFFA242}" type="parTrans" cxnId="{0EF5B48B-FD8D-4FB7-9157-5B75F278AA9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63A97C-533A-4835-ADB3-CA2C3FF624DF}" type="sibTrans" cxnId="{0EF5B48B-FD8D-4FB7-9157-5B75F278AA9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E8F43E-D8E1-46B6-A2A0-6E31FC907861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источники внутреннего финансирования дефицита областного бюджета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A0169B-59C0-4538-A297-B13F77748276}" type="parTrans" cxnId="{466EFFA1-50CE-4578-A3DD-4A38102564D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52EAE0-B662-4FE1-832F-0F03895CC60E}" type="sibTrans" cxnId="{466EFFA1-50CE-4578-A3DD-4A38102564D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0DCF20-3761-4631-84AB-9EB494D5F2C5}" type="pres">
      <dgm:prSet presAssocID="{DD472AB7-75AD-43AE-A79E-B85C7E8B5BED}" presName="Name0" presStyleCnt="0">
        <dgm:presLayoutVars>
          <dgm:dir/>
          <dgm:resizeHandles val="exact"/>
        </dgm:presLayoutVars>
      </dgm:prSet>
      <dgm:spPr/>
    </dgm:pt>
    <dgm:pt modelId="{85E6E463-B368-4C25-AF8B-95AEF8A3B361}" type="pres">
      <dgm:prSet presAssocID="{DD472AB7-75AD-43AE-A79E-B85C7E8B5BED}" presName="bkgdShp" presStyleLbl="alignAccFollowNode1" presStyleIdx="0" presStyleCnt="1"/>
      <dgm:spPr/>
    </dgm:pt>
    <dgm:pt modelId="{671104AF-73B7-44E5-9CCA-86DE5587C3BF}" type="pres">
      <dgm:prSet presAssocID="{DD472AB7-75AD-43AE-A79E-B85C7E8B5BED}" presName="linComp" presStyleCnt="0"/>
      <dgm:spPr/>
    </dgm:pt>
    <dgm:pt modelId="{88A61DFF-60FD-4E44-84A9-5B13C79E2996}" type="pres">
      <dgm:prSet presAssocID="{04F5FF71-65ED-43D3-9C4C-80CF116077DD}" presName="compNode" presStyleCnt="0"/>
      <dgm:spPr/>
    </dgm:pt>
    <dgm:pt modelId="{92499357-0CA1-4607-8725-6FEA6DB0A7EB}" type="pres">
      <dgm:prSet presAssocID="{04F5FF71-65ED-43D3-9C4C-80CF116077D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72B04-9F93-41F2-82E0-AD36B2223F3A}" type="pres">
      <dgm:prSet presAssocID="{04F5FF71-65ED-43D3-9C4C-80CF116077DD}" presName="invisiNode" presStyleLbl="node1" presStyleIdx="0" presStyleCnt="4"/>
      <dgm:spPr/>
    </dgm:pt>
    <dgm:pt modelId="{6BD944F2-8D2D-4F18-8650-C6302ACB97D0}" type="pres">
      <dgm:prSet presAssocID="{04F5FF71-65ED-43D3-9C4C-80CF116077DD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B6ACE79D-0C47-4024-A648-C11C25F448FE}" type="pres">
      <dgm:prSet presAssocID="{C1E89DD2-9EB8-45F1-9A18-7F306AAEE65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FBFDD4-3143-4C93-8CE6-9D11EA774523}" type="pres">
      <dgm:prSet presAssocID="{ED2C4008-4D3B-424A-9670-DD9C6A2B6160}" presName="compNode" presStyleCnt="0"/>
      <dgm:spPr/>
    </dgm:pt>
    <dgm:pt modelId="{6CC57BB4-7E85-48FA-9DC4-3279E7411A37}" type="pres">
      <dgm:prSet presAssocID="{ED2C4008-4D3B-424A-9670-DD9C6A2B616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C026E-5733-42D6-AAC8-4F3F4689E64D}" type="pres">
      <dgm:prSet presAssocID="{ED2C4008-4D3B-424A-9670-DD9C6A2B6160}" presName="invisiNode" presStyleLbl="node1" presStyleIdx="1" presStyleCnt="4"/>
      <dgm:spPr/>
    </dgm:pt>
    <dgm:pt modelId="{8598F6A9-AF72-42D9-9DD6-C69B4C51078B}" type="pres">
      <dgm:prSet presAssocID="{ED2C4008-4D3B-424A-9670-DD9C6A2B6160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52D89C31-CC81-484A-94C7-73E990D28030}" type="pres">
      <dgm:prSet presAssocID="{1CFC8989-DEB6-4D09-A0F4-9DCAF3A431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38C1EE0-7864-453A-8A6A-C55E48B4B11A}" type="pres">
      <dgm:prSet presAssocID="{4D667046-43C8-4C41-9FAF-4DBF6BFEBE1F}" presName="compNode" presStyleCnt="0"/>
      <dgm:spPr/>
    </dgm:pt>
    <dgm:pt modelId="{216477BC-826D-4AFB-A0E7-E169E2B62E63}" type="pres">
      <dgm:prSet presAssocID="{4D667046-43C8-4C41-9FAF-4DBF6BFEBE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E2776-539C-4D3A-BB13-3B84729EEEFC}" type="pres">
      <dgm:prSet presAssocID="{4D667046-43C8-4C41-9FAF-4DBF6BFEBE1F}" presName="invisiNode" presStyleLbl="node1" presStyleIdx="2" presStyleCnt="4"/>
      <dgm:spPr/>
    </dgm:pt>
    <dgm:pt modelId="{21B97AD7-2035-4B63-99CC-ECBF09F85AFA}" type="pres">
      <dgm:prSet presAssocID="{4D667046-43C8-4C41-9FAF-4DBF6BFEBE1F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DEA3E4B2-BD13-4D12-8724-DD706A283591}" type="pres">
      <dgm:prSet presAssocID="{E563A97C-533A-4835-ADB3-CA2C3FF624D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56266D7-8861-41E4-BF79-37632FE5AACE}" type="pres">
      <dgm:prSet presAssocID="{F8E8F43E-D8E1-46B6-A2A0-6E31FC907861}" presName="compNode" presStyleCnt="0"/>
      <dgm:spPr/>
    </dgm:pt>
    <dgm:pt modelId="{AD541F3A-FCCC-410F-8A48-028E194CD4A6}" type="pres">
      <dgm:prSet presAssocID="{F8E8F43E-D8E1-46B6-A2A0-6E31FC9078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3674E-8591-446B-8AF2-AF3FEE21BC80}" type="pres">
      <dgm:prSet presAssocID="{F8E8F43E-D8E1-46B6-A2A0-6E31FC907861}" presName="invisiNode" presStyleLbl="node1" presStyleIdx="3" presStyleCnt="4"/>
      <dgm:spPr/>
    </dgm:pt>
    <dgm:pt modelId="{BB6993D1-B7FB-4360-8450-2CFCC7EDA294}" type="pres">
      <dgm:prSet presAssocID="{F8E8F43E-D8E1-46B6-A2A0-6E31FC907861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0EF5B48B-FD8D-4FB7-9157-5B75F278AA9C}" srcId="{DD472AB7-75AD-43AE-A79E-B85C7E8B5BED}" destId="{4D667046-43C8-4C41-9FAF-4DBF6BFEBE1F}" srcOrd="2" destOrd="0" parTransId="{D9563068-F46F-46C8-B031-CB288BFFA242}" sibTransId="{E563A97C-533A-4835-ADB3-CA2C3FF624DF}"/>
    <dgm:cxn modelId="{466EFFA1-50CE-4578-A3DD-4A38102564DE}" srcId="{DD472AB7-75AD-43AE-A79E-B85C7E8B5BED}" destId="{F8E8F43E-D8E1-46B6-A2A0-6E31FC907861}" srcOrd="3" destOrd="0" parTransId="{F3A0169B-59C0-4538-A297-B13F77748276}" sibTransId="{4252EAE0-B662-4FE1-832F-0F03895CC60E}"/>
    <dgm:cxn modelId="{D64ADF69-C16E-4804-BDA9-C0F81937BC18}" type="presOf" srcId="{C1E89DD2-9EB8-45F1-9A18-7F306AAEE651}" destId="{B6ACE79D-0C47-4024-A648-C11C25F448FE}" srcOrd="0" destOrd="0" presId="urn:microsoft.com/office/officeart/2005/8/layout/pList2"/>
    <dgm:cxn modelId="{852FE18A-1B3E-4E4D-8CF0-9869192F26A9}" srcId="{DD472AB7-75AD-43AE-A79E-B85C7E8B5BED}" destId="{ED2C4008-4D3B-424A-9670-DD9C6A2B6160}" srcOrd="1" destOrd="0" parTransId="{DE5D9135-0646-4225-8EB5-925497663F25}" sibTransId="{1CFC8989-DEB6-4D09-A0F4-9DCAF3A431ED}"/>
    <dgm:cxn modelId="{0C8929A2-097F-492B-A4D6-74CB2FFB2BCB}" type="presOf" srcId="{1CFC8989-DEB6-4D09-A0F4-9DCAF3A431ED}" destId="{52D89C31-CC81-484A-94C7-73E990D28030}" srcOrd="0" destOrd="0" presId="urn:microsoft.com/office/officeart/2005/8/layout/pList2"/>
    <dgm:cxn modelId="{C9DB543B-4520-4151-B1CD-738D4C12590B}" type="presOf" srcId="{04F5FF71-65ED-43D3-9C4C-80CF116077DD}" destId="{92499357-0CA1-4607-8725-6FEA6DB0A7EB}" srcOrd="0" destOrd="0" presId="urn:microsoft.com/office/officeart/2005/8/layout/pList2"/>
    <dgm:cxn modelId="{8E4C0808-D480-454E-989B-1900E050B805}" type="presOf" srcId="{4D667046-43C8-4C41-9FAF-4DBF6BFEBE1F}" destId="{216477BC-826D-4AFB-A0E7-E169E2B62E63}" srcOrd="0" destOrd="0" presId="urn:microsoft.com/office/officeart/2005/8/layout/pList2"/>
    <dgm:cxn modelId="{9CE41E74-BBAB-47BE-8977-C28D43EA71C9}" srcId="{DD472AB7-75AD-43AE-A79E-B85C7E8B5BED}" destId="{04F5FF71-65ED-43D3-9C4C-80CF116077DD}" srcOrd="0" destOrd="0" parTransId="{A908AF66-AAA1-42B9-B51C-0ED6A688A997}" sibTransId="{C1E89DD2-9EB8-45F1-9A18-7F306AAEE651}"/>
    <dgm:cxn modelId="{6334173B-A163-459B-AA95-B6B124F3B8A0}" type="presOf" srcId="{DD472AB7-75AD-43AE-A79E-B85C7E8B5BED}" destId="{BE0DCF20-3761-4631-84AB-9EB494D5F2C5}" srcOrd="0" destOrd="0" presId="urn:microsoft.com/office/officeart/2005/8/layout/pList2"/>
    <dgm:cxn modelId="{8EECC005-E24D-4386-8115-97E3160C9873}" type="presOf" srcId="{ED2C4008-4D3B-424A-9670-DD9C6A2B6160}" destId="{6CC57BB4-7E85-48FA-9DC4-3279E7411A37}" srcOrd="0" destOrd="0" presId="urn:microsoft.com/office/officeart/2005/8/layout/pList2"/>
    <dgm:cxn modelId="{38EB9DF4-8DE4-44A6-87F0-D91A39810DE4}" type="presOf" srcId="{E563A97C-533A-4835-ADB3-CA2C3FF624DF}" destId="{DEA3E4B2-BD13-4D12-8724-DD706A283591}" srcOrd="0" destOrd="0" presId="urn:microsoft.com/office/officeart/2005/8/layout/pList2"/>
    <dgm:cxn modelId="{EA2855CC-20B4-49D8-94CF-2576F2B23BBB}" type="presOf" srcId="{F8E8F43E-D8E1-46B6-A2A0-6E31FC907861}" destId="{AD541F3A-FCCC-410F-8A48-028E194CD4A6}" srcOrd="0" destOrd="0" presId="urn:microsoft.com/office/officeart/2005/8/layout/pList2"/>
    <dgm:cxn modelId="{63365383-6356-43C1-92D8-679CE542A04E}" type="presParOf" srcId="{BE0DCF20-3761-4631-84AB-9EB494D5F2C5}" destId="{85E6E463-B368-4C25-AF8B-95AEF8A3B361}" srcOrd="0" destOrd="0" presId="urn:microsoft.com/office/officeart/2005/8/layout/pList2"/>
    <dgm:cxn modelId="{67999078-ECDB-4C32-8C83-6B866350B2E4}" type="presParOf" srcId="{BE0DCF20-3761-4631-84AB-9EB494D5F2C5}" destId="{671104AF-73B7-44E5-9CCA-86DE5587C3BF}" srcOrd="1" destOrd="0" presId="urn:microsoft.com/office/officeart/2005/8/layout/pList2"/>
    <dgm:cxn modelId="{F57DE3ED-D818-454C-92B8-7D5B555D03E1}" type="presParOf" srcId="{671104AF-73B7-44E5-9CCA-86DE5587C3BF}" destId="{88A61DFF-60FD-4E44-84A9-5B13C79E2996}" srcOrd="0" destOrd="0" presId="urn:microsoft.com/office/officeart/2005/8/layout/pList2"/>
    <dgm:cxn modelId="{CAE122C2-DAA6-40AA-834C-F03B64D9474B}" type="presParOf" srcId="{88A61DFF-60FD-4E44-84A9-5B13C79E2996}" destId="{92499357-0CA1-4607-8725-6FEA6DB0A7EB}" srcOrd="0" destOrd="0" presId="urn:microsoft.com/office/officeart/2005/8/layout/pList2"/>
    <dgm:cxn modelId="{23902EFF-1AC2-4A38-B44A-F5EC1D321DEF}" type="presParOf" srcId="{88A61DFF-60FD-4E44-84A9-5B13C79E2996}" destId="{D1872B04-9F93-41F2-82E0-AD36B2223F3A}" srcOrd="1" destOrd="0" presId="urn:microsoft.com/office/officeart/2005/8/layout/pList2"/>
    <dgm:cxn modelId="{676738C7-6516-40B8-A23D-27C7FF4CF588}" type="presParOf" srcId="{88A61DFF-60FD-4E44-84A9-5B13C79E2996}" destId="{6BD944F2-8D2D-4F18-8650-C6302ACB97D0}" srcOrd="2" destOrd="0" presId="urn:microsoft.com/office/officeart/2005/8/layout/pList2"/>
    <dgm:cxn modelId="{C503E0E3-4143-4B91-B6B3-0EC569800F00}" type="presParOf" srcId="{671104AF-73B7-44E5-9CCA-86DE5587C3BF}" destId="{B6ACE79D-0C47-4024-A648-C11C25F448FE}" srcOrd="1" destOrd="0" presId="urn:microsoft.com/office/officeart/2005/8/layout/pList2"/>
    <dgm:cxn modelId="{71151A3F-6D0E-4EA1-881A-1578F95DFA6A}" type="presParOf" srcId="{671104AF-73B7-44E5-9CCA-86DE5587C3BF}" destId="{02FBFDD4-3143-4C93-8CE6-9D11EA774523}" srcOrd="2" destOrd="0" presId="urn:microsoft.com/office/officeart/2005/8/layout/pList2"/>
    <dgm:cxn modelId="{3C1DBBA2-77E8-425F-8C0D-C9117AE93755}" type="presParOf" srcId="{02FBFDD4-3143-4C93-8CE6-9D11EA774523}" destId="{6CC57BB4-7E85-48FA-9DC4-3279E7411A37}" srcOrd="0" destOrd="0" presId="urn:microsoft.com/office/officeart/2005/8/layout/pList2"/>
    <dgm:cxn modelId="{D7ABB7E7-B3AC-41CF-92B2-16D1B570675E}" type="presParOf" srcId="{02FBFDD4-3143-4C93-8CE6-9D11EA774523}" destId="{B47C026E-5733-42D6-AAC8-4F3F4689E64D}" srcOrd="1" destOrd="0" presId="urn:microsoft.com/office/officeart/2005/8/layout/pList2"/>
    <dgm:cxn modelId="{2F834C4C-E449-47BE-8A4C-8517DCCBB564}" type="presParOf" srcId="{02FBFDD4-3143-4C93-8CE6-9D11EA774523}" destId="{8598F6A9-AF72-42D9-9DD6-C69B4C51078B}" srcOrd="2" destOrd="0" presId="urn:microsoft.com/office/officeart/2005/8/layout/pList2"/>
    <dgm:cxn modelId="{9E5A22E6-8F66-45FE-8BFC-72A196B2D0C9}" type="presParOf" srcId="{671104AF-73B7-44E5-9CCA-86DE5587C3BF}" destId="{52D89C31-CC81-484A-94C7-73E990D28030}" srcOrd="3" destOrd="0" presId="urn:microsoft.com/office/officeart/2005/8/layout/pList2"/>
    <dgm:cxn modelId="{47793AD7-85BC-411A-A64D-5C1EBE0C077B}" type="presParOf" srcId="{671104AF-73B7-44E5-9CCA-86DE5587C3BF}" destId="{638C1EE0-7864-453A-8A6A-C55E48B4B11A}" srcOrd="4" destOrd="0" presId="urn:microsoft.com/office/officeart/2005/8/layout/pList2"/>
    <dgm:cxn modelId="{4DDF811E-7A59-487C-A7B5-CAEB2FD077D8}" type="presParOf" srcId="{638C1EE0-7864-453A-8A6A-C55E48B4B11A}" destId="{216477BC-826D-4AFB-A0E7-E169E2B62E63}" srcOrd="0" destOrd="0" presId="urn:microsoft.com/office/officeart/2005/8/layout/pList2"/>
    <dgm:cxn modelId="{7169C5A3-0A42-4C39-AB43-13DB389C02D4}" type="presParOf" srcId="{638C1EE0-7864-453A-8A6A-C55E48B4B11A}" destId="{6B2E2776-539C-4D3A-BB13-3B84729EEEFC}" srcOrd="1" destOrd="0" presId="urn:microsoft.com/office/officeart/2005/8/layout/pList2"/>
    <dgm:cxn modelId="{ECEA5260-16E9-47C6-A2D4-618F68A23F73}" type="presParOf" srcId="{638C1EE0-7864-453A-8A6A-C55E48B4B11A}" destId="{21B97AD7-2035-4B63-99CC-ECBF09F85AFA}" srcOrd="2" destOrd="0" presId="urn:microsoft.com/office/officeart/2005/8/layout/pList2"/>
    <dgm:cxn modelId="{33BE3A42-C72D-4613-9CFE-3BA7A9DF0368}" type="presParOf" srcId="{671104AF-73B7-44E5-9CCA-86DE5587C3BF}" destId="{DEA3E4B2-BD13-4D12-8724-DD706A283591}" srcOrd="5" destOrd="0" presId="urn:microsoft.com/office/officeart/2005/8/layout/pList2"/>
    <dgm:cxn modelId="{9A1AE335-357A-483D-B571-4BD66D4A0644}" type="presParOf" srcId="{671104AF-73B7-44E5-9CCA-86DE5587C3BF}" destId="{F56266D7-8861-41E4-BF79-37632FE5AACE}" srcOrd="6" destOrd="0" presId="urn:microsoft.com/office/officeart/2005/8/layout/pList2"/>
    <dgm:cxn modelId="{54EC8E3A-AF41-4AA4-8D25-002D287DDBAF}" type="presParOf" srcId="{F56266D7-8861-41E4-BF79-37632FE5AACE}" destId="{AD541F3A-FCCC-410F-8A48-028E194CD4A6}" srcOrd="0" destOrd="0" presId="urn:microsoft.com/office/officeart/2005/8/layout/pList2"/>
    <dgm:cxn modelId="{E5E77646-DF4C-4D71-8D08-D4C99368E7AB}" type="presParOf" srcId="{F56266D7-8861-41E4-BF79-37632FE5AACE}" destId="{F6B3674E-8591-446B-8AF2-AF3FEE21BC80}" srcOrd="1" destOrd="0" presId="urn:microsoft.com/office/officeart/2005/8/layout/pList2"/>
    <dgm:cxn modelId="{398F4964-C87A-4CF8-93C0-60FDF47F1439}" type="presParOf" srcId="{F56266D7-8861-41E4-BF79-37632FE5AACE}" destId="{BB6993D1-B7FB-4360-8450-2CFCC7EDA29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B4087E-DBC9-451F-A033-5CFA21A18AA0}" type="doc">
      <dgm:prSet loTypeId="urn:microsoft.com/office/officeart/2008/layout/AscendingPictureAccentProcess" loCatId="pictur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0B35BCA-E739-44FA-B005-A0E0691FFDC9}">
      <dgm:prSet custT="1"/>
      <dgm:spPr/>
      <dgm:t>
        <a:bodyPr/>
        <a:lstStyle/>
        <a:p>
          <a:pPr algn="l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в Магаданской области планируются к реализации 3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государственных программ и 1 ведомственная программа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8C262-4268-4A64-A822-219F7B17E926}" type="parTrans" cxnId="{DEF12F53-09B3-4977-8129-CB13014DC02D}">
      <dgm:prSet/>
      <dgm:spPr/>
      <dgm:t>
        <a:bodyPr/>
        <a:lstStyle/>
        <a:p>
          <a:endParaRPr lang="ru-RU"/>
        </a:p>
      </dgm:t>
    </dgm:pt>
    <dgm:pt modelId="{B331A853-45FA-4C55-B62C-A0A09A3686EF}" type="sibTrans" cxnId="{DEF12F53-09B3-4977-8129-CB13014DC02D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D9CEFC4C-B6C8-4455-AFA3-8E5AFB70D5A8}" type="pres">
      <dgm:prSet presAssocID="{4AB4087E-DBC9-451F-A033-5CFA21A18A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3DA4C84-7B97-4F76-A6F2-C0167176F817}" type="pres">
      <dgm:prSet presAssocID="{F0B35BCA-E739-44FA-B005-A0E0691FFDC9}" presName="parTx1" presStyleLbl="node1" presStyleIdx="0" presStyleCnt="1" custScaleX="213899" custScaleY="148294" custLinFactNeighborX="20551" custLinFactNeighborY="-12207"/>
      <dgm:spPr/>
      <dgm:t>
        <a:bodyPr/>
        <a:lstStyle/>
        <a:p>
          <a:endParaRPr lang="ru-RU"/>
        </a:p>
      </dgm:t>
    </dgm:pt>
    <dgm:pt modelId="{0A8223D3-71FD-4E5B-90CF-AD84B70123DE}" type="pres">
      <dgm:prSet presAssocID="{B331A853-45FA-4C55-B62C-A0A09A3686EF}" presName="picture1" presStyleCnt="0"/>
      <dgm:spPr/>
    </dgm:pt>
    <dgm:pt modelId="{C2AB8858-62F7-4A64-9223-0CD36FA7B838}" type="pres">
      <dgm:prSet presAssocID="{B331A853-45FA-4C55-B62C-A0A09A3686EF}" presName="imageRepeatNode" presStyleLbl="fgImgPlace1" presStyleIdx="0" presStyleCnt="1" custScaleX="122160" custLinFactNeighborX="-92685" custLinFactNeighborY="27662"/>
      <dgm:spPr/>
      <dgm:t>
        <a:bodyPr/>
        <a:lstStyle/>
        <a:p>
          <a:endParaRPr lang="ru-RU"/>
        </a:p>
      </dgm:t>
    </dgm:pt>
  </dgm:ptLst>
  <dgm:cxnLst>
    <dgm:cxn modelId="{38EB907C-608C-4491-992A-874026AD1AD3}" type="presOf" srcId="{4AB4087E-DBC9-451F-A033-5CFA21A18AA0}" destId="{D9CEFC4C-B6C8-4455-AFA3-8E5AFB70D5A8}" srcOrd="0" destOrd="0" presId="urn:microsoft.com/office/officeart/2008/layout/AscendingPictureAccentProcess"/>
    <dgm:cxn modelId="{DEF12F53-09B3-4977-8129-CB13014DC02D}" srcId="{4AB4087E-DBC9-451F-A033-5CFA21A18AA0}" destId="{F0B35BCA-E739-44FA-B005-A0E0691FFDC9}" srcOrd="0" destOrd="0" parTransId="{8CD8C262-4268-4A64-A822-219F7B17E926}" sibTransId="{B331A853-45FA-4C55-B62C-A0A09A3686EF}"/>
    <dgm:cxn modelId="{5C39BF4D-25AD-4C07-9799-F2B99E42CBAB}" type="presOf" srcId="{F0B35BCA-E739-44FA-B005-A0E0691FFDC9}" destId="{23DA4C84-7B97-4F76-A6F2-C0167176F817}" srcOrd="0" destOrd="0" presId="urn:microsoft.com/office/officeart/2008/layout/AscendingPictureAccentProcess"/>
    <dgm:cxn modelId="{736E9E57-F12A-4FBC-A540-FA510D6A7F80}" type="presOf" srcId="{B331A853-45FA-4C55-B62C-A0A09A3686EF}" destId="{C2AB8858-62F7-4A64-9223-0CD36FA7B838}" srcOrd="0" destOrd="0" presId="urn:microsoft.com/office/officeart/2008/layout/AscendingPictureAccentProcess"/>
    <dgm:cxn modelId="{CF44A0CD-9454-4ED7-A41B-C9FACE95BC66}" type="presParOf" srcId="{D9CEFC4C-B6C8-4455-AFA3-8E5AFB70D5A8}" destId="{23DA4C84-7B97-4F76-A6F2-C0167176F817}" srcOrd="0" destOrd="0" presId="urn:microsoft.com/office/officeart/2008/layout/AscendingPictureAccentProcess"/>
    <dgm:cxn modelId="{D839B6E9-8E08-4AEB-964E-E271F994702A}" type="presParOf" srcId="{D9CEFC4C-B6C8-4455-AFA3-8E5AFB70D5A8}" destId="{0A8223D3-71FD-4E5B-90CF-AD84B70123DE}" srcOrd="1" destOrd="0" presId="urn:microsoft.com/office/officeart/2008/layout/AscendingPictureAccentProcess"/>
    <dgm:cxn modelId="{E5DD370B-3D56-495C-9387-BE689C4988E3}" type="presParOf" srcId="{0A8223D3-71FD-4E5B-90CF-AD84B70123DE}" destId="{C2AB8858-62F7-4A64-9223-0CD36FA7B83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57056C-D1FE-472B-B211-8C8A4504F029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64DBC53-E9C0-4F8B-8DA0-DAB34B2B615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программа «Развитие социальной защиты населения Магаданской области»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F2951-A3B8-445B-B02F-DA04CB8BF4EB}" type="parTrans" cxnId="{5B1D2B3B-4718-4C92-980C-80EDF72E492A}">
      <dgm:prSet/>
      <dgm:spPr/>
      <dgm:t>
        <a:bodyPr/>
        <a:lstStyle/>
        <a:p>
          <a:endParaRPr lang="ru-RU"/>
        </a:p>
      </dgm:t>
    </dgm:pt>
    <dgm:pt modelId="{F3723130-4593-4184-A961-60785D6C828F}" type="sibTrans" cxnId="{5B1D2B3B-4718-4C92-980C-80EDF72E492A}">
      <dgm:prSet/>
      <dgm:spPr/>
      <dgm:t>
        <a:bodyPr/>
        <a:lstStyle/>
        <a:p>
          <a:endParaRPr lang="ru-RU"/>
        </a:p>
      </dgm:t>
    </dgm:pt>
    <dgm:pt modelId="{49E3224F-FD8C-4543-B3B5-52C0D4CFF004}" type="pres">
      <dgm:prSet presAssocID="{CE57056C-D1FE-472B-B211-8C8A4504F0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09C4F3-31BC-4153-A81A-C8265F735F68}" type="pres">
      <dgm:prSet presAssocID="{964DBC53-E9C0-4F8B-8DA0-DAB34B2B615D}" presName="parentText" presStyleLbl="node1" presStyleIdx="0" presStyleCnt="1" custScaleY="307748" custLinFactNeighborX="338" custLinFactNeighborY="58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2B3B-4718-4C92-980C-80EDF72E492A}" srcId="{CE57056C-D1FE-472B-B211-8C8A4504F029}" destId="{964DBC53-E9C0-4F8B-8DA0-DAB34B2B615D}" srcOrd="0" destOrd="0" parTransId="{D53F2951-A3B8-445B-B02F-DA04CB8BF4EB}" sibTransId="{F3723130-4593-4184-A961-60785D6C828F}"/>
    <dgm:cxn modelId="{656D39E1-2DFC-472A-BEEA-B6ED37D6204E}" type="presOf" srcId="{CE57056C-D1FE-472B-B211-8C8A4504F029}" destId="{49E3224F-FD8C-4543-B3B5-52C0D4CFF004}" srcOrd="0" destOrd="0" presId="urn:microsoft.com/office/officeart/2005/8/layout/vList2"/>
    <dgm:cxn modelId="{3AFC7889-0C6C-410D-B19B-40F35661F7A6}" type="presOf" srcId="{964DBC53-E9C0-4F8B-8DA0-DAB34B2B615D}" destId="{8109C4F3-31BC-4153-A81A-C8265F735F68}" srcOrd="0" destOrd="0" presId="urn:microsoft.com/office/officeart/2005/8/layout/vList2"/>
    <dgm:cxn modelId="{3D01A067-0370-4BAB-9823-ECB39D08B326}" type="presParOf" srcId="{49E3224F-FD8C-4543-B3B5-52C0D4CFF004}" destId="{8109C4F3-31BC-4153-A81A-C8265F735F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57056C-D1FE-472B-B211-8C8A4504F029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64DBC53-E9C0-4F8B-8DA0-DAB34B2B615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программа «Развитие здравоохранения Магаданской области»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F2951-A3B8-445B-B02F-DA04CB8BF4EB}" type="parTrans" cxnId="{5B1D2B3B-4718-4C92-980C-80EDF72E492A}">
      <dgm:prSet/>
      <dgm:spPr/>
      <dgm:t>
        <a:bodyPr/>
        <a:lstStyle/>
        <a:p>
          <a:endParaRPr lang="ru-RU"/>
        </a:p>
      </dgm:t>
    </dgm:pt>
    <dgm:pt modelId="{F3723130-4593-4184-A961-60785D6C828F}" type="sibTrans" cxnId="{5B1D2B3B-4718-4C92-980C-80EDF72E492A}">
      <dgm:prSet/>
      <dgm:spPr/>
      <dgm:t>
        <a:bodyPr/>
        <a:lstStyle/>
        <a:p>
          <a:endParaRPr lang="ru-RU"/>
        </a:p>
      </dgm:t>
    </dgm:pt>
    <dgm:pt modelId="{49E3224F-FD8C-4543-B3B5-52C0D4CFF004}" type="pres">
      <dgm:prSet presAssocID="{CE57056C-D1FE-472B-B211-8C8A4504F0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09C4F3-31BC-4153-A81A-C8265F735F68}" type="pres">
      <dgm:prSet presAssocID="{964DBC53-E9C0-4F8B-8DA0-DAB34B2B615D}" presName="parentText" presStyleLbl="node1" presStyleIdx="0" presStyleCnt="1" custScaleY="307748" custLinFactNeighborX="338" custLinFactNeighborY="58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4E5183-F5D7-4FF2-A011-4025FB33608A}" type="presOf" srcId="{CE57056C-D1FE-472B-B211-8C8A4504F029}" destId="{49E3224F-FD8C-4543-B3B5-52C0D4CFF004}" srcOrd="0" destOrd="0" presId="urn:microsoft.com/office/officeart/2005/8/layout/vList2"/>
    <dgm:cxn modelId="{5B1D2B3B-4718-4C92-980C-80EDF72E492A}" srcId="{CE57056C-D1FE-472B-B211-8C8A4504F029}" destId="{964DBC53-E9C0-4F8B-8DA0-DAB34B2B615D}" srcOrd="0" destOrd="0" parTransId="{D53F2951-A3B8-445B-B02F-DA04CB8BF4EB}" sibTransId="{F3723130-4593-4184-A961-60785D6C828F}"/>
    <dgm:cxn modelId="{02293AD0-8DC3-42A5-BAA6-F57A84D2DB16}" type="presOf" srcId="{964DBC53-E9C0-4F8B-8DA0-DAB34B2B615D}" destId="{8109C4F3-31BC-4153-A81A-C8265F735F68}" srcOrd="0" destOrd="0" presId="urn:microsoft.com/office/officeart/2005/8/layout/vList2"/>
    <dgm:cxn modelId="{DD8DD356-E50C-40B2-A9E3-BD6710685AF5}" type="presParOf" srcId="{49E3224F-FD8C-4543-B3B5-52C0D4CFF004}" destId="{8109C4F3-31BC-4153-A81A-C8265F735F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57056C-D1FE-472B-B211-8C8A4504F029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64DBC53-E9C0-4F8B-8DA0-DAB34B2B615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сфере культуры и спорта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F2951-A3B8-445B-B02F-DA04CB8BF4EB}" type="parTrans" cxnId="{5B1D2B3B-4718-4C92-980C-80EDF72E492A}">
      <dgm:prSet/>
      <dgm:spPr/>
      <dgm:t>
        <a:bodyPr/>
        <a:lstStyle/>
        <a:p>
          <a:endParaRPr lang="ru-RU"/>
        </a:p>
      </dgm:t>
    </dgm:pt>
    <dgm:pt modelId="{F3723130-4593-4184-A961-60785D6C828F}" type="sibTrans" cxnId="{5B1D2B3B-4718-4C92-980C-80EDF72E492A}">
      <dgm:prSet/>
      <dgm:spPr/>
      <dgm:t>
        <a:bodyPr/>
        <a:lstStyle/>
        <a:p>
          <a:endParaRPr lang="ru-RU"/>
        </a:p>
      </dgm:t>
    </dgm:pt>
    <dgm:pt modelId="{49E3224F-FD8C-4543-B3B5-52C0D4CFF004}" type="pres">
      <dgm:prSet presAssocID="{CE57056C-D1FE-472B-B211-8C8A4504F0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09C4F3-31BC-4153-A81A-C8265F735F68}" type="pres">
      <dgm:prSet presAssocID="{964DBC53-E9C0-4F8B-8DA0-DAB34B2B615D}" presName="parentText" presStyleLbl="node1" presStyleIdx="0" presStyleCnt="1" custScaleY="307748" custLinFactNeighborX="338" custLinFactNeighborY="58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15DA9A-5406-45DE-9319-F7F332F428F8}" type="presOf" srcId="{964DBC53-E9C0-4F8B-8DA0-DAB34B2B615D}" destId="{8109C4F3-31BC-4153-A81A-C8265F735F68}" srcOrd="0" destOrd="0" presId="urn:microsoft.com/office/officeart/2005/8/layout/vList2"/>
    <dgm:cxn modelId="{5B1D2B3B-4718-4C92-980C-80EDF72E492A}" srcId="{CE57056C-D1FE-472B-B211-8C8A4504F029}" destId="{964DBC53-E9C0-4F8B-8DA0-DAB34B2B615D}" srcOrd="0" destOrd="0" parTransId="{D53F2951-A3B8-445B-B02F-DA04CB8BF4EB}" sibTransId="{F3723130-4593-4184-A961-60785D6C828F}"/>
    <dgm:cxn modelId="{0EEF5A46-EB1D-4920-A298-09210DB07AAA}" type="presOf" srcId="{CE57056C-D1FE-472B-B211-8C8A4504F029}" destId="{49E3224F-FD8C-4543-B3B5-52C0D4CFF004}" srcOrd="0" destOrd="0" presId="urn:microsoft.com/office/officeart/2005/8/layout/vList2"/>
    <dgm:cxn modelId="{32013AE0-CAE5-480F-9D3F-4C55F7DFB08A}" type="presParOf" srcId="{49E3224F-FD8C-4543-B3B5-52C0D4CFF004}" destId="{8109C4F3-31BC-4153-A81A-C8265F735F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57056C-D1FE-472B-B211-8C8A4504F029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64DBC53-E9C0-4F8B-8DA0-DAB34B2B615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сфере образования и молодежной политики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F2951-A3B8-445B-B02F-DA04CB8BF4EB}" type="parTrans" cxnId="{5B1D2B3B-4718-4C92-980C-80EDF72E492A}">
      <dgm:prSet/>
      <dgm:spPr/>
      <dgm:t>
        <a:bodyPr/>
        <a:lstStyle/>
        <a:p>
          <a:endParaRPr lang="ru-RU"/>
        </a:p>
      </dgm:t>
    </dgm:pt>
    <dgm:pt modelId="{F3723130-4593-4184-A961-60785D6C828F}" type="sibTrans" cxnId="{5B1D2B3B-4718-4C92-980C-80EDF72E492A}">
      <dgm:prSet/>
      <dgm:spPr/>
      <dgm:t>
        <a:bodyPr/>
        <a:lstStyle/>
        <a:p>
          <a:endParaRPr lang="ru-RU"/>
        </a:p>
      </dgm:t>
    </dgm:pt>
    <dgm:pt modelId="{49E3224F-FD8C-4543-B3B5-52C0D4CFF004}" type="pres">
      <dgm:prSet presAssocID="{CE57056C-D1FE-472B-B211-8C8A4504F0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09C4F3-31BC-4153-A81A-C8265F735F68}" type="pres">
      <dgm:prSet presAssocID="{964DBC53-E9C0-4F8B-8DA0-DAB34B2B615D}" presName="parentText" presStyleLbl="node1" presStyleIdx="0" presStyleCnt="1" custScaleY="307748" custLinFactNeighborX="338" custLinFactNeighborY="58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B4909E-6BA0-4664-A47E-3922F36F4C42}" type="presOf" srcId="{CE57056C-D1FE-472B-B211-8C8A4504F029}" destId="{49E3224F-FD8C-4543-B3B5-52C0D4CFF004}" srcOrd="0" destOrd="0" presId="urn:microsoft.com/office/officeart/2005/8/layout/vList2"/>
    <dgm:cxn modelId="{5B1D2B3B-4718-4C92-980C-80EDF72E492A}" srcId="{CE57056C-D1FE-472B-B211-8C8A4504F029}" destId="{964DBC53-E9C0-4F8B-8DA0-DAB34B2B615D}" srcOrd="0" destOrd="0" parTransId="{D53F2951-A3B8-445B-B02F-DA04CB8BF4EB}" sibTransId="{F3723130-4593-4184-A961-60785D6C828F}"/>
    <dgm:cxn modelId="{5E42CB07-AC63-4D11-9746-8E290392B4A9}" type="presOf" srcId="{964DBC53-E9C0-4F8B-8DA0-DAB34B2B615D}" destId="{8109C4F3-31BC-4153-A81A-C8265F735F68}" srcOrd="0" destOrd="0" presId="urn:microsoft.com/office/officeart/2005/8/layout/vList2"/>
    <dgm:cxn modelId="{CB75ECB3-0B99-41C5-9AEB-BD67010A361E}" type="presParOf" srcId="{49E3224F-FD8C-4543-B3B5-52C0D4CFF004}" destId="{8109C4F3-31BC-4153-A81A-C8265F735F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4FB444-625D-424B-A18A-ABD9917B40F2}" type="doc">
      <dgm:prSet loTypeId="urn:microsoft.com/office/officeart/2008/layout/Vertical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3B0322-0D6F-4A79-B530-C9D984B2889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части реализации государственного стандарта общего образования – 2 092,8 млн. рублей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C05A63-85A7-4EE3-A7FE-FBEA0E203454}" type="parTrans" cxnId="{052F05C6-D0A6-4B39-8DCE-6752A15F14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B56FF5-36E4-4A0D-87EE-F32FD0365851}" type="sibTrans" cxnId="{052F05C6-D0A6-4B39-8DCE-6752A15F14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465D2E-54DC-4BA4-A78C-D3CD7E02AC7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получение общедоступного и бесплатного дошкольного образования – 1 512,3 млн. рублей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43BB9-8341-4E50-8950-11EB35E33A9A}" type="parTrans" cxnId="{2D528FB8-3CDC-4A14-9C91-B2901B512D2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625D8A-C284-40FB-AAD2-2EC104F6FEC6}" type="sibTrans" cxnId="{2D528FB8-3CDC-4A14-9C91-B2901B512D2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46F6C5-2736-4E30-ADA2-5E449FC38EE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финансовое обеспечение: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EEF533-3CBB-4E83-B17A-0CD5ADFDCA93}" type="sibTrans" cxnId="{0197FE22-AFFC-4A85-ABE6-E2F44F11BA7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535BFB-BABB-4ECA-9739-6D9F3B4337D8}" type="parTrans" cxnId="{0197FE22-AFFC-4A85-ABE6-E2F44F11BA7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78D7E2-F3DE-4B1A-9C44-BE497EBF238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финансовое обеспечение: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25BF19-108F-422A-8BE1-3F20FEEAEBCC}" type="sibTrans" cxnId="{B6663AD4-8866-4CD1-A693-33CD8CFB638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01F586-8BD4-4EA2-8A8A-77FC5C03899D}" type="parTrans" cxnId="{B6663AD4-8866-4CD1-A693-33CD8CFB638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4EDC81-BC1C-4B52-A667-4F279B3A0D7D}" type="pres">
      <dgm:prSet presAssocID="{874FB444-625D-424B-A18A-ABD9917B40F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16F1F9F4-4545-436A-890A-E96F5FE651DD}" type="pres">
      <dgm:prSet presAssocID="{0346F6C5-2736-4E30-ADA2-5E449FC38EE2}" presName="parenttextcomposite" presStyleCnt="0"/>
      <dgm:spPr/>
    </dgm:pt>
    <dgm:pt modelId="{77D6D51F-BB44-4377-BA0C-34F5FA6AAA11}" type="pres">
      <dgm:prSet presAssocID="{0346F6C5-2736-4E30-ADA2-5E449FC38EE2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A5E19-B7D5-4359-9746-7B756C49EB97}" type="pres">
      <dgm:prSet presAssocID="{0346F6C5-2736-4E30-ADA2-5E449FC38EE2}" presName="composite" presStyleCnt="0"/>
      <dgm:spPr/>
    </dgm:pt>
    <dgm:pt modelId="{090537B4-2F74-4182-9713-992CAFCF547B}" type="pres">
      <dgm:prSet presAssocID="{0346F6C5-2736-4E30-ADA2-5E449FC38EE2}" presName="chevron1" presStyleLbl="alignNode1" presStyleIdx="0" presStyleCnt="14"/>
      <dgm:spPr/>
    </dgm:pt>
    <dgm:pt modelId="{C2E7062B-19E3-4A84-A79D-F8E278AE08A6}" type="pres">
      <dgm:prSet presAssocID="{0346F6C5-2736-4E30-ADA2-5E449FC38EE2}" presName="chevron2" presStyleLbl="alignNode1" presStyleIdx="1" presStyleCnt="14"/>
      <dgm:spPr/>
    </dgm:pt>
    <dgm:pt modelId="{77CA8A4F-50A0-44CD-8010-BD47AF99BB54}" type="pres">
      <dgm:prSet presAssocID="{0346F6C5-2736-4E30-ADA2-5E449FC38EE2}" presName="chevron3" presStyleLbl="alignNode1" presStyleIdx="2" presStyleCnt="14"/>
      <dgm:spPr/>
    </dgm:pt>
    <dgm:pt modelId="{70E31D2F-B24F-408E-9411-04900B4E9D57}" type="pres">
      <dgm:prSet presAssocID="{0346F6C5-2736-4E30-ADA2-5E449FC38EE2}" presName="chevron4" presStyleLbl="alignNode1" presStyleIdx="3" presStyleCnt="14"/>
      <dgm:spPr/>
    </dgm:pt>
    <dgm:pt modelId="{2C593599-60EC-41A1-83F6-4001FC77EE29}" type="pres">
      <dgm:prSet presAssocID="{0346F6C5-2736-4E30-ADA2-5E449FC38EE2}" presName="chevron5" presStyleLbl="alignNode1" presStyleIdx="4" presStyleCnt="14"/>
      <dgm:spPr/>
    </dgm:pt>
    <dgm:pt modelId="{41FADE05-D1FE-4AB6-8210-F02189885831}" type="pres">
      <dgm:prSet presAssocID="{0346F6C5-2736-4E30-ADA2-5E449FC38EE2}" presName="chevron6" presStyleLbl="alignNode1" presStyleIdx="5" presStyleCnt="14"/>
      <dgm:spPr/>
    </dgm:pt>
    <dgm:pt modelId="{7C713E15-52F7-4A5F-8CB8-8955FD141E3D}" type="pres">
      <dgm:prSet presAssocID="{0346F6C5-2736-4E30-ADA2-5E449FC38EE2}" presName="chevron7" presStyleLbl="alignNode1" presStyleIdx="6" presStyleCnt="14"/>
      <dgm:spPr/>
    </dgm:pt>
    <dgm:pt modelId="{9FFA8186-868B-4CC2-BBF1-C0F44E3BE494}" type="pres">
      <dgm:prSet presAssocID="{0346F6C5-2736-4E30-ADA2-5E449FC38EE2}" presName="childtext" presStyleLbl="solidFgAcc1" presStyleIdx="0" presStyleCnt="2" custScaleX="93275" custLinFactNeighborX="663" custLinFactNeighborY="-154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F62E0-7F63-4BDA-9CC4-CC0FF7DDE629}" type="pres">
      <dgm:prSet presAssocID="{24EEF533-3CBB-4E83-B17A-0CD5ADFDCA93}" presName="sibTrans" presStyleCnt="0"/>
      <dgm:spPr/>
    </dgm:pt>
    <dgm:pt modelId="{972E65BD-6274-4506-9B6A-8D774017D9BA}" type="pres">
      <dgm:prSet presAssocID="{6578D7E2-F3DE-4B1A-9C44-BE497EBF2388}" presName="parenttextcomposite" presStyleCnt="0"/>
      <dgm:spPr/>
    </dgm:pt>
    <dgm:pt modelId="{6B848D79-09F6-4F6D-A260-9E9E1F0B4886}" type="pres">
      <dgm:prSet presAssocID="{6578D7E2-F3DE-4B1A-9C44-BE497EBF2388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161BB-228F-4664-9983-F832F133FE09}" type="pres">
      <dgm:prSet presAssocID="{6578D7E2-F3DE-4B1A-9C44-BE497EBF2388}" presName="composite" presStyleCnt="0"/>
      <dgm:spPr/>
    </dgm:pt>
    <dgm:pt modelId="{402E6888-F5C5-4909-A837-A01013562EB4}" type="pres">
      <dgm:prSet presAssocID="{6578D7E2-F3DE-4B1A-9C44-BE497EBF2388}" presName="chevron1" presStyleLbl="alignNode1" presStyleIdx="7" presStyleCnt="14"/>
      <dgm:spPr/>
    </dgm:pt>
    <dgm:pt modelId="{B0F803BD-60D8-4C93-993A-7FA19F073041}" type="pres">
      <dgm:prSet presAssocID="{6578D7E2-F3DE-4B1A-9C44-BE497EBF2388}" presName="chevron2" presStyleLbl="alignNode1" presStyleIdx="8" presStyleCnt="14"/>
      <dgm:spPr/>
    </dgm:pt>
    <dgm:pt modelId="{065EDC83-23DC-4C6A-8F19-57193D664C5B}" type="pres">
      <dgm:prSet presAssocID="{6578D7E2-F3DE-4B1A-9C44-BE497EBF2388}" presName="chevron3" presStyleLbl="alignNode1" presStyleIdx="9" presStyleCnt="14"/>
      <dgm:spPr/>
    </dgm:pt>
    <dgm:pt modelId="{C2CF1BD4-7CEC-47AD-8D35-E64D2F532F96}" type="pres">
      <dgm:prSet presAssocID="{6578D7E2-F3DE-4B1A-9C44-BE497EBF2388}" presName="chevron4" presStyleLbl="alignNode1" presStyleIdx="10" presStyleCnt="14"/>
      <dgm:spPr/>
    </dgm:pt>
    <dgm:pt modelId="{EA5A5577-F218-4459-9D7C-1CDFDDF4D205}" type="pres">
      <dgm:prSet presAssocID="{6578D7E2-F3DE-4B1A-9C44-BE497EBF2388}" presName="chevron5" presStyleLbl="alignNode1" presStyleIdx="11" presStyleCnt="14"/>
      <dgm:spPr/>
    </dgm:pt>
    <dgm:pt modelId="{A75E4E5F-FBBA-446E-8DC3-7DC5EBD1F9F1}" type="pres">
      <dgm:prSet presAssocID="{6578D7E2-F3DE-4B1A-9C44-BE497EBF2388}" presName="chevron6" presStyleLbl="alignNode1" presStyleIdx="12" presStyleCnt="14"/>
      <dgm:spPr/>
    </dgm:pt>
    <dgm:pt modelId="{595F7823-CDAB-4BF7-95FF-7420BCF267F1}" type="pres">
      <dgm:prSet presAssocID="{6578D7E2-F3DE-4B1A-9C44-BE497EBF2388}" presName="chevron7" presStyleLbl="alignNode1" presStyleIdx="13" presStyleCnt="14"/>
      <dgm:spPr/>
    </dgm:pt>
    <dgm:pt modelId="{16E23041-A0EA-4ADA-8F5A-F43A05728738}" type="pres">
      <dgm:prSet presAssocID="{6578D7E2-F3DE-4B1A-9C44-BE497EBF2388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514605-AE14-44FF-B72E-A41CED17504C}" type="presOf" srcId="{874FB444-625D-424B-A18A-ABD9917B40F2}" destId="{D54EDC81-BC1C-4B52-A667-4F279B3A0D7D}" srcOrd="0" destOrd="0" presId="urn:microsoft.com/office/officeart/2008/layout/VerticalAccentList"/>
    <dgm:cxn modelId="{936DCE30-BE9B-42DA-86A2-8FC10EECFF94}" type="presOf" srcId="{0346F6C5-2736-4E30-ADA2-5E449FC38EE2}" destId="{77D6D51F-BB44-4377-BA0C-34F5FA6AAA11}" srcOrd="0" destOrd="0" presId="urn:microsoft.com/office/officeart/2008/layout/VerticalAccentList"/>
    <dgm:cxn modelId="{4AFF7625-E435-4553-AFEF-EAE7D620430D}" type="presOf" srcId="{58465D2E-54DC-4BA4-A78C-D3CD7E02AC7C}" destId="{16E23041-A0EA-4ADA-8F5A-F43A05728738}" srcOrd="0" destOrd="0" presId="urn:microsoft.com/office/officeart/2008/layout/VerticalAccentList"/>
    <dgm:cxn modelId="{16C5F199-9A6C-41F2-BA5E-8410D0EF758D}" type="presOf" srcId="{8A3B0322-0D6F-4A79-B530-C9D984B28894}" destId="{9FFA8186-868B-4CC2-BBF1-C0F44E3BE494}" srcOrd="0" destOrd="0" presId="urn:microsoft.com/office/officeart/2008/layout/VerticalAccentList"/>
    <dgm:cxn modelId="{4007129F-7099-4D21-8512-9001560AF4B3}" type="presOf" srcId="{6578D7E2-F3DE-4B1A-9C44-BE497EBF2388}" destId="{6B848D79-09F6-4F6D-A260-9E9E1F0B4886}" srcOrd="0" destOrd="0" presId="urn:microsoft.com/office/officeart/2008/layout/VerticalAccentList"/>
    <dgm:cxn modelId="{052F05C6-D0A6-4B39-8DCE-6752A15F14E6}" srcId="{0346F6C5-2736-4E30-ADA2-5E449FC38EE2}" destId="{8A3B0322-0D6F-4A79-B530-C9D984B28894}" srcOrd="0" destOrd="0" parTransId="{1AC05A63-85A7-4EE3-A7FE-FBEA0E203454}" sibTransId="{BBB56FF5-36E4-4A0D-87EE-F32FD0365851}"/>
    <dgm:cxn modelId="{0197FE22-AFFC-4A85-ABE6-E2F44F11BA75}" srcId="{874FB444-625D-424B-A18A-ABD9917B40F2}" destId="{0346F6C5-2736-4E30-ADA2-5E449FC38EE2}" srcOrd="0" destOrd="0" parTransId="{D8535BFB-BABB-4ECA-9739-6D9F3B4337D8}" sibTransId="{24EEF533-3CBB-4E83-B17A-0CD5ADFDCA93}"/>
    <dgm:cxn modelId="{B6663AD4-8866-4CD1-A693-33CD8CFB6380}" srcId="{874FB444-625D-424B-A18A-ABD9917B40F2}" destId="{6578D7E2-F3DE-4B1A-9C44-BE497EBF2388}" srcOrd="1" destOrd="0" parTransId="{1801F586-8BD4-4EA2-8A8A-77FC5C03899D}" sibTransId="{5225BF19-108F-422A-8BE1-3F20FEEAEBCC}"/>
    <dgm:cxn modelId="{2D528FB8-3CDC-4A14-9C91-B2901B512D24}" srcId="{6578D7E2-F3DE-4B1A-9C44-BE497EBF2388}" destId="{58465D2E-54DC-4BA4-A78C-D3CD7E02AC7C}" srcOrd="0" destOrd="0" parTransId="{55143BB9-8341-4E50-8950-11EB35E33A9A}" sibTransId="{C4625D8A-C284-40FB-AAD2-2EC104F6FEC6}"/>
    <dgm:cxn modelId="{A29F8E6A-5C89-4D87-BCFF-6F3D77BE8040}" type="presParOf" srcId="{D54EDC81-BC1C-4B52-A667-4F279B3A0D7D}" destId="{16F1F9F4-4545-436A-890A-E96F5FE651DD}" srcOrd="0" destOrd="0" presId="urn:microsoft.com/office/officeart/2008/layout/VerticalAccentList"/>
    <dgm:cxn modelId="{F723D5B0-31B3-4CC5-BF03-2C5A06A7C57C}" type="presParOf" srcId="{16F1F9F4-4545-436A-890A-E96F5FE651DD}" destId="{77D6D51F-BB44-4377-BA0C-34F5FA6AAA11}" srcOrd="0" destOrd="0" presId="urn:microsoft.com/office/officeart/2008/layout/VerticalAccentList"/>
    <dgm:cxn modelId="{241519DA-7810-46CC-A8DA-C07F7A835A00}" type="presParOf" srcId="{D54EDC81-BC1C-4B52-A667-4F279B3A0D7D}" destId="{162A5E19-B7D5-4359-9746-7B756C49EB97}" srcOrd="1" destOrd="0" presId="urn:microsoft.com/office/officeart/2008/layout/VerticalAccentList"/>
    <dgm:cxn modelId="{41C81CB8-FE6B-46F5-824C-D3FD72C2CA2B}" type="presParOf" srcId="{162A5E19-B7D5-4359-9746-7B756C49EB97}" destId="{090537B4-2F74-4182-9713-992CAFCF547B}" srcOrd="0" destOrd="0" presId="urn:microsoft.com/office/officeart/2008/layout/VerticalAccentList"/>
    <dgm:cxn modelId="{9C2F0288-9837-4889-810D-0245A68246E7}" type="presParOf" srcId="{162A5E19-B7D5-4359-9746-7B756C49EB97}" destId="{C2E7062B-19E3-4A84-A79D-F8E278AE08A6}" srcOrd="1" destOrd="0" presId="urn:microsoft.com/office/officeart/2008/layout/VerticalAccentList"/>
    <dgm:cxn modelId="{ECE15C03-9B45-4476-A395-671966B50563}" type="presParOf" srcId="{162A5E19-B7D5-4359-9746-7B756C49EB97}" destId="{77CA8A4F-50A0-44CD-8010-BD47AF99BB54}" srcOrd="2" destOrd="0" presId="urn:microsoft.com/office/officeart/2008/layout/VerticalAccentList"/>
    <dgm:cxn modelId="{65C0BB9F-4C6B-4693-B815-6F184CB9DFE2}" type="presParOf" srcId="{162A5E19-B7D5-4359-9746-7B756C49EB97}" destId="{70E31D2F-B24F-408E-9411-04900B4E9D57}" srcOrd="3" destOrd="0" presId="urn:microsoft.com/office/officeart/2008/layout/VerticalAccentList"/>
    <dgm:cxn modelId="{B2B523D3-EF3B-471D-A3B9-E440125181AC}" type="presParOf" srcId="{162A5E19-B7D5-4359-9746-7B756C49EB97}" destId="{2C593599-60EC-41A1-83F6-4001FC77EE29}" srcOrd="4" destOrd="0" presId="urn:microsoft.com/office/officeart/2008/layout/VerticalAccentList"/>
    <dgm:cxn modelId="{B1FD561B-3F2A-4AB8-A2A7-023FA0820FA6}" type="presParOf" srcId="{162A5E19-B7D5-4359-9746-7B756C49EB97}" destId="{41FADE05-D1FE-4AB6-8210-F02189885831}" srcOrd="5" destOrd="0" presId="urn:microsoft.com/office/officeart/2008/layout/VerticalAccentList"/>
    <dgm:cxn modelId="{D7236DDD-6823-41AE-9A2B-8F77D8079BA8}" type="presParOf" srcId="{162A5E19-B7D5-4359-9746-7B756C49EB97}" destId="{7C713E15-52F7-4A5F-8CB8-8955FD141E3D}" srcOrd="6" destOrd="0" presId="urn:microsoft.com/office/officeart/2008/layout/VerticalAccentList"/>
    <dgm:cxn modelId="{CD2FFEDA-29EB-4F31-9C92-511D8C4C427D}" type="presParOf" srcId="{162A5E19-B7D5-4359-9746-7B756C49EB97}" destId="{9FFA8186-868B-4CC2-BBF1-C0F44E3BE494}" srcOrd="7" destOrd="0" presId="urn:microsoft.com/office/officeart/2008/layout/VerticalAccentList"/>
    <dgm:cxn modelId="{E5A66FB2-AD18-4825-A3E0-4B54430F989F}" type="presParOf" srcId="{D54EDC81-BC1C-4B52-A667-4F279B3A0D7D}" destId="{977F62E0-7F63-4BDA-9CC4-CC0FF7DDE629}" srcOrd="2" destOrd="0" presId="urn:microsoft.com/office/officeart/2008/layout/VerticalAccentList"/>
    <dgm:cxn modelId="{8A4E1224-99AA-4D2D-B847-D4CDEF418ADF}" type="presParOf" srcId="{D54EDC81-BC1C-4B52-A667-4F279B3A0D7D}" destId="{972E65BD-6274-4506-9B6A-8D774017D9BA}" srcOrd="3" destOrd="0" presId="urn:microsoft.com/office/officeart/2008/layout/VerticalAccentList"/>
    <dgm:cxn modelId="{F809156F-E827-474D-8219-EA7CE35EBDFD}" type="presParOf" srcId="{972E65BD-6274-4506-9B6A-8D774017D9BA}" destId="{6B848D79-09F6-4F6D-A260-9E9E1F0B4886}" srcOrd="0" destOrd="0" presId="urn:microsoft.com/office/officeart/2008/layout/VerticalAccentList"/>
    <dgm:cxn modelId="{D0D05B6E-4B0B-4A55-99F2-5F8F335E3D8D}" type="presParOf" srcId="{D54EDC81-BC1C-4B52-A667-4F279B3A0D7D}" destId="{C14161BB-228F-4664-9983-F832F133FE09}" srcOrd="4" destOrd="0" presId="urn:microsoft.com/office/officeart/2008/layout/VerticalAccentList"/>
    <dgm:cxn modelId="{D4173FDE-AC5C-4EF0-A268-885EB2F25E17}" type="presParOf" srcId="{C14161BB-228F-4664-9983-F832F133FE09}" destId="{402E6888-F5C5-4909-A837-A01013562EB4}" srcOrd="0" destOrd="0" presId="urn:microsoft.com/office/officeart/2008/layout/VerticalAccentList"/>
    <dgm:cxn modelId="{1B97C335-49A7-4745-BF54-9F347B8DBE83}" type="presParOf" srcId="{C14161BB-228F-4664-9983-F832F133FE09}" destId="{B0F803BD-60D8-4C93-993A-7FA19F073041}" srcOrd="1" destOrd="0" presId="urn:microsoft.com/office/officeart/2008/layout/VerticalAccentList"/>
    <dgm:cxn modelId="{2387736F-0290-4D47-8A3A-A8FB9D4DD8E9}" type="presParOf" srcId="{C14161BB-228F-4664-9983-F832F133FE09}" destId="{065EDC83-23DC-4C6A-8F19-57193D664C5B}" srcOrd="2" destOrd="0" presId="urn:microsoft.com/office/officeart/2008/layout/VerticalAccentList"/>
    <dgm:cxn modelId="{9E63B996-108D-466E-A05A-237E00BC762B}" type="presParOf" srcId="{C14161BB-228F-4664-9983-F832F133FE09}" destId="{C2CF1BD4-7CEC-47AD-8D35-E64D2F532F96}" srcOrd="3" destOrd="0" presId="urn:microsoft.com/office/officeart/2008/layout/VerticalAccentList"/>
    <dgm:cxn modelId="{460E807C-8096-410B-8F44-A9D121A66DBD}" type="presParOf" srcId="{C14161BB-228F-4664-9983-F832F133FE09}" destId="{EA5A5577-F218-4459-9D7C-1CDFDDF4D205}" srcOrd="4" destOrd="0" presId="urn:microsoft.com/office/officeart/2008/layout/VerticalAccentList"/>
    <dgm:cxn modelId="{B4517DD6-C531-4CFE-9B26-7FA0AF50B981}" type="presParOf" srcId="{C14161BB-228F-4664-9983-F832F133FE09}" destId="{A75E4E5F-FBBA-446E-8DC3-7DC5EBD1F9F1}" srcOrd="5" destOrd="0" presId="urn:microsoft.com/office/officeart/2008/layout/VerticalAccentList"/>
    <dgm:cxn modelId="{313CB6BE-501E-4E81-B487-0A4E2B14BBAA}" type="presParOf" srcId="{C14161BB-228F-4664-9983-F832F133FE09}" destId="{595F7823-CDAB-4BF7-95FF-7420BCF267F1}" srcOrd="6" destOrd="0" presId="urn:microsoft.com/office/officeart/2008/layout/VerticalAccentList"/>
    <dgm:cxn modelId="{53CA14DD-6104-46D4-A142-ECD3532EBB81}" type="presParOf" srcId="{C14161BB-228F-4664-9983-F832F133FE09}" destId="{16E23041-A0EA-4ADA-8F5A-F43A0572873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57056C-D1FE-472B-B211-8C8A4504F029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64DBC53-E9C0-4F8B-8DA0-DAB34B2B615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сфере отраслей экономики и жилищно-коммунального хозяйства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F2951-A3B8-445B-B02F-DA04CB8BF4EB}" type="parTrans" cxnId="{5B1D2B3B-4718-4C92-980C-80EDF72E492A}">
      <dgm:prSet/>
      <dgm:spPr/>
      <dgm:t>
        <a:bodyPr/>
        <a:lstStyle/>
        <a:p>
          <a:endParaRPr lang="ru-RU"/>
        </a:p>
      </dgm:t>
    </dgm:pt>
    <dgm:pt modelId="{F3723130-4593-4184-A961-60785D6C828F}" type="sibTrans" cxnId="{5B1D2B3B-4718-4C92-980C-80EDF72E492A}">
      <dgm:prSet/>
      <dgm:spPr/>
      <dgm:t>
        <a:bodyPr/>
        <a:lstStyle/>
        <a:p>
          <a:endParaRPr lang="ru-RU"/>
        </a:p>
      </dgm:t>
    </dgm:pt>
    <dgm:pt modelId="{49E3224F-FD8C-4543-B3B5-52C0D4CFF004}" type="pres">
      <dgm:prSet presAssocID="{CE57056C-D1FE-472B-B211-8C8A4504F0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09C4F3-31BC-4153-A81A-C8265F735F68}" type="pres">
      <dgm:prSet presAssocID="{964DBC53-E9C0-4F8B-8DA0-DAB34B2B615D}" presName="parentText" presStyleLbl="node1" presStyleIdx="0" presStyleCnt="1" custScaleY="307748" custLinFactNeighborX="338" custLinFactNeighborY="58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2B3B-4718-4C92-980C-80EDF72E492A}" srcId="{CE57056C-D1FE-472B-B211-8C8A4504F029}" destId="{964DBC53-E9C0-4F8B-8DA0-DAB34B2B615D}" srcOrd="0" destOrd="0" parTransId="{D53F2951-A3B8-445B-B02F-DA04CB8BF4EB}" sibTransId="{F3723130-4593-4184-A961-60785D6C828F}"/>
    <dgm:cxn modelId="{5C5CDD0B-EBBA-44B1-AEB9-69A42726957D}" type="presOf" srcId="{CE57056C-D1FE-472B-B211-8C8A4504F029}" destId="{49E3224F-FD8C-4543-B3B5-52C0D4CFF004}" srcOrd="0" destOrd="0" presId="urn:microsoft.com/office/officeart/2005/8/layout/vList2"/>
    <dgm:cxn modelId="{E949B393-A941-4F5D-9B6B-E4D944A3B32C}" type="presOf" srcId="{964DBC53-E9C0-4F8B-8DA0-DAB34B2B615D}" destId="{8109C4F3-31BC-4153-A81A-C8265F735F68}" srcOrd="0" destOrd="0" presId="urn:microsoft.com/office/officeart/2005/8/layout/vList2"/>
    <dgm:cxn modelId="{3ACE2924-6DA3-4B24-ABA7-9A629749E3E8}" type="presParOf" srcId="{49E3224F-FD8C-4543-B3B5-52C0D4CFF004}" destId="{8109C4F3-31BC-4153-A81A-C8265F735F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57056C-D1FE-472B-B211-8C8A4504F029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64DBC53-E9C0-4F8B-8DA0-DAB34B2B615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программа «Развитие транспортной системы в Магаданской области»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F2951-A3B8-445B-B02F-DA04CB8BF4EB}" type="parTrans" cxnId="{5B1D2B3B-4718-4C92-980C-80EDF72E492A}">
      <dgm:prSet/>
      <dgm:spPr/>
      <dgm:t>
        <a:bodyPr/>
        <a:lstStyle/>
        <a:p>
          <a:endParaRPr lang="ru-RU"/>
        </a:p>
      </dgm:t>
    </dgm:pt>
    <dgm:pt modelId="{F3723130-4593-4184-A961-60785D6C828F}" type="sibTrans" cxnId="{5B1D2B3B-4718-4C92-980C-80EDF72E492A}">
      <dgm:prSet/>
      <dgm:spPr/>
      <dgm:t>
        <a:bodyPr/>
        <a:lstStyle/>
        <a:p>
          <a:endParaRPr lang="ru-RU"/>
        </a:p>
      </dgm:t>
    </dgm:pt>
    <dgm:pt modelId="{49E3224F-FD8C-4543-B3B5-52C0D4CFF004}" type="pres">
      <dgm:prSet presAssocID="{CE57056C-D1FE-472B-B211-8C8A4504F0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09C4F3-31BC-4153-A81A-C8265F735F68}" type="pres">
      <dgm:prSet presAssocID="{964DBC53-E9C0-4F8B-8DA0-DAB34B2B615D}" presName="parentText" presStyleLbl="node1" presStyleIdx="0" presStyleCnt="1" custScaleY="307748" custLinFactNeighborX="338" custLinFactNeighborY="58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2B3B-4718-4C92-980C-80EDF72E492A}" srcId="{CE57056C-D1FE-472B-B211-8C8A4504F029}" destId="{964DBC53-E9C0-4F8B-8DA0-DAB34B2B615D}" srcOrd="0" destOrd="0" parTransId="{D53F2951-A3B8-445B-B02F-DA04CB8BF4EB}" sibTransId="{F3723130-4593-4184-A961-60785D6C828F}"/>
    <dgm:cxn modelId="{C41FA6C1-4692-4F3E-8295-E49D8BBF4D10}" type="presOf" srcId="{964DBC53-E9C0-4F8B-8DA0-DAB34B2B615D}" destId="{8109C4F3-31BC-4153-A81A-C8265F735F68}" srcOrd="0" destOrd="0" presId="urn:microsoft.com/office/officeart/2005/8/layout/vList2"/>
    <dgm:cxn modelId="{315E9530-2289-4DA9-83FC-90CFA0ED3635}" type="presOf" srcId="{CE57056C-D1FE-472B-B211-8C8A4504F029}" destId="{49E3224F-FD8C-4543-B3B5-52C0D4CFF004}" srcOrd="0" destOrd="0" presId="urn:microsoft.com/office/officeart/2005/8/layout/vList2"/>
    <dgm:cxn modelId="{6287CFBC-3D76-482B-83D4-B81DA4B809D6}" type="presParOf" srcId="{49E3224F-FD8C-4543-B3B5-52C0D4CFF004}" destId="{8109C4F3-31BC-4153-A81A-C8265F735F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0935" tIns="45467" rIns="90935" bIns="45467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0935" tIns="45467" rIns="90935" bIns="45467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AAD6CC-1561-47DB-A02B-6887FD1F63A7}" type="datetimeFigureOut">
              <a:rPr lang="ru-RU"/>
              <a:pPr>
                <a:defRPr/>
              </a:pPr>
              <a:t>27.11.2018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0935" tIns="45467" rIns="90935" bIns="45467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0935" tIns="45467" rIns="90935" bIns="4546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129022-5749-4D64-8F27-A0E2B9127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9071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0935" tIns="45467" rIns="90935" bIns="4546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0935" tIns="45467" rIns="90935" bIns="4546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FC7F91-BE05-4F2B-A156-48A4B2F8002E}" type="datetimeFigureOut">
              <a:rPr lang="ru-RU"/>
              <a:pPr>
                <a:defRPr/>
              </a:pPr>
              <a:t>27.11.2018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5" tIns="45467" rIns="90935" bIns="4546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vert="horz" lIns="90935" tIns="45467" rIns="90935" bIns="4546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0935" tIns="45467" rIns="90935" bIns="4546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0935" tIns="45467" rIns="90935" bIns="4546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5C0816-4B55-4F20-9858-244797F311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1087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1675" y="809625"/>
            <a:ext cx="5411788" cy="4057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AF757A-EECE-4F8C-B8A7-44BB48826451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46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1675" y="809625"/>
            <a:ext cx="5411788" cy="4057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B80E70-4A35-4872-8EDA-F94D69C77FD7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187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1675" y="809625"/>
            <a:ext cx="5411788" cy="4057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4B8146A-D8A8-4D12-86EE-DDC2B5B6E5AC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24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98500" y="808038"/>
            <a:ext cx="5400675" cy="4051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BE59A8-C0F2-4D56-9598-30109066FA87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54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98500" y="808038"/>
            <a:ext cx="5400675" cy="4051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003239-D5EB-4CDD-B345-233FAE88D374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16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98500" y="808038"/>
            <a:ext cx="5400675" cy="4051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5C7A6F-68D3-49B7-BDAD-B08527F85CEE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934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1675" y="809625"/>
            <a:ext cx="5411788" cy="4057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B669AA-46F9-4E43-AE3E-4B97591AB20C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6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1675" y="809625"/>
            <a:ext cx="5411788" cy="4057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B55356-7A71-4738-9F4B-E4E9B9DE3B25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0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1675" y="809625"/>
            <a:ext cx="5411788" cy="4057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48370C-C196-4E1D-B74F-A2D566AC609F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11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9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7728D-D532-4D82-89F2-69D76ACF3B86}" type="datetimeFigureOut">
              <a:rPr lang="ru-RU"/>
              <a:pPr>
                <a:defRPr/>
              </a:pPr>
              <a:t>27.11.2018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F527DE7-9A7B-48FA-9F8C-4DAB456022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2475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9C066-6D67-4E89-B660-A9E89F264BCE}" type="datetimeFigureOut">
              <a:rPr lang="ru-RU"/>
              <a:pPr>
                <a:defRPr/>
              </a:pPr>
              <a:t>27.11.2018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B848-E9D8-443F-A70A-01E929EADE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085221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6372-FA51-41E1-9334-4E28A2443146}" type="datetimeFigureOut">
              <a:rPr lang="ru-RU"/>
              <a:pPr>
                <a:defRPr/>
              </a:pPr>
              <a:t>27.11.2018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16C8-8B3E-4F7B-827D-1F797775B3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51025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0FA7E-1C91-49CC-A628-3AE91C78C81A}" type="datetimeFigureOut">
              <a:rPr lang="ru-RU"/>
              <a:pPr>
                <a:defRPr/>
              </a:pPr>
              <a:t>27.11.2018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D3478-A272-415C-ADB5-5D1299BE0D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0252946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84421-FE23-41EE-8838-80A309E8C1C7}" type="datetimeFigureOut">
              <a:rPr lang="ru-RU"/>
              <a:pPr>
                <a:defRPr/>
              </a:pPr>
              <a:t>27.11.2018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F92CFFB-CB52-4ED0-BC98-DBBF8E9075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77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AE54-6A89-4F24-AD29-2B50BCD7EBB2}" type="datetimeFigureOut">
              <a:rPr lang="ru-RU"/>
              <a:pPr>
                <a:defRPr/>
              </a:pPr>
              <a:t>27.11.2018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F09E6-8964-498E-8D51-34089822E0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187334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0FAD4-2EAF-4559-B11A-0F078FE69723}" type="datetimeFigureOut">
              <a:rPr lang="ru-RU"/>
              <a:pPr>
                <a:defRPr/>
              </a:pPr>
              <a:t>27.11.2018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286F0-5008-4849-9891-2A3A68972E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4472242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A0888-953F-4F73-A615-2616958A2784}" type="datetimeFigureOut">
              <a:rPr lang="ru-RU"/>
              <a:pPr>
                <a:defRPr/>
              </a:pPr>
              <a:t>27.11.2018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18473-BDBA-4BED-B96B-B9F518F006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401588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C54B2-165C-4B0F-8B81-AF385566E045}" type="datetimeFigureOut">
              <a:rPr lang="ru-RU"/>
              <a:pPr>
                <a:defRPr/>
              </a:pPr>
              <a:t>27.11.2018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82B8-5A0A-45E7-BA8A-50F7E24D74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9103912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D20D7-8055-4C36-BB1D-70938F9CEFB0}" type="datetimeFigureOut">
              <a:rPr lang="ru-RU"/>
              <a:pPr>
                <a:defRPr/>
              </a:pPr>
              <a:t>27.11.2018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92DC3-5FF0-4F04-A03D-328A89CE5A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8084222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CECB-6978-4667-82C0-FA8E54F0DA07}" type="datetimeFigureOut">
              <a:rPr lang="ru-RU"/>
              <a:pPr>
                <a:defRPr/>
              </a:pPr>
              <a:t>27.11.2018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41E06-CEA7-4CCA-85BB-B059152C5E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737595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9F0663-56D4-49A0-9FF0-5D8D4AC3E4FC}" type="datetimeFigureOut">
              <a:rPr lang="ru-RU"/>
              <a:pPr>
                <a:defRPr/>
              </a:pPr>
              <a:t>27.11.2018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CA3991B6-DE85-4142-87F8-DDAB1E0A48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78" r:id="rId1"/>
    <p:sldLayoutId id="2147486170" r:id="rId2"/>
    <p:sldLayoutId id="2147486179" r:id="rId3"/>
    <p:sldLayoutId id="2147486171" r:id="rId4"/>
    <p:sldLayoutId id="2147486172" r:id="rId5"/>
    <p:sldLayoutId id="2147486173" r:id="rId6"/>
    <p:sldLayoutId id="2147486174" r:id="rId7"/>
    <p:sldLayoutId id="2147486175" r:id="rId8"/>
    <p:sldLayoutId id="2147486180" r:id="rId9"/>
    <p:sldLayoutId id="2147486176" r:id="rId10"/>
    <p:sldLayoutId id="2147486177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alibri" panose="020F050202020403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anose="020F050202020403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anose="020F050202020403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anose="020F050202020403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04788" indent="-20478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25" indent="-1841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4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571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5375" indent="-1571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chart" Target="../charts/chart5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chart" Target="../charts/chart8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chart" Target="../charts/chart9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image" Target="../media/image2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12" Type="http://schemas.openxmlformats.org/officeDocument/2006/relationships/image" Target="../media/image2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chart" Target="../charts/chart11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diagramDrawing" Target="../diagrams/drawing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diagramColors" Target="../diagrams/colors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QuickStyle" Target="../diagrams/quickStyle7.xml"/><Relationship Id="rId5" Type="http://schemas.openxmlformats.org/officeDocument/2006/relationships/diagramQuickStyle" Target="../diagrams/quickStyle6.xml"/><Relationship Id="rId15" Type="http://schemas.openxmlformats.org/officeDocument/2006/relationships/chart" Target="../charts/chart12.xml"/><Relationship Id="rId10" Type="http://schemas.openxmlformats.org/officeDocument/2006/relationships/diagramLayout" Target="../diagrams/layout7.xml"/><Relationship Id="rId4" Type="http://schemas.openxmlformats.org/officeDocument/2006/relationships/diagramLayout" Target="../diagrams/layout6.xml"/><Relationship Id="rId9" Type="http://schemas.openxmlformats.org/officeDocument/2006/relationships/diagramData" Target="../diagrams/data7.xml"/><Relationship Id="rId1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29.png"/><Relationship Id="rId4" Type="http://schemas.openxmlformats.org/officeDocument/2006/relationships/diagramLayout" Target="../diagrams/layout9.xml"/><Relationship Id="rId9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30.jpeg"/><Relationship Id="rId4" Type="http://schemas.openxmlformats.org/officeDocument/2006/relationships/diagramQuickStyle" Target="../diagrams/quickStyle10.xml"/><Relationship Id="rId9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chart" Target="../charts/char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Layout" Target="../diagrams/layout12.xml"/><Relationship Id="rId7" Type="http://schemas.openxmlformats.org/officeDocument/2006/relationships/image" Target="../media/image6.jpeg"/><Relationship Id="rId12" Type="http://schemas.microsoft.com/office/2007/relationships/diagramDrawing" Target="../diagrams/drawing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openxmlformats.org/officeDocument/2006/relationships/diagramColors" Target="../diagrams/colors13.xml"/><Relationship Id="rId5" Type="http://schemas.openxmlformats.org/officeDocument/2006/relationships/diagramColors" Target="../diagrams/colors12.xml"/><Relationship Id="rId10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2.xml"/><Relationship Id="rId9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ABEE"/>
            </a:gs>
            <a:gs pos="50000">
              <a:srgbClr val="CCECFF"/>
            </a:gs>
            <a:gs pos="100000">
              <a:srgbClr val="DEE5F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116632"/>
            <a:ext cx="8708330" cy="4367212"/>
          </a:xfrm>
          <a:prstGeom prst="roundRect">
            <a:avLst>
              <a:gd name="adj" fmla="val 11097"/>
            </a:avLst>
          </a:prstGeom>
          <a:gradFill>
            <a:gsLst>
              <a:gs pos="0">
                <a:schemeClr val="accent6">
                  <a:tint val="50000"/>
                  <a:satMod val="300000"/>
                  <a:alpha val="34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закона Магаданской области «Об областном бюджете на 201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и плановый период                     20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202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годов»</a:t>
            </a:r>
          </a:p>
        </p:txBody>
      </p:sp>
      <p:pic>
        <p:nvPicPr>
          <p:cNvPr id="717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9191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67544" y="4647588"/>
            <a:ext cx="8292752" cy="2030710"/>
          </a:xfrm>
          <a:prstGeom prst="roundRect">
            <a:avLst>
              <a:gd name="adj" fmla="val 18648"/>
            </a:avLst>
          </a:prstGeom>
          <a:gradFill>
            <a:gsLst>
              <a:gs pos="0">
                <a:schemeClr val="accent6">
                  <a:tint val="50000"/>
                  <a:satMod val="300000"/>
                  <a:alpha val="34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7159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Моисеева</a:t>
            </a:r>
          </a:p>
          <a:p>
            <a:pPr marL="7159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Андреевна</a:t>
            </a:r>
          </a:p>
          <a:p>
            <a:pPr marL="7159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финансов Магаданской области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F8FE"/>
            </a:gs>
            <a:gs pos="74001">
              <a:srgbClr val="83BFF6"/>
            </a:gs>
            <a:gs pos="83000">
              <a:srgbClr val="83BFF6"/>
            </a:gs>
            <a:gs pos="100000">
              <a:srgbClr val="ACD4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 descr="ÐÐ°ÑÑÐ¸Ð½ÐºÐ¸ Ð¿Ð¾ Ð·Ð°Ð¿ÑÐ¾ÑÑ ÑÐ¾ÑÐ¸Ð°Ð»ÑÐ½Ð°Ñ ÑÑÐµÑÐ°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7" y="2996952"/>
            <a:ext cx="3271792" cy="36868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413"/>
            <a:ext cx="939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939800" y="94933"/>
            <a:ext cx="8118416" cy="94170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областного бюджета на социальную сферу 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</a:t>
            </a:r>
          </a:p>
        </p:txBody>
      </p:sp>
      <p:graphicFrame>
        <p:nvGraphicFramePr>
          <p:cNvPr id="2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945066"/>
              </p:ext>
            </p:extLst>
          </p:nvPr>
        </p:nvGraphicFramePr>
        <p:xfrm>
          <a:off x="2414588" y="1831975"/>
          <a:ext cx="6667500" cy="508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560" name="TextBox 9"/>
          <p:cNvSpPr txBox="1">
            <a:spLocks noChangeArrowheads="1"/>
          </p:cNvSpPr>
          <p:nvPr/>
        </p:nvSpPr>
        <p:spPr bwMode="auto">
          <a:xfrm>
            <a:off x="4135438" y="3719513"/>
            <a:ext cx="86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19,3%</a:t>
            </a: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4824413" y="5222875"/>
            <a:ext cx="86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11,7%</a:t>
            </a:r>
          </a:p>
        </p:txBody>
      </p:sp>
      <p:sp>
        <p:nvSpPr>
          <p:cNvPr id="23562" name="TextBox 16"/>
          <p:cNvSpPr txBox="1">
            <a:spLocks noChangeArrowheads="1"/>
          </p:cNvSpPr>
          <p:nvPr/>
        </p:nvSpPr>
        <p:spPr bwMode="auto">
          <a:xfrm>
            <a:off x="6073775" y="5173663"/>
            <a:ext cx="777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3,5%</a:t>
            </a:r>
          </a:p>
        </p:txBody>
      </p:sp>
      <p:sp>
        <p:nvSpPr>
          <p:cNvPr id="23563" name="TextBox 17"/>
          <p:cNvSpPr txBox="1">
            <a:spLocks noChangeArrowheads="1"/>
          </p:cNvSpPr>
          <p:nvPr/>
        </p:nvSpPr>
        <p:spPr bwMode="auto">
          <a:xfrm>
            <a:off x="6502400" y="3719513"/>
            <a:ext cx="844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21,8%</a:t>
            </a:r>
          </a:p>
        </p:txBody>
      </p:sp>
      <p:sp>
        <p:nvSpPr>
          <p:cNvPr id="23564" name="TextBox 18"/>
          <p:cNvSpPr txBox="1">
            <a:spLocks noChangeArrowheads="1"/>
          </p:cNvSpPr>
          <p:nvPr/>
        </p:nvSpPr>
        <p:spPr bwMode="auto">
          <a:xfrm>
            <a:off x="5295900" y="2909888"/>
            <a:ext cx="681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0,9%</a:t>
            </a:r>
          </a:p>
        </p:txBody>
      </p:sp>
      <p:sp>
        <p:nvSpPr>
          <p:cNvPr id="23565" name="TextBox 10"/>
          <p:cNvSpPr txBox="1">
            <a:spLocks noChangeArrowheads="1"/>
          </p:cNvSpPr>
          <p:nvPr/>
        </p:nvSpPr>
        <p:spPr bwMode="auto">
          <a:xfrm>
            <a:off x="5040313" y="3968750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15 582,1; 58%</a:t>
            </a:r>
          </a:p>
        </p:txBody>
      </p:sp>
      <p:sp>
        <p:nvSpPr>
          <p:cNvPr id="23566" name="TextBox 14"/>
          <p:cNvSpPr txBox="1">
            <a:spLocks noChangeArrowheads="1"/>
          </p:cNvSpPr>
          <p:nvPr/>
        </p:nvSpPr>
        <p:spPr bwMode="auto">
          <a:xfrm>
            <a:off x="4706938" y="1195388"/>
            <a:ext cx="1460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</a:p>
        </p:txBody>
      </p:sp>
      <p:sp>
        <p:nvSpPr>
          <p:cNvPr id="23567" name="AutoShape 13" descr="ÐÐ°ÑÑÐ¸Ð½ÐºÐ¸ Ð¿Ð¾ Ð·Ð°Ð¿ÑÐ¾ÑÑ ÑÐ¾ÑÐ¸Ð°Ð»ÑÐ½Ð°Ñ ÑÑÐµÑÐ°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7425" name="Picture 17" descr="ÐÐ°ÑÑÐ¸Ð½ÐºÐ¸ Ð¿Ð¾ Ð·Ð°Ð¿ÑÐ¾ÑÑ ÑÐ¾ÑÐ¸Ð°Ð»ÑÐ½Ð°Ñ ÑÑÐµÑÐ° ÐºÐ°ÑÑÐ¸Ð½ÐºÐ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46" y="1036639"/>
            <a:ext cx="2762250" cy="12285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9" name="TextBox 1"/>
          <p:cNvSpPr txBox="1">
            <a:spLocks noChangeArrowheads="1"/>
          </p:cNvSpPr>
          <p:nvPr/>
        </p:nvSpPr>
        <p:spPr bwMode="auto">
          <a:xfrm>
            <a:off x="147638" y="1136650"/>
            <a:ext cx="23923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бюджет является социально-направленным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F8FE"/>
            </a:gs>
            <a:gs pos="74001">
              <a:srgbClr val="83BFF6"/>
            </a:gs>
            <a:gs pos="83000">
              <a:srgbClr val="83BFF6"/>
            </a:gs>
            <a:gs pos="100000">
              <a:srgbClr val="ACD4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8" name="Picture 28" descr="ÐÐ°ÑÑÐ¸Ð½ÐºÐ¸ Ð¿Ð¾ Ð·Ð°Ð¿ÑÐ¾ÑÑ ÑÐ¾ÑÐ¸Ð°Ð»ÑÐ½Ð°Ñ ÑÑÐµÑÐ° ÐºÐ°ÑÑÐ¸Ð½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85716"/>
            <a:ext cx="8424935" cy="2066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5603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413"/>
            <a:ext cx="939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939800" y="94933"/>
            <a:ext cx="8118416" cy="94170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областного бюджета на социальную сферу 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25607" name="TextBox 21"/>
          <p:cNvSpPr txBox="1">
            <a:spLocks noChangeArrowheads="1"/>
          </p:cNvSpPr>
          <p:nvPr/>
        </p:nvSpPr>
        <p:spPr bwMode="auto">
          <a:xfrm>
            <a:off x="6156325" y="1059175"/>
            <a:ext cx="1100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</p:txBody>
      </p:sp>
      <p:graphicFrame>
        <p:nvGraphicFramePr>
          <p:cNvPr id="2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480127"/>
              </p:ext>
            </p:extLst>
          </p:nvPr>
        </p:nvGraphicFramePr>
        <p:xfrm>
          <a:off x="4567238" y="1292225"/>
          <a:ext cx="4743450" cy="354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609" name="TextBox 23"/>
          <p:cNvSpPr txBox="1">
            <a:spLocks noChangeArrowheads="1"/>
          </p:cNvSpPr>
          <p:nvPr/>
        </p:nvSpPr>
        <p:spPr bwMode="auto">
          <a:xfrm>
            <a:off x="5595938" y="2601913"/>
            <a:ext cx="863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20,7%</a:t>
            </a:r>
          </a:p>
        </p:txBody>
      </p:sp>
      <p:sp>
        <p:nvSpPr>
          <p:cNvPr id="25610" name="TextBox 24"/>
          <p:cNvSpPr txBox="1">
            <a:spLocks noChangeArrowheads="1"/>
          </p:cNvSpPr>
          <p:nvPr/>
        </p:nvSpPr>
        <p:spPr bwMode="auto">
          <a:xfrm>
            <a:off x="7210425" y="3811588"/>
            <a:ext cx="863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3,6%</a:t>
            </a:r>
          </a:p>
        </p:txBody>
      </p:sp>
      <p:sp>
        <p:nvSpPr>
          <p:cNvPr id="25611" name="TextBox 25"/>
          <p:cNvSpPr txBox="1">
            <a:spLocks noChangeArrowheads="1"/>
          </p:cNvSpPr>
          <p:nvPr/>
        </p:nvSpPr>
        <p:spPr bwMode="auto">
          <a:xfrm>
            <a:off x="6273800" y="4049713"/>
            <a:ext cx="865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12,9%</a:t>
            </a:r>
          </a:p>
        </p:txBody>
      </p:sp>
      <p:sp>
        <p:nvSpPr>
          <p:cNvPr id="25612" name="TextBox 27"/>
          <p:cNvSpPr txBox="1">
            <a:spLocks noChangeArrowheads="1"/>
          </p:cNvSpPr>
          <p:nvPr/>
        </p:nvSpPr>
        <p:spPr bwMode="auto">
          <a:xfrm>
            <a:off x="7285038" y="2238375"/>
            <a:ext cx="866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20,6%</a:t>
            </a:r>
          </a:p>
        </p:txBody>
      </p:sp>
      <p:sp>
        <p:nvSpPr>
          <p:cNvPr id="25613" name="TextBox 28"/>
          <p:cNvSpPr txBox="1">
            <a:spLocks noChangeArrowheads="1"/>
          </p:cNvSpPr>
          <p:nvPr/>
        </p:nvSpPr>
        <p:spPr bwMode="auto">
          <a:xfrm>
            <a:off x="6588125" y="1893888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0,9%</a:t>
            </a:r>
          </a:p>
        </p:txBody>
      </p:sp>
      <p:sp>
        <p:nvSpPr>
          <p:cNvPr id="25614" name="TextBox 29"/>
          <p:cNvSpPr txBox="1">
            <a:spLocks noChangeArrowheads="1"/>
          </p:cNvSpPr>
          <p:nvPr/>
        </p:nvSpPr>
        <p:spPr bwMode="auto">
          <a:xfrm>
            <a:off x="6346825" y="2770188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15 699,1; 60,7%</a:t>
            </a:r>
          </a:p>
        </p:txBody>
      </p:sp>
      <p:graphicFrame>
        <p:nvGraphicFramePr>
          <p:cNvPr id="3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208301"/>
              </p:ext>
            </p:extLst>
          </p:nvPr>
        </p:nvGraphicFramePr>
        <p:xfrm>
          <a:off x="-327027" y="1265238"/>
          <a:ext cx="5364163" cy="371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616" name="TextBox 31"/>
          <p:cNvSpPr txBox="1">
            <a:spLocks noChangeArrowheads="1"/>
          </p:cNvSpPr>
          <p:nvPr/>
        </p:nvSpPr>
        <p:spPr bwMode="auto">
          <a:xfrm>
            <a:off x="1777636" y="1056858"/>
            <a:ext cx="1100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sp>
        <p:nvSpPr>
          <p:cNvPr id="25617" name="TextBox 32"/>
          <p:cNvSpPr txBox="1">
            <a:spLocks noChangeArrowheads="1"/>
          </p:cNvSpPr>
          <p:nvPr/>
        </p:nvSpPr>
        <p:spPr bwMode="auto">
          <a:xfrm>
            <a:off x="1715514" y="2759701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15 767,5; 57%</a:t>
            </a:r>
          </a:p>
        </p:txBody>
      </p:sp>
      <p:sp>
        <p:nvSpPr>
          <p:cNvPr id="25618" name="TextBox 33"/>
          <p:cNvSpPr txBox="1">
            <a:spLocks noChangeArrowheads="1"/>
          </p:cNvSpPr>
          <p:nvPr/>
        </p:nvSpPr>
        <p:spPr bwMode="auto">
          <a:xfrm>
            <a:off x="2951163" y="2635250"/>
            <a:ext cx="869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21,5%</a:t>
            </a:r>
          </a:p>
        </p:txBody>
      </p:sp>
      <p:sp>
        <p:nvSpPr>
          <p:cNvPr id="25619" name="TextBox 34"/>
          <p:cNvSpPr txBox="1">
            <a:spLocks noChangeArrowheads="1"/>
          </p:cNvSpPr>
          <p:nvPr/>
        </p:nvSpPr>
        <p:spPr bwMode="auto">
          <a:xfrm>
            <a:off x="1762125" y="1916113"/>
            <a:ext cx="741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0,8%</a:t>
            </a:r>
          </a:p>
        </p:txBody>
      </p:sp>
      <p:sp>
        <p:nvSpPr>
          <p:cNvPr id="25620" name="TextBox 35"/>
          <p:cNvSpPr txBox="1">
            <a:spLocks noChangeArrowheads="1"/>
          </p:cNvSpPr>
          <p:nvPr/>
        </p:nvSpPr>
        <p:spPr bwMode="auto">
          <a:xfrm>
            <a:off x="800100" y="2852738"/>
            <a:ext cx="898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19,6%</a:t>
            </a:r>
          </a:p>
        </p:txBody>
      </p:sp>
      <p:sp>
        <p:nvSpPr>
          <p:cNvPr id="25621" name="TextBox 36"/>
          <p:cNvSpPr txBox="1">
            <a:spLocks noChangeArrowheads="1"/>
          </p:cNvSpPr>
          <p:nvPr/>
        </p:nvSpPr>
        <p:spPr bwMode="auto">
          <a:xfrm>
            <a:off x="1438275" y="3949700"/>
            <a:ext cx="741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11,7%</a:t>
            </a:r>
          </a:p>
        </p:txBody>
      </p:sp>
      <p:sp>
        <p:nvSpPr>
          <p:cNvPr id="25622" name="TextBox 37"/>
          <p:cNvSpPr txBox="1">
            <a:spLocks noChangeArrowheads="1"/>
          </p:cNvSpPr>
          <p:nvPr/>
        </p:nvSpPr>
        <p:spPr bwMode="auto">
          <a:xfrm>
            <a:off x="2578100" y="3898900"/>
            <a:ext cx="739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3,3%</a:t>
            </a:r>
          </a:p>
        </p:txBody>
      </p:sp>
      <p:sp>
        <p:nvSpPr>
          <p:cNvPr id="25623" name="AutoShape 13" descr="ÐÐ°ÑÑÐ¸Ð½ÐºÐ¸ Ð¿Ð¾ Ð·Ð°Ð¿ÑÐ¾ÑÑ ÑÐ¾ÑÐ¸Ð°Ð»ÑÐ½Ð°Ñ ÑÑÐµÑÐ°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F8FE"/>
            </a:gs>
            <a:gs pos="74001">
              <a:srgbClr val="83BFF6"/>
            </a:gs>
            <a:gs pos="83000">
              <a:srgbClr val="83BFF6"/>
            </a:gs>
            <a:gs pos="100000">
              <a:srgbClr val="ACD4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961161" y="86333"/>
          <a:ext cx="8132507" cy="101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1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39700"/>
            <a:ext cx="939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945438" y="2025650"/>
            <a:ext cx="11350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3" rIns="68567" bIns="34283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ctr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4699000" y="1512888"/>
            <a:ext cx="403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программы предусмотрено: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954" y="1397000"/>
            <a:ext cx="403244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государственной программы: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повышения уровня и качества жизни граждан, нуждающихся в социальной защите.</a:t>
            </a:r>
          </a:p>
        </p:txBody>
      </p:sp>
      <p:pic>
        <p:nvPicPr>
          <p:cNvPr id="25626" name="Picture 26" descr="ÐÐ°ÑÑÐ¸Ð½ÐºÐ¸ Ð¿Ð¾ Ð·Ð°Ð¿ÑÐ¾ÑÑ ÑÐ¾ÑÐ¸Ð°Ð»ÑÐ½Ð°Ñ Ð·Ð°ÑÐ¸ÑÐ° Ð½Ð°ÑÐµÐ»ÐµÐ½Ð¸Ñ ÑÑÐ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69" y="2597157"/>
            <a:ext cx="2276475" cy="2009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8" name="Picture 28" descr="ÐÐ°ÑÑÐ¸Ð½ÐºÐ¸ Ð¿Ð¾ Ð·Ð°Ð¿ÑÐ¾ÑÑ ÑÐ¾ÑÐ¸Ð°Ð»ÑÐ½Ð°Ñ Ð·Ð°ÑÐ¸ÑÐ° Ð½Ð°ÑÐµÐ»ÐµÐ½Ð¸Ñ ÑÑÐ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90746"/>
            <a:ext cx="2038350" cy="2290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0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2" y="4156135"/>
            <a:ext cx="1944216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0"/>
          <p:cNvGraphicFramePr>
            <a:graphicFrameLocks/>
          </p:cNvGraphicFramePr>
          <p:nvPr/>
        </p:nvGraphicFramePr>
        <p:xfrm>
          <a:off x="4140200" y="1836738"/>
          <a:ext cx="4572000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F8FE"/>
            </a:gs>
            <a:gs pos="74001">
              <a:srgbClr val="83BFF6"/>
            </a:gs>
            <a:gs pos="83000">
              <a:srgbClr val="83BFF6"/>
            </a:gs>
            <a:gs pos="100000">
              <a:srgbClr val="ACD4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961161" y="86333"/>
          <a:ext cx="8132507" cy="101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5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39700"/>
            <a:ext cx="939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4452938" y="1128713"/>
            <a:ext cx="403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программы предусмотрено: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037" y="1303551"/>
            <a:ext cx="4032448" cy="23698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государственной программы: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медицинской помощи и повышение эффективности медицинских услуг, объемы, виды и качество которых должны соответствовать уровню заболеваемости и потребностям населения, передовым достижениям медицинской науки.</a:t>
            </a:r>
          </a:p>
          <a:p>
            <a:pPr>
              <a:defRPr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0" name="TextBox 3"/>
          <p:cNvSpPr txBox="1">
            <a:spLocks noChangeArrowheads="1"/>
          </p:cNvSpPr>
          <p:nvPr/>
        </p:nvSpPr>
        <p:spPr bwMode="auto">
          <a:xfrm>
            <a:off x="4410075" y="4819650"/>
            <a:ext cx="43195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уплату страхового взноса на обязательное медицинское страхование неработающего населения в 2019 году: </a:t>
            </a:r>
          </a:p>
          <a:p>
            <a:pPr algn="ctr"/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1 251,7 млн. руб.</a:t>
            </a:r>
          </a:p>
        </p:txBody>
      </p:sp>
      <p:pic>
        <p:nvPicPr>
          <p:cNvPr id="50178" name="Picture 2" descr="ÐÐ°ÑÑÐ¸Ð½ÐºÐ¸ Ð¿Ð¾ Ð·Ð°Ð¿ÑÐ¾ÑÑ Ð·Ð´ÑÐ°Ð²Ð¾Ð¾ÑÑÐ°Ð½ÐµÐ½Ð¸Ðµ Ð½Ð°ÑÐµÐ»ÐµÐ½Ð¸Ñ ÑÑÐ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" y="3673431"/>
            <a:ext cx="2184177" cy="1791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ÐÐ°ÑÑÐ¸Ð½ÐºÐ¸ Ð¿Ð¾ Ð·Ð°Ð¿ÑÐ¾ÑÑ Ð·Ð´ÑÐ°Ð²Ð¾Ð¾ÑÑÐ°Ð½ÐµÐ½Ð¸Ðµ ÐºÐ°ÑÑÐ¸Ð½ÐºÐ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37" y="4365104"/>
            <a:ext cx="2037248" cy="2291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3" name="TextBox 4"/>
          <p:cNvSpPr txBox="1">
            <a:spLocks noChangeArrowheads="1"/>
          </p:cNvSpPr>
          <p:nvPr/>
        </p:nvSpPr>
        <p:spPr bwMode="auto">
          <a:xfrm>
            <a:off x="7918450" y="1506538"/>
            <a:ext cx="11350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3" rIns="68567" bIns="34283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ctr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graphicFrame>
        <p:nvGraphicFramePr>
          <p:cNvPr id="2" name="Диаграмма 10"/>
          <p:cNvGraphicFramePr>
            <a:graphicFrameLocks/>
          </p:cNvGraphicFramePr>
          <p:nvPr/>
        </p:nvGraphicFramePr>
        <p:xfrm>
          <a:off x="4284663" y="19192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F8FE"/>
            </a:gs>
            <a:gs pos="74001">
              <a:srgbClr val="83BFF6"/>
            </a:gs>
            <a:gs pos="83000">
              <a:srgbClr val="83BFF6"/>
            </a:gs>
            <a:gs pos="100000">
              <a:srgbClr val="ACD4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961161" y="86333"/>
          <a:ext cx="8132507" cy="101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699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39700"/>
            <a:ext cx="939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117475" y="1735138"/>
            <a:ext cx="11350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3" rIns="68567" bIns="34283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ctr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838" y="1274520"/>
            <a:ext cx="40324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туризма</a:t>
            </a:r>
          </a:p>
        </p:txBody>
      </p:sp>
      <p:graphicFrame>
        <p:nvGraphicFramePr>
          <p:cNvPr id="2" name="Диаграмма 13"/>
          <p:cNvGraphicFramePr>
            <a:graphicFrameLocks/>
          </p:cNvGraphicFramePr>
          <p:nvPr/>
        </p:nvGraphicFramePr>
        <p:xfrm>
          <a:off x="179388" y="2284413"/>
          <a:ext cx="419576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9705" name="TextBox 8"/>
          <p:cNvSpPr txBox="1">
            <a:spLocks noChangeArrowheads="1"/>
          </p:cNvSpPr>
          <p:nvPr/>
        </p:nvSpPr>
        <p:spPr bwMode="auto">
          <a:xfrm>
            <a:off x="1292225" y="189706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предусмотрено:</a:t>
            </a:r>
          </a:p>
        </p:txBody>
      </p:sp>
      <p:pic>
        <p:nvPicPr>
          <p:cNvPr id="29706" name="Picture 2" descr="ÐÐ°ÑÑÐ¸Ð½ÐºÐ¸ Ð¿Ð¾ Ð·Ð°Ð¿ÑÐ¾ÑÑ ÐºÑÐ»ÑÑÑÑÐ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049838"/>
            <a:ext cx="27559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56844"/>
            <a:ext cx="1904858" cy="1721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92698" y="1280048"/>
            <a:ext cx="427812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</a:t>
            </a:r>
          </a:p>
        </p:txBody>
      </p:sp>
      <p:sp>
        <p:nvSpPr>
          <p:cNvPr id="29711" name="TextBox 18"/>
          <p:cNvSpPr txBox="1">
            <a:spLocks noChangeArrowheads="1"/>
          </p:cNvSpPr>
          <p:nvPr/>
        </p:nvSpPr>
        <p:spPr bwMode="auto">
          <a:xfrm>
            <a:off x="5527675" y="1939925"/>
            <a:ext cx="2447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предусмотрено:</a:t>
            </a:r>
          </a:p>
        </p:txBody>
      </p:sp>
      <p:graphicFrame>
        <p:nvGraphicFramePr>
          <p:cNvPr id="4" name="Диаграмма 19"/>
          <p:cNvGraphicFramePr>
            <a:graphicFrameLocks/>
          </p:cNvGraphicFramePr>
          <p:nvPr/>
        </p:nvGraphicFramePr>
        <p:xfrm>
          <a:off x="4545013" y="23082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51206" name="Picture 6" descr="ÐÐ°ÑÑÐ¸Ð½ÐºÐ¸ Ð¿Ð¾ Ð·Ð°Ð¿ÑÐ¾ÑÑ ÐºÑÐ»ÑÑÑÑÐ°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40" y="4971194"/>
            <a:ext cx="1849227" cy="1606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ÐÐ°ÑÑÐ¸Ð½ÐºÐ¸ Ð¿Ð¾ Ð·Ð°Ð¿ÑÐ¾ÑÑ ÑÐ¸Ð·Ð¸ÑÐµÑÐºÐ°Ñ ÐºÑÐ»ÑÑÑÑÐ° Ð¸ ÑÐ¿Ð¾ÑÑ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522" y="5329744"/>
            <a:ext cx="2192421" cy="130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F8FE"/>
            </a:gs>
            <a:gs pos="74001">
              <a:srgbClr val="83BFF6"/>
            </a:gs>
            <a:gs pos="83000">
              <a:srgbClr val="83BFF6"/>
            </a:gs>
            <a:gs pos="100000">
              <a:srgbClr val="ACD4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ÐÐ°ÑÑÐ¸Ð½ÐºÐ¸ Ð¿Ð¾ Ð·Ð°Ð¿ÑÐ¾ÑÑ Ð¾Ð±ÑÐ°Ð·Ð¾Ð²Ð°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19563"/>
            <a:ext cx="30241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961161" y="86333"/>
          <a:ext cx="8132507" cy="101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24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39700"/>
            <a:ext cx="939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3832225" y="1438275"/>
            <a:ext cx="11350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3" rIns="68567" bIns="34283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ctr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1258888" y="11160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предусмотрено: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2694572" y="3933056"/>
          <a:ext cx="7355255" cy="273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0964" name="Picture 4" descr="ÐÐ°ÑÑÐ¸Ð½ÐºÐ¸ Ð¿Ð¾ Ð·Ð°Ð¿ÑÐ¾ÑÑ Ð¾Ð±ÑÐ°Ð·Ð¾Ð²Ð°Ð½Ð¸Ðµ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08338"/>
            <a:ext cx="2287058" cy="2362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9"/>
          <p:cNvGraphicFramePr>
            <a:graphicFrameLocks/>
          </p:cNvGraphicFramePr>
          <p:nvPr/>
        </p:nvGraphicFramePr>
        <p:xfrm>
          <a:off x="127000" y="1376363"/>
          <a:ext cx="52562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F8FE"/>
            </a:gs>
            <a:gs pos="74001">
              <a:srgbClr val="83BFF6"/>
            </a:gs>
            <a:gs pos="83000">
              <a:srgbClr val="83BFF6"/>
            </a:gs>
            <a:gs pos="100000">
              <a:srgbClr val="ACD4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ÐÐ°ÑÑÐ¸Ð½ÐºÐ¸ Ð¿Ð¾ Ð·Ð°Ð¿ÑÐ¾ÑÑ Ð²Ð¾Ð´Ð½Ð¾Ðµ ÑÐ¾Ð·ÑÐ¹ÑÑÐ²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103313"/>
            <a:ext cx="9099550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961161" y="86333"/>
          <a:ext cx="8132507" cy="101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748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39700"/>
            <a:ext cx="939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699792" y="1281320"/>
            <a:ext cx="3970879" cy="108012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государственных программ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325191" y="2550422"/>
            <a:ext cx="720080" cy="51853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684891">
            <a:off x="2756015" y="4249394"/>
            <a:ext cx="720080" cy="518538"/>
          </a:xfrm>
          <a:prstGeom prst="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325191" y="4686995"/>
            <a:ext cx="720080" cy="518538"/>
          </a:xfrm>
          <a:prstGeom prst="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436210">
            <a:off x="5899810" y="4233325"/>
            <a:ext cx="720080" cy="518538"/>
          </a:xfrm>
          <a:prstGeom prst="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43724" y="3225548"/>
            <a:ext cx="2083013" cy="10801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5 048,6 млн. рублей или 18,8%</a:t>
            </a:r>
          </a:p>
        </p:txBody>
      </p:sp>
      <p:sp>
        <p:nvSpPr>
          <p:cNvPr id="8" name="Овал 7"/>
          <p:cNvSpPr/>
          <p:nvPr/>
        </p:nvSpPr>
        <p:spPr>
          <a:xfrm>
            <a:off x="427893" y="4914127"/>
            <a:ext cx="2664296" cy="139519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Сельское, водное и лесное хозяйство – 779,0  млн. рублей</a:t>
            </a:r>
          </a:p>
        </p:txBody>
      </p:sp>
      <p:sp>
        <p:nvSpPr>
          <p:cNvPr id="18" name="Овал 17"/>
          <p:cNvSpPr/>
          <p:nvPr/>
        </p:nvSpPr>
        <p:spPr>
          <a:xfrm>
            <a:off x="3353082" y="5338685"/>
            <a:ext cx="2664296" cy="139519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 –         2 440,9  млн. рублей</a:t>
            </a:r>
          </a:p>
        </p:txBody>
      </p:sp>
      <p:sp>
        <p:nvSpPr>
          <p:cNvPr id="19" name="Овал 18"/>
          <p:cNvSpPr/>
          <p:nvPr/>
        </p:nvSpPr>
        <p:spPr>
          <a:xfrm>
            <a:off x="6277214" y="4946264"/>
            <a:ext cx="2664296" cy="139519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Дорожное хозяйство и транспорт –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1 306,2  млн. рублей</a:t>
            </a:r>
          </a:p>
        </p:txBody>
      </p:sp>
      <p:pic>
        <p:nvPicPr>
          <p:cNvPr id="53250" name="Picture 2" descr="ÐÐ°ÑÑÐ¸Ð½ÐºÐ¸ Ð¿Ð¾ Ð·Ð°Ð¿ÑÐ¾ÑÑ Ð¶Ð¸Ð»Ð¸ÑÐ½Ð¾Ðµ ÑÐ¾Ð·ÑÐ¹ÑÑÐ²Ð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74" y="2723819"/>
            <a:ext cx="1973224" cy="1996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7" name="Picture 4" descr="ÐÐ°ÑÑÐ¸Ð½ÐºÐ¸ Ð¿Ð¾ Ð·Ð°Ð¿ÑÐ¾ÑÑ Ð»ÐµÑÐ½Ð¾Ðµ ÑÐ¾Ð·ÑÐ¹ÑÑÐ²Ð¾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216025"/>
            <a:ext cx="1895475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1776413"/>
            <a:ext cx="20669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F8FE"/>
            </a:gs>
            <a:gs pos="74001">
              <a:srgbClr val="83BFF6"/>
            </a:gs>
            <a:gs pos="83000">
              <a:srgbClr val="83BFF6"/>
            </a:gs>
            <a:gs pos="100000">
              <a:srgbClr val="ACD4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ÐÐ°ÑÑÐ¸Ð½ÐºÐ¸ Ð¿Ð¾ Ð·Ð°Ð¿ÑÐ¾ÑÑ Ð°Ð²Ð¸Ð° Ð¸ Ð°Ð²ÑÐ¾ Ð¿ÐµÑÐµÐ²Ð¾Ð·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61" y="4584714"/>
            <a:ext cx="3312368" cy="2216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961161" y="86333"/>
          <a:ext cx="8132507" cy="101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39700"/>
            <a:ext cx="939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47738" y="1196752"/>
            <a:ext cx="2674735" cy="8877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фонд</a:t>
            </a:r>
          </a:p>
        </p:txBody>
      </p:sp>
      <p:graphicFrame>
        <p:nvGraphicFramePr>
          <p:cNvPr id="2" name="Диаграмма 19"/>
          <p:cNvGraphicFramePr>
            <a:graphicFrameLocks/>
          </p:cNvGraphicFramePr>
          <p:nvPr/>
        </p:nvGraphicFramePr>
        <p:xfrm>
          <a:off x="107950" y="23479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2777" name="TextBox 8"/>
          <p:cNvSpPr txBox="1">
            <a:spLocks noChangeArrowheads="1"/>
          </p:cNvSpPr>
          <p:nvPr/>
        </p:nvSpPr>
        <p:spPr bwMode="auto">
          <a:xfrm>
            <a:off x="1060450" y="2241550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предусмотрено:</a:t>
            </a:r>
          </a:p>
        </p:txBody>
      </p:sp>
      <p:sp>
        <p:nvSpPr>
          <p:cNvPr id="32778" name="TextBox 1"/>
          <p:cNvSpPr txBox="1">
            <a:spLocks noChangeArrowheads="1"/>
          </p:cNvSpPr>
          <p:nvPr/>
        </p:nvSpPr>
        <p:spPr bwMode="auto">
          <a:xfrm>
            <a:off x="5219700" y="1346200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 обеспечение доступности населения воздушным и автомобильным транспортом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6425952" y="2566739"/>
            <a:ext cx="864096" cy="72226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868144" y="3390715"/>
            <a:ext cx="2178496" cy="115212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414,8 млн. рублей</a:t>
            </a:r>
          </a:p>
        </p:txBody>
      </p:sp>
      <p:pic>
        <p:nvPicPr>
          <p:cNvPr id="54274" name="Picture 2" descr="ÐÐ°ÑÑÐ¸Ð½ÐºÐ¸ Ð¿Ð¾ Ð·Ð°Ð¿ÑÐ¾ÑÑ Ð´Ð¾ÑÐ¾Ð¶Ð½ÑÐ¹ ÑÐ¾Ð½Ð´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3" y="4869160"/>
            <a:ext cx="2914650" cy="1647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F8FE"/>
            </a:gs>
            <a:gs pos="74001">
              <a:srgbClr val="83BFF6"/>
            </a:gs>
            <a:gs pos="83000">
              <a:srgbClr val="83BFF6"/>
            </a:gs>
            <a:gs pos="100000">
              <a:srgbClr val="ACD4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961161" y="86333"/>
          <a:ext cx="8132507" cy="101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795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39700"/>
            <a:ext cx="939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8"/>
          <p:cNvSpPr txBox="1">
            <a:spLocks noChangeArrowheads="1"/>
          </p:cNvSpPr>
          <p:nvPr/>
        </p:nvSpPr>
        <p:spPr bwMode="auto">
          <a:xfrm>
            <a:off x="960438" y="13319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предусмотрено:</a:t>
            </a:r>
          </a:p>
        </p:txBody>
      </p:sp>
      <p:graphicFrame>
        <p:nvGraphicFramePr>
          <p:cNvPr id="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626306"/>
              </p:ext>
            </p:extLst>
          </p:nvPr>
        </p:nvGraphicFramePr>
        <p:xfrm>
          <a:off x="74509" y="1573876"/>
          <a:ext cx="45720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95851" y="1153745"/>
            <a:ext cx="2232248" cy="1294881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2">
                  <a:tint val="44000"/>
                  <a:satMod val="165000"/>
                </a:schemeClr>
              </a:gs>
              <a:gs pos="93000">
                <a:schemeClr val="accent2">
                  <a:tint val="15000"/>
                  <a:satMod val="165000"/>
                </a:schemeClr>
              </a:gs>
              <a:gs pos="100000">
                <a:schemeClr val="accent2">
                  <a:tint val="5000"/>
                  <a:satMod val="250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</a:t>
            </a: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6119887" y="2597922"/>
            <a:ext cx="1584176" cy="1296144"/>
          </a:xfrm>
          <a:prstGeom prst="upArrowCallout">
            <a:avLst/>
          </a:prstGeom>
          <a:gradFill>
            <a:gsLst>
              <a:gs pos="0">
                <a:schemeClr val="lt2">
                  <a:tint val="80000"/>
                  <a:satMod val="400000"/>
                </a:schemeClr>
              </a:gs>
              <a:gs pos="25000">
                <a:schemeClr val="accent4">
                  <a:lumMod val="60000"/>
                  <a:lumOff val="40000"/>
                </a:schemeClr>
              </a:gs>
              <a:gs pos="100000">
                <a:schemeClr val="lt2">
                  <a:shade val="15000"/>
                  <a:satMod val="320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3 057,5 млн. рублей</a:t>
            </a:r>
          </a:p>
        </p:txBody>
      </p:sp>
      <p:sp>
        <p:nvSpPr>
          <p:cNvPr id="33804" name="TextBox 8"/>
          <p:cNvSpPr txBox="1">
            <a:spLocks noChangeArrowheads="1"/>
          </p:cNvSpPr>
          <p:nvPr/>
        </p:nvSpPr>
        <p:spPr bwMode="auto">
          <a:xfrm>
            <a:off x="4663745" y="4093369"/>
            <a:ext cx="4506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dirty="0"/>
              <a:t>Обслуживание государственного долга:</a:t>
            </a:r>
          </a:p>
        </p:txBody>
      </p:sp>
      <p:graphicFrame>
        <p:nvGraphicFramePr>
          <p:cNvPr id="4" name="Диаграмма 16"/>
          <p:cNvGraphicFramePr>
            <a:graphicFrameLocks/>
          </p:cNvGraphicFramePr>
          <p:nvPr/>
        </p:nvGraphicFramePr>
        <p:xfrm>
          <a:off x="4625975" y="40941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552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18" y="4321110"/>
            <a:ext cx="3480049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F8FE"/>
            </a:gs>
            <a:gs pos="74001">
              <a:srgbClr val="83BFF6"/>
            </a:gs>
            <a:gs pos="83000">
              <a:srgbClr val="83BFF6"/>
            </a:gs>
            <a:gs pos="100000">
              <a:srgbClr val="ACD4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ÐÐ°ÑÑÐ¸Ð½ÐºÐ¸ Ð¿Ð¾ Ð·Ð°Ð¿ÑÐ¾ÑÑ ÑÐ°ÑÑÐ¾Ð´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18" y="4459660"/>
            <a:ext cx="3050014" cy="1919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961161" y="86333"/>
          <a:ext cx="8132507" cy="101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4820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39700"/>
            <a:ext cx="939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8"/>
          <p:cNvSpPr txBox="1">
            <a:spLocks noChangeArrowheads="1"/>
          </p:cNvSpPr>
          <p:nvPr/>
        </p:nvSpPr>
        <p:spPr bwMode="auto">
          <a:xfrm>
            <a:off x="3376613" y="1092200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</a:t>
            </a:r>
            <a:r>
              <a:rPr lang="ru-RU" altLang="ru-RU"/>
              <a:t>:</a:t>
            </a:r>
          </a:p>
        </p:txBody>
      </p:sp>
      <p:graphicFrame>
        <p:nvGraphicFramePr>
          <p:cNvPr id="2" name="Диаграмма 12"/>
          <p:cNvGraphicFramePr>
            <a:graphicFrameLocks/>
          </p:cNvGraphicFramePr>
          <p:nvPr/>
        </p:nvGraphicFramePr>
        <p:xfrm>
          <a:off x="982663" y="1452563"/>
          <a:ext cx="770413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4823" name="TextBox 5"/>
          <p:cNvSpPr txBox="1">
            <a:spLocks noChangeArrowheads="1"/>
          </p:cNvSpPr>
          <p:nvPr/>
        </p:nvSpPr>
        <p:spPr bwMode="auto">
          <a:xfrm>
            <a:off x="3317875" y="4246563"/>
            <a:ext cx="5013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- утверждаемые </a:t>
            </a:r>
          </a:p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это расходы, нераспределенные в плановом периоде по соответствующим разделам</a:t>
            </a:r>
          </a:p>
        </p:txBody>
      </p:sp>
      <p:sp>
        <p:nvSpPr>
          <p:cNvPr id="32779" name="TextBox 7"/>
          <p:cNvSpPr txBox="1">
            <a:spLocks noChangeArrowheads="1"/>
          </p:cNvSpPr>
          <p:nvPr/>
        </p:nvSpPr>
        <p:spPr bwMode="auto">
          <a:xfrm>
            <a:off x="4111625" y="6119813"/>
            <a:ext cx="1150938" cy="519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612,7</a:t>
            </a:r>
          </a:p>
        </p:txBody>
      </p:sp>
      <p:sp>
        <p:nvSpPr>
          <p:cNvPr id="5" name="Левая фигурная скобка 4"/>
          <p:cNvSpPr/>
          <p:nvPr/>
        </p:nvSpPr>
        <p:spPr>
          <a:xfrm rot="5400000">
            <a:off x="5541963" y="4548188"/>
            <a:ext cx="744537" cy="239553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6475413" y="6119813"/>
            <a:ext cx="1274762" cy="519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1 326,8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F8FE"/>
            </a:gs>
            <a:gs pos="74001">
              <a:srgbClr val="83BFF6"/>
            </a:gs>
            <a:gs pos="83000">
              <a:srgbClr val="83BFF6"/>
            </a:gs>
            <a:gs pos="100000">
              <a:srgbClr val="ACD4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43608" y="108668"/>
            <a:ext cx="8028384" cy="84355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областного бюджета</a:t>
            </a:r>
          </a:p>
          <a:p>
            <a:pPr algn="ctr">
              <a:defRPr/>
            </a:pPr>
            <a:r>
              <a:rPr lang="ru-RU" sz="2400" b="1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2019 - 2021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9075" y="1384300"/>
          <a:ext cx="8748714" cy="50688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92114">
                  <a:extLst>
                    <a:ext uri="{9D8B030D-6E8A-4147-A177-3AD203B41FA5}"/>
                  </a:extLst>
                </a:gridCol>
                <a:gridCol w="2738178">
                  <a:extLst>
                    <a:ext uri="{9D8B030D-6E8A-4147-A177-3AD203B41FA5}"/>
                  </a:extLst>
                </a:gridCol>
                <a:gridCol w="1839474">
                  <a:extLst>
                    <a:ext uri="{9D8B030D-6E8A-4147-A177-3AD203B41FA5}"/>
                  </a:extLst>
                </a:gridCol>
                <a:gridCol w="1839474">
                  <a:extLst>
                    <a:ext uri="{9D8B030D-6E8A-4147-A177-3AD203B41FA5}"/>
                  </a:extLst>
                </a:gridCol>
                <a:gridCol w="1839474">
                  <a:extLst>
                    <a:ext uri="{9D8B030D-6E8A-4147-A177-3AD203B41FA5}"/>
                  </a:extLst>
                </a:gridCol>
              </a:tblGrid>
              <a:tr h="1876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164" marR="25164" marT="0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201</a:t>
                      </a:r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</a:t>
                      </a:r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</a:t>
                      </a:r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/>
                </a:extLst>
              </a:tr>
              <a:tr h="730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5164" marR="25164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864,1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851,6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665,9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/>
                </a:extLst>
              </a:tr>
              <a:tr h="949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5164" marR="25164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864,1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851,6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7 665,9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/>
                </a:extLst>
              </a:tr>
              <a:tr h="803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5164" marR="25164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/>
                </a:extLst>
              </a:tr>
              <a:tr h="7088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164" marR="25164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дефицита, %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235" name="Прямоугольник 12"/>
          <p:cNvSpPr>
            <a:spLocks noChangeArrowheads="1"/>
          </p:cNvSpPr>
          <p:nvPr/>
        </p:nvSpPr>
        <p:spPr bwMode="auto">
          <a:xfrm>
            <a:off x="7974013" y="1066800"/>
            <a:ext cx="9731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00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ru-RU" altLang="ru-RU" sz="1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8236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07950"/>
            <a:ext cx="939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6F7"/>
            </a:gs>
            <a:gs pos="74001">
              <a:srgbClr val="83BFF6"/>
            </a:gs>
            <a:gs pos="83000">
              <a:srgbClr val="83BFF6"/>
            </a:gs>
            <a:gs pos="100000">
              <a:srgbClr val="ACD4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961161" y="86333"/>
          <a:ext cx="8132507" cy="101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3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39700"/>
            <a:ext cx="939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/>
        </p:nvGraphicFramePr>
        <p:xfrm>
          <a:off x="179512" y="1196752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116632"/>
            <a:ext cx="8708330" cy="4367212"/>
          </a:xfrm>
          <a:prstGeom prst="roundRect">
            <a:avLst>
              <a:gd name="adj" fmla="val 11097"/>
            </a:avLst>
          </a:prstGeom>
          <a:gradFill>
            <a:gsLst>
              <a:gs pos="0">
                <a:schemeClr val="accent6">
                  <a:tint val="50000"/>
                  <a:satMod val="300000"/>
                  <a:alpha val="34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закона Магаданской области «Об областном бюджете на 201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и плановый период 20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202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годов»</a:t>
            </a:r>
          </a:p>
        </p:txBody>
      </p:sp>
      <p:pic>
        <p:nvPicPr>
          <p:cNvPr id="36870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9191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67544" y="4647588"/>
            <a:ext cx="8292752" cy="2030710"/>
          </a:xfrm>
          <a:prstGeom prst="roundRect">
            <a:avLst>
              <a:gd name="adj" fmla="val 18648"/>
            </a:avLst>
          </a:prstGeom>
          <a:gradFill>
            <a:gsLst>
              <a:gs pos="0">
                <a:schemeClr val="accent6">
                  <a:tint val="50000"/>
                  <a:satMod val="300000"/>
                  <a:alpha val="34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715963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ABEE"/>
            </a:gs>
            <a:gs pos="50000">
              <a:srgbClr val="CCECFF"/>
            </a:gs>
            <a:gs pos="100000">
              <a:srgbClr val="DEE5F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70900" y="144435"/>
            <a:ext cx="8027509" cy="92749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областного бюджета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годы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596998"/>
              </p:ext>
            </p:extLst>
          </p:nvPr>
        </p:nvGraphicFramePr>
        <p:xfrm>
          <a:off x="198438" y="1398588"/>
          <a:ext cx="8748713" cy="527049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96911">
                  <a:extLst>
                    <a:ext uri="{9D8B030D-6E8A-4147-A177-3AD203B41FA5}"/>
                  </a:extLst>
                </a:gridCol>
                <a:gridCol w="2986740">
                  <a:extLst>
                    <a:ext uri="{9D8B030D-6E8A-4147-A177-3AD203B41FA5}"/>
                  </a:extLst>
                </a:gridCol>
                <a:gridCol w="1249188">
                  <a:extLst>
                    <a:ext uri="{9D8B030D-6E8A-4147-A177-3AD203B41FA5}"/>
                  </a:extLst>
                </a:gridCol>
                <a:gridCol w="1090841">
                  <a:extLst>
                    <a:ext uri="{9D8B030D-6E8A-4147-A177-3AD203B41FA5}"/>
                  </a:extLst>
                </a:gridCol>
                <a:gridCol w="721362">
                  <a:extLst>
                    <a:ext uri="{9D8B030D-6E8A-4147-A177-3AD203B41FA5}"/>
                  </a:extLst>
                </a:gridCol>
                <a:gridCol w="1108433">
                  <a:extLst>
                    <a:ext uri="{9D8B030D-6E8A-4147-A177-3AD203B41FA5}"/>
                  </a:extLst>
                </a:gridCol>
                <a:gridCol w="1095238">
                  <a:extLst>
                    <a:ext uri="{9D8B030D-6E8A-4147-A177-3AD203B41FA5}"/>
                  </a:extLst>
                </a:gridCol>
              </a:tblGrid>
              <a:tr h="122053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b="1" u="none" strike="noStrike" cap="none" spc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0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" marR="6172" marT="617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b="1" u="none" strike="noStrike" cap="none" spc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</a:t>
                      </a:r>
                      <a:endParaRPr lang="ru-RU" sz="20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" marR="6172" marT="617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b="1" u="none" strike="noStrike" cap="none" spc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b="1" u="none" strike="noStrike" cap="none" spc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2000" b="1" u="none" strike="noStrike" cap="none" spc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000" b="1" u="none" strike="noStrike" cap="none" spc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000" b="1" u="none" strike="noStrike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" marR="6172" marT="617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b="1" u="none" strike="noStrike" cap="none" spc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b="1" u="none" strike="noStrike" cap="none" spc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2000" b="1" u="none" strike="noStrike" cap="none" spc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000" b="1" u="none" strike="noStrike" cap="none" spc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0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" marR="6172" marT="617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b="1" u="none" strike="noStrike" cap="none" spc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2000" b="1" u="none" strike="noStrike" cap="none" spc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2000" b="1" u="none" strike="noStrike" cap="none" spc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2000" b="1" u="none" strike="noStrike" cap="none" spc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000" b="1" u="none" strike="noStrike" cap="none" spc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20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" marR="6172" marT="617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b="1" u="none" strike="noStrike" cap="none" spc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b="1" u="none" strike="noStrike" cap="none" spc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2000" b="1" u="none" strike="noStrike" cap="none" spc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2000" b="1" u="none" strike="noStrike" cap="none" spc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0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" marR="6172" marT="617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b="1" u="none" strike="noStrike" cap="none" spc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000" b="1" u="none" strike="noStrike" cap="none" spc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2000" b="1" u="none" strike="noStrike" cap="none" spc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b="1" u="none" strike="noStrike" cap="none" spc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0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" marR="6172" marT="6172" marB="0" anchor="ctr"/>
                </a:tc>
                <a:extLst>
                  <a:ext uri="{0D108BD9-81ED-4DB2-BD59-A6C34878D82A}"/>
                </a:extLst>
              </a:tr>
              <a:tr h="83756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" marR="6172" marT="6172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 всего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99" marR="6172" marT="61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20 802,4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20 874,7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22 604,7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24 441,8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extLst>
                  <a:ext uri="{0D108BD9-81ED-4DB2-BD59-A6C34878D82A}"/>
                </a:extLst>
              </a:tr>
              <a:tr h="1220538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" marR="6172" marT="617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2000" b="0" i="1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99" marR="6172" marT="61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12 461,9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5 989,4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48,1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3 246,9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3 224,1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extLst>
                  <a:ext uri="{0D108BD9-81ED-4DB2-BD59-A6C34878D82A}"/>
                </a:extLst>
              </a:tr>
              <a:tr h="1002357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0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  <a:endParaRPr lang="ru-RU" sz="20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" marR="6172" marT="617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федерального бюджета</a:t>
                      </a:r>
                      <a:endParaRPr lang="ru-RU" sz="20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99" marR="6172" marT="6172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0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7 659,3</a:t>
                      </a:r>
                      <a:endParaRPr lang="ru-RU" sz="20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" marR="6172" marT="617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5 989,4</a:t>
                      </a:r>
                      <a:endParaRPr lang="ru-RU" sz="20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" marR="6172" marT="6172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0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  <a:endParaRPr lang="ru-RU" sz="20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" marR="6172" marT="61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3 246,9</a:t>
                      </a:r>
                      <a:endParaRPr lang="ru-RU" sz="20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3 224,1</a:t>
                      </a:r>
                      <a:endParaRPr lang="ru-RU" sz="20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extLst>
                  <a:ext uri="{0D108BD9-81ED-4DB2-BD59-A6C34878D82A}"/>
                </a:extLst>
              </a:tr>
              <a:tr h="989505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" marR="6172" marT="6172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99" marR="6172" marT="61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32 929,3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26 864,1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81,6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25 851,6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27 665,9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295" name="TextBox 30"/>
          <p:cNvSpPr txBox="1">
            <a:spLocks noChangeArrowheads="1"/>
          </p:cNvSpPr>
          <p:nvPr/>
        </p:nvSpPr>
        <p:spPr bwMode="auto">
          <a:xfrm>
            <a:off x="7524750" y="1052513"/>
            <a:ext cx="1422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3" rIns="68567" bIns="3428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ctr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10296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60338"/>
            <a:ext cx="939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C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43608" y="135230"/>
            <a:ext cx="7999289" cy="9072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валового регионального продукта и собственных доходов Магаданской области</a:t>
            </a: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7629525" y="2905125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0" rIns="91422" bIns="4571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ctr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175797"/>
              </p:ext>
            </p:extLst>
          </p:nvPr>
        </p:nvGraphicFramePr>
        <p:xfrm>
          <a:off x="107505" y="2420888"/>
          <a:ext cx="8935392" cy="424847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3880506">
                  <a:extLst>
                    <a:ext uri="{9D8B030D-6E8A-4147-A177-3AD203B41FA5}"/>
                  </a:extLst>
                </a:gridCol>
                <a:gridCol w="993115">
                  <a:extLst>
                    <a:ext uri="{9D8B030D-6E8A-4147-A177-3AD203B41FA5}"/>
                  </a:extLst>
                </a:gridCol>
                <a:gridCol w="993115">
                  <a:extLst>
                    <a:ext uri="{9D8B030D-6E8A-4147-A177-3AD203B41FA5}"/>
                  </a:extLst>
                </a:gridCol>
                <a:gridCol w="1048288">
                  <a:extLst>
                    <a:ext uri="{9D8B030D-6E8A-4147-A177-3AD203B41FA5}"/>
                  </a:extLst>
                </a:gridCol>
                <a:gridCol w="993115">
                  <a:extLst>
                    <a:ext uri="{9D8B030D-6E8A-4147-A177-3AD203B41FA5}"/>
                  </a:extLst>
                </a:gridCol>
                <a:gridCol w="1027253">
                  <a:extLst>
                    <a:ext uri="{9D8B030D-6E8A-4147-A177-3AD203B41FA5}"/>
                  </a:extLst>
                </a:gridCol>
              </a:tblGrid>
              <a:tr h="14818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(оценка)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(прогноз)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(прогноз)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79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ВРП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действующих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ценах, млн. рублей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162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494,9</a:t>
                      </a:r>
                      <a:endParaRPr lang="ru-RU" sz="1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177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240,9</a:t>
                      </a:r>
                      <a:endParaRPr lang="ru-RU" sz="1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877" marR="28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191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015,0</a:t>
                      </a:r>
                      <a:endParaRPr lang="ru-RU" sz="1800" b="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877" marR="28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208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284,6</a:t>
                      </a:r>
                      <a:endParaRPr lang="ru-RU" sz="1800" b="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877" marR="28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178,5</a:t>
                      </a:r>
                      <a:endParaRPr lang="ru-RU" sz="1800" b="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877" marR="288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993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и неналоговые доходы,</a:t>
                      </a:r>
                      <a:r>
                        <a:rPr lang="ru-RU" sz="18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рублей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0E2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18 285,0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0E2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20 802,4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0E2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20 874,7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0E2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22 604,7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0E2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24 441,8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0E2A0"/>
                    </a:solidFill>
                  </a:tcPr>
                </a:tc>
                <a:extLst>
                  <a:ext uri="{0D108BD9-81ED-4DB2-BD59-A6C34878D82A}"/>
                </a:extLst>
              </a:tr>
              <a:tr h="993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налоговых и неналоговых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доходов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в ВРП,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" name="Горизонтальный свиток 8"/>
          <p:cNvSpPr/>
          <p:nvPr/>
        </p:nvSpPr>
        <p:spPr>
          <a:xfrm>
            <a:off x="330200" y="1042988"/>
            <a:ext cx="8712200" cy="1325562"/>
          </a:xfrm>
          <a:prstGeom prst="horizont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Валовой региональный продукт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(ВРП)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(валовая добавленная стоимость в основных ценах) представляет собой стоимость товаров и услуг, произведенных для конечного использования.</a:t>
            </a:r>
          </a:p>
        </p:txBody>
      </p:sp>
      <p:pic>
        <p:nvPicPr>
          <p:cNvPr id="12296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63"/>
            <a:ext cx="94138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F8FE"/>
            </a:gs>
            <a:gs pos="74001">
              <a:srgbClr val="83BFF6"/>
            </a:gs>
            <a:gs pos="83000">
              <a:srgbClr val="83BFF6"/>
            </a:gs>
            <a:gs pos="100000">
              <a:srgbClr val="ACD4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35831" y="49564"/>
            <a:ext cx="8203406" cy="92749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бюджета Магаданской области в 2019 году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38574" y="1186179"/>
            <a:ext cx="2493613" cy="801911"/>
          </a:xfrm>
          <a:prstGeom prst="homePlate">
            <a:avLst/>
          </a:prstGeom>
          <a:solidFill>
            <a:srgbClr val="00B050"/>
          </a:solidFill>
          <a:ln>
            <a:solidFill>
              <a:schemeClr val="accent6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111375"/>
            <a:ext cx="2387600" cy="2308225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indent="-171446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НДФЛ – 7 842,8   </a:t>
            </a:r>
          </a:p>
          <a:p>
            <a:pPr indent="-171446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прибыль организаций – 6 590,8                      </a:t>
            </a:r>
          </a:p>
          <a:p>
            <a:pPr indent="-171446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НДПИ – 2 513,9</a:t>
            </a:r>
          </a:p>
          <a:p>
            <a:pPr indent="-171446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организаций – 2 306,4</a:t>
            </a:r>
          </a:p>
          <a:p>
            <a:pPr indent="-171446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– 788,3 </a:t>
            </a:r>
          </a:p>
          <a:p>
            <a:pPr indent="-171446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УСН – 314,8                       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02413" y="2928938"/>
            <a:ext cx="2517775" cy="3324225"/>
          </a:xfrm>
          <a:prstGeom prst="rect">
            <a:avLst/>
          </a:prstGeom>
          <a:solidFill>
            <a:srgbClr val="75DF7A"/>
          </a:solidFill>
          <a:ln>
            <a:noFill/>
          </a:ln>
        </p:spPr>
        <p:txBody>
          <a:bodyPr>
            <a:spAutoFit/>
          </a:bodyPr>
          <a:lstStyle/>
          <a:p>
            <a:pPr marL="171446" indent="-171446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 – 87,5</a:t>
            </a:r>
          </a:p>
          <a:p>
            <a:pPr marL="171446" indent="-171446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 – 65,0</a:t>
            </a:r>
          </a:p>
          <a:p>
            <a:pPr marL="171446" indent="-171446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пользовании природными ресурсами – 29,9</a:t>
            </a:r>
          </a:p>
          <a:p>
            <a:pPr marL="171446" indent="-171446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государственной и муниципальной собственности – 5,9</a:t>
            </a:r>
          </a:p>
        </p:txBody>
      </p:sp>
      <p:pic>
        <p:nvPicPr>
          <p:cNvPr id="14346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4450"/>
            <a:ext cx="9382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ятиугольник 9"/>
          <p:cNvSpPr/>
          <p:nvPr/>
        </p:nvSpPr>
        <p:spPr>
          <a:xfrm>
            <a:off x="6622155" y="1217118"/>
            <a:ext cx="2525774" cy="1480968"/>
          </a:xfrm>
          <a:prstGeom prst="homePlate">
            <a:avLst/>
          </a:prstGeom>
          <a:solidFill>
            <a:srgbClr val="7FED84"/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63888" y="3140968"/>
            <a:ext cx="1637249" cy="46166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20 874,7</a:t>
            </a:r>
          </a:p>
        </p:txBody>
      </p:sp>
      <p:sp>
        <p:nvSpPr>
          <p:cNvPr id="14353" name="TextBox 15"/>
          <p:cNvSpPr txBox="1">
            <a:spLocks noChangeArrowheads="1"/>
          </p:cNvSpPr>
          <p:nvPr/>
        </p:nvSpPr>
        <p:spPr bwMode="auto">
          <a:xfrm>
            <a:off x="3782620" y="3646563"/>
            <a:ext cx="1087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0" rIns="91422" bIns="4571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ctr"/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092038"/>
              </p:ext>
            </p:extLst>
          </p:nvPr>
        </p:nvGraphicFramePr>
        <p:xfrm>
          <a:off x="790352" y="1026950"/>
          <a:ext cx="7704856" cy="564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 flipH="1" flipV="1">
            <a:off x="2496967" y="1575091"/>
            <a:ext cx="1066921" cy="917805"/>
          </a:xfrm>
          <a:prstGeom prst="line">
            <a:avLst/>
          </a:prstGeom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891028" y="1797982"/>
            <a:ext cx="1731127" cy="445598"/>
          </a:xfrm>
          <a:prstGeom prst="line">
            <a:avLst/>
          </a:prstGeom>
          <a:ln w="38100">
            <a:solidFill>
              <a:srgbClr val="6CD27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F8FE"/>
            </a:gs>
            <a:gs pos="74001">
              <a:srgbClr val="83BFF6"/>
            </a:gs>
            <a:gs pos="83000">
              <a:srgbClr val="83BFF6"/>
            </a:gs>
            <a:gs pos="100000">
              <a:srgbClr val="ACD4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40183" y="76551"/>
            <a:ext cx="8203817" cy="92748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бюджета Магаданской области в 2020 году</a:t>
            </a:r>
          </a:p>
        </p:txBody>
      </p:sp>
      <p:sp>
        <p:nvSpPr>
          <p:cNvPr id="16389" name="TextBox 15"/>
          <p:cNvSpPr txBox="1">
            <a:spLocks noChangeArrowheads="1"/>
          </p:cNvSpPr>
          <p:nvPr/>
        </p:nvSpPr>
        <p:spPr bwMode="auto">
          <a:xfrm>
            <a:off x="3803650" y="3829050"/>
            <a:ext cx="1087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0" rIns="91422" bIns="4571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ctr"/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7463" y="2074863"/>
            <a:ext cx="2335213" cy="2586037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indent="-171446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НДФЛ – 8 624,5   </a:t>
            </a:r>
          </a:p>
          <a:p>
            <a:pPr indent="-171446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прибыль организаций – 7 052,2                      </a:t>
            </a:r>
          </a:p>
          <a:p>
            <a:pPr indent="-171446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НДПИ – 2 778,7</a:t>
            </a:r>
          </a:p>
          <a:p>
            <a:pPr indent="-171446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организаций – 2 462,3</a:t>
            </a:r>
          </a:p>
          <a:p>
            <a:pPr indent="-171446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– 832,9 </a:t>
            </a:r>
          </a:p>
          <a:p>
            <a:pPr indent="-171446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УСН – 326,8                     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53216" y="3474619"/>
            <a:ext cx="1637249" cy="46166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22 604,7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65285" y="2468044"/>
            <a:ext cx="2516188" cy="3324225"/>
          </a:xfrm>
          <a:prstGeom prst="rect">
            <a:avLst/>
          </a:prstGeom>
          <a:solidFill>
            <a:srgbClr val="75DF7A"/>
          </a:solidFill>
          <a:ln>
            <a:noFill/>
          </a:ln>
        </p:spPr>
        <p:txBody>
          <a:bodyPr>
            <a:spAutoFit/>
          </a:bodyPr>
          <a:lstStyle/>
          <a:p>
            <a:pPr marL="171446" indent="-171446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 – 87,4</a:t>
            </a:r>
          </a:p>
          <a:p>
            <a:pPr marL="171446" indent="-171446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 – 65,0</a:t>
            </a:r>
          </a:p>
          <a:p>
            <a:pPr marL="171446" indent="-171446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пользовании природными ресурсами – 30,5</a:t>
            </a:r>
          </a:p>
          <a:p>
            <a:pPr marL="171446" indent="-171446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государственной и муниципальной собственности – 6,1</a:t>
            </a:r>
          </a:p>
        </p:txBody>
      </p:sp>
      <p:pic>
        <p:nvPicPr>
          <p:cNvPr id="16395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5"/>
            <a:ext cx="939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ятиугольник 9"/>
          <p:cNvSpPr/>
          <p:nvPr/>
        </p:nvSpPr>
        <p:spPr>
          <a:xfrm>
            <a:off x="6565285" y="1209518"/>
            <a:ext cx="2578715" cy="995346"/>
          </a:xfrm>
          <a:prstGeom prst="homePlate">
            <a:avLst/>
          </a:prstGeom>
          <a:solidFill>
            <a:srgbClr val="7FED84"/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0" y="1140867"/>
            <a:ext cx="2529877" cy="801911"/>
          </a:xfrm>
          <a:prstGeom prst="homePlate">
            <a:avLst/>
          </a:prstGeom>
          <a:solidFill>
            <a:srgbClr val="00B050"/>
          </a:solidFill>
          <a:ln>
            <a:solidFill>
              <a:schemeClr val="accent6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334510"/>
              </p:ext>
            </p:extLst>
          </p:nvPr>
        </p:nvGraphicFramePr>
        <p:xfrm>
          <a:off x="611560" y="1209518"/>
          <a:ext cx="8198916" cy="5243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 flipH="1" flipV="1">
            <a:off x="2415566" y="1541823"/>
            <a:ext cx="1047929" cy="1023081"/>
          </a:xfrm>
          <a:prstGeom prst="line">
            <a:avLst/>
          </a:prstGeom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926772" y="1899545"/>
            <a:ext cx="1638513" cy="363019"/>
          </a:xfrm>
          <a:prstGeom prst="line">
            <a:avLst/>
          </a:prstGeom>
          <a:ln w="38100">
            <a:solidFill>
              <a:srgbClr val="6CD27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F8FE"/>
            </a:gs>
            <a:gs pos="74001">
              <a:srgbClr val="83BFF6"/>
            </a:gs>
            <a:gs pos="83000">
              <a:srgbClr val="83BFF6"/>
            </a:gs>
            <a:gs pos="100000">
              <a:srgbClr val="ACD4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44112" y="46724"/>
            <a:ext cx="8203817" cy="92748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бюджета Магаданской области в 2021 году</a:t>
            </a:r>
          </a:p>
        </p:txBody>
      </p:sp>
      <p:sp>
        <p:nvSpPr>
          <p:cNvPr id="18437" name="TextBox 15"/>
          <p:cNvSpPr txBox="1">
            <a:spLocks noChangeArrowheads="1"/>
          </p:cNvSpPr>
          <p:nvPr/>
        </p:nvSpPr>
        <p:spPr bwMode="auto">
          <a:xfrm>
            <a:off x="3779912" y="3736181"/>
            <a:ext cx="1085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0" rIns="91422" bIns="4571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ctr"/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0" y="1196752"/>
            <a:ext cx="2623008" cy="835250"/>
          </a:xfrm>
          <a:prstGeom prst="homePlate">
            <a:avLst/>
          </a:prstGeom>
          <a:solidFill>
            <a:srgbClr val="00B050"/>
          </a:solidFill>
          <a:ln>
            <a:solidFill>
              <a:schemeClr val="accent6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863" y="2074863"/>
            <a:ext cx="2371725" cy="2584450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indent="-171446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НДФЛ – 9 484,2   </a:t>
            </a:r>
          </a:p>
          <a:p>
            <a:pPr indent="-171446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прибыль организаций – 7 757,4                      </a:t>
            </a:r>
          </a:p>
          <a:p>
            <a:pPr indent="-171446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НДПИ – 2 907,2</a:t>
            </a:r>
          </a:p>
          <a:p>
            <a:pPr indent="-171446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организаций – 2 563,5</a:t>
            </a:r>
          </a:p>
          <a:p>
            <a:pPr indent="-171446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– 847,4 </a:t>
            </a:r>
          </a:p>
          <a:p>
            <a:pPr indent="-171446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УСН – 339,2                     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31138" y="3274516"/>
            <a:ext cx="1637249" cy="46166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24 441,8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84938" y="2074863"/>
            <a:ext cx="2573337" cy="3322637"/>
          </a:xfrm>
          <a:prstGeom prst="rect">
            <a:avLst/>
          </a:prstGeom>
          <a:solidFill>
            <a:srgbClr val="7FED84"/>
          </a:solidFill>
          <a:ln>
            <a:noFill/>
          </a:ln>
        </p:spPr>
        <p:txBody>
          <a:bodyPr>
            <a:spAutoFit/>
          </a:bodyPr>
          <a:lstStyle/>
          <a:p>
            <a:pPr marL="171446" indent="-171446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 – 87,5</a:t>
            </a:r>
          </a:p>
          <a:p>
            <a:pPr marL="171446" indent="-171446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 – 65,0</a:t>
            </a:r>
          </a:p>
          <a:p>
            <a:pPr marL="171446" indent="-171446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пользовании природными ресурсами – 31,2</a:t>
            </a:r>
          </a:p>
          <a:p>
            <a:pPr marL="171446" indent="-171446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государственной и муниципальной собственности – 10,4</a:t>
            </a:r>
          </a:p>
        </p:txBody>
      </p:sp>
      <p:pic>
        <p:nvPicPr>
          <p:cNvPr id="18446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3"/>
            <a:ext cx="939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ятиугольник 9"/>
          <p:cNvSpPr/>
          <p:nvPr/>
        </p:nvSpPr>
        <p:spPr>
          <a:xfrm>
            <a:off x="6485710" y="1127290"/>
            <a:ext cx="2673210" cy="835250"/>
          </a:xfrm>
          <a:prstGeom prst="homePlate">
            <a:avLst/>
          </a:prstGeom>
          <a:solidFill>
            <a:srgbClr val="7FED84"/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877798"/>
              </p:ext>
            </p:extLst>
          </p:nvPr>
        </p:nvGraphicFramePr>
        <p:xfrm>
          <a:off x="939800" y="988328"/>
          <a:ext cx="7642164" cy="568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 flipH="1" flipV="1">
            <a:off x="2614747" y="1620152"/>
            <a:ext cx="1115964" cy="944752"/>
          </a:xfrm>
          <a:prstGeom prst="line">
            <a:avLst/>
          </a:prstGeom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022813" y="1614377"/>
            <a:ext cx="1462125" cy="727425"/>
          </a:xfrm>
          <a:prstGeom prst="line">
            <a:avLst/>
          </a:prstGeom>
          <a:ln w="38100">
            <a:solidFill>
              <a:srgbClr val="6CD27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F8FE"/>
            </a:gs>
            <a:gs pos="74001">
              <a:srgbClr val="83BFF6"/>
            </a:gs>
            <a:gs pos="83000">
              <a:srgbClr val="83BFF6"/>
            </a:gs>
            <a:gs pos="100000">
              <a:srgbClr val="ACD4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961161" y="86333"/>
          <a:ext cx="8132507" cy="101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3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39700"/>
            <a:ext cx="939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221" y="1157288"/>
            <a:ext cx="5342726" cy="203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7885113" y="1157288"/>
            <a:ext cx="11350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3" rIns="68567" bIns="34283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ctr" hangingPunct="1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graphicFrame>
        <p:nvGraphicFramePr>
          <p:cNvPr id="2" name="Диаграмма 7"/>
          <p:cNvGraphicFramePr>
            <a:graphicFrameLocks/>
          </p:cNvGraphicFramePr>
          <p:nvPr/>
        </p:nvGraphicFramePr>
        <p:xfrm>
          <a:off x="-4763" y="1208088"/>
          <a:ext cx="8847138" cy="545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F8FE"/>
            </a:gs>
            <a:gs pos="74001">
              <a:srgbClr val="83BFF6"/>
            </a:gs>
            <a:gs pos="83000">
              <a:srgbClr val="83BFF6"/>
            </a:gs>
            <a:gs pos="100000">
              <a:srgbClr val="ACD4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036638"/>
            <a:ext cx="9039225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40057" y="148137"/>
            <a:ext cx="8100392" cy="78994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областного бюджета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годы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1510" name="TextBox 11"/>
          <p:cNvSpPr txBox="1">
            <a:spLocks noChangeArrowheads="1"/>
          </p:cNvSpPr>
          <p:nvPr/>
        </p:nvSpPr>
        <p:spPr bwMode="auto">
          <a:xfrm>
            <a:off x="7758113" y="1216025"/>
            <a:ext cx="11350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7" tIns="34283" rIns="68567" bIns="3428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ctr"/>
            <a:r>
              <a:rPr lang="ru-RU" alt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Овал 16"/>
          <p:cNvSpPr/>
          <p:nvPr/>
        </p:nvSpPr>
        <p:spPr>
          <a:xfrm>
            <a:off x="2267744" y="1302618"/>
            <a:ext cx="4963956" cy="167585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43" tIns="34272" rIns="68543" bIns="34272" anchor="ctr"/>
          <a:lstStyle/>
          <a:p>
            <a:pPr algn="ctr" defTabSz="6854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</a:p>
          <a:p>
            <a:pPr algn="ctr" defTabSz="6854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областного бюджета</a:t>
            </a:r>
          </a:p>
          <a:p>
            <a:pPr algn="ctr" defTabSz="6854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– 2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6 864,1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4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– 2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5 851,6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4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– 2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7 665,9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2847547">
            <a:off x="1882775" y="3059113"/>
            <a:ext cx="485775" cy="596900"/>
          </a:xfrm>
          <a:prstGeom prst="downArrow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1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43" tIns="34272" rIns="68543" bIns="34272" anchor="ctr"/>
          <a:lstStyle/>
          <a:p>
            <a:pPr algn="ctr" defTabSz="6854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99">
              <a:solidFill>
                <a:prstClr val="white"/>
              </a:solidFill>
              <a:latin typeface="Tw Cen MT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021" y="3705858"/>
            <a:ext cx="4080296" cy="145133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43" tIns="34272" rIns="68543" bIns="34272" anchor="ctr"/>
          <a:lstStyle/>
          <a:p>
            <a:pPr algn="ctr" defTabSz="685439">
              <a:defRPr/>
            </a:pPr>
            <a:endParaRPr lang="en-US" sz="172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439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439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–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25 954,8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(96,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 algn="ctr" defTabSz="685439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–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24 328,9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 algn="ctr" defTabSz="685439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г. –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25 429,2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 algn="ctr" defTabSz="6854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2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10920" y="3705858"/>
            <a:ext cx="4195196" cy="145133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43" tIns="34272" rIns="68543" bIns="34272" anchor="ctr"/>
          <a:lstStyle/>
          <a:p>
            <a:pPr algn="ctr" defTabSz="6854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  <a:latin typeface="Tw Cen MT"/>
              <a:cs typeface="Arial" panose="020B0604020202020204" pitchFamily="34" charset="0"/>
            </a:endParaRPr>
          </a:p>
          <a:p>
            <a:pPr algn="ctr" defTabSz="6854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</a:p>
          <a:p>
            <a:pPr algn="ctr" defTabSz="685439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– 9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09,3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(3,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 algn="ctr" defTabSz="685439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–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1 522,8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5,9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439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–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(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8,2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 algn="ctr" defTabSz="6854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Tw Cen MT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1" name="Стрелка вниз 20"/>
          <p:cNvSpPr/>
          <p:nvPr/>
        </p:nvSpPr>
        <p:spPr>
          <a:xfrm rot="18920957">
            <a:off x="7134225" y="3084513"/>
            <a:ext cx="485775" cy="593725"/>
          </a:xfrm>
          <a:prstGeom prst="downArrow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1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43" tIns="34272" rIns="68543" bIns="34272" anchor="ctr"/>
          <a:lstStyle/>
          <a:p>
            <a:pPr algn="ctr" defTabSz="6854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99">
              <a:solidFill>
                <a:prstClr val="white"/>
              </a:solidFill>
              <a:latin typeface="Tw Cen MT"/>
              <a:cs typeface="Arial" panose="020B0604020202020204" pitchFamily="34" charset="0"/>
            </a:endParaRPr>
          </a:p>
        </p:txBody>
      </p:sp>
      <p:pic>
        <p:nvPicPr>
          <p:cNvPr id="21522" name="Picture 2" descr="Герб_Магаданской_обла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413"/>
            <a:ext cx="939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110500" y="4801632"/>
          <a:ext cx="6405716" cy="1784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7213</TotalTime>
  <Words>1246</Words>
  <Application>Microsoft Office PowerPoint</Application>
  <PresentationFormat>Экран (4:3)</PresentationFormat>
  <Paragraphs>290</Paragraphs>
  <Slides>21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Constantia</vt:lpstr>
      <vt:lpstr>Times New Roman</vt:lpstr>
      <vt:lpstr>Tw Cen MT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Магаданская область</dc:title>
  <dc:creator>Анжела</dc:creator>
  <cp:lastModifiedBy>Голомага Анастасия Олеговна</cp:lastModifiedBy>
  <cp:revision>777</cp:revision>
  <cp:lastPrinted>2018-11-18T22:56:37Z</cp:lastPrinted>
  <dcterms:created xsi:type="dcterms:W3CDTF">2015-02-05T23:37:45Z</dcterms:created>
  <dcterms:modified xsi:type="dcterms:W3CDTF">2018-11-27T03:59:33Z</dcterms:modified>
</cp:coreProperties>
</file>