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48" r:id="rId14"/>
    <p:sldId id="318" r:id="rId15"/>
    <p:sldId id="319" r:id="rId16"/>
    <p:sldId id="351" r:id="rId17"/>
    <p:sldId id="352" r:id="rId18"/>
    <p:sldId id="353" r:id="rId19"/>
    <p:sldId id="354" r:id="rId20"/>
    <p:sldId id="321" r:id="rId21"/>
    <p:sldId id="322" r:id="rId22"/>
    <p:sldId id="355" r:id="rId23"/>
    <p:sldId id="349" r:id="rId24"/>
    <p:sldId id="350" r:id="rId25"/>
    <p:sldId id="323" r:id="rId26"/>
    <p:sldId id="334" r:id="rId27"/>
    <p:sldId id="324" r:id="rId28"/>
    <p:sldId id="335" r:id="rId29"/>
    <p:sldId id="325" r:id="rId30"/>
    <p:sldId id="339" r:id="rId31"/>
    <p:sldId id="340" r:id="rId32"/>
    <p:sldId id="344" r:id="rId33"/>
    <p:sldId id="341" r:id="rId34"/>
    <p:sldId id="342" r:id="rId35"/>
    <p:sldId id="343" r:id="rId36"/>
    <p:sldId id="337" r:id="rId37"/>
    <p:sldId id="338" r:id="rId38"/>
    <p:sldId id="356" r:id="rId39"/>
    <p:sldId id="357" r:id="rId40"/>
    <p:sldId id="358" r:id="rId41"/>
    <p:sldId id="359" r:id="rId42"/>
    <p:sldId id="360" r:id="rId43"/>
    <p:sldId id="345" r:id="rId44"/>
    <p:sldId id="346" r:id="rId45"/>
    <p:sldId id="347" r:id="rId46"/>
    <p:sldId id="361" r:id="rId47"/>
    <p:sldId id="362" r:id="rId4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83F"/>
    <a:srgbClr val="26AA3F"/>
    <a:srgbClr val="70D862"/>
    <a:srgbClr val="3D9B44"/>
    <a:srgbClr val="C9CCD5"/>
    <a:srgbClr val="BDC0CB"/>
    <a:srgbClr val="E8E9ED"/>
    <a:srgbClr val="AEAEAE"/>
    <a:srgbClr val="8C8C8C"/>
    <a:srgbClr val="0D9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34725129506096E-2"/>
          <c:y val="1.969057501711784E-2"/>
          <c:w val="0.91493054974098753"/>
          <c:h val="0.85642683119925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666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39700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526587176896605E-2"/>
                  <c:y val="-0.1233687809376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94-42A7-BD5B-E08095A705B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 rtl="0">
                  <a:defRPr sz="3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106.4</c:v>
                </c:pt>
                <c:pt idx="1">
                  <c:v>99.8</c:v>
                </c:pt>
                <c:pt idx="2">
                  <c:v>101.3</c:v>
                </c:pt>
                <c:pt idx="3">
                  <c:v>101.7</c:v>
                </c:pt>
                <c:pt idx="4">
                  <c:v>103.1</c:v>
                </c:pt>
                <c:pt idx="5">
                  <c:v>103.2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194-42A7-BD5B-E08095A70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014152"/>
        <c:axId val="391014544"/>
      </c:scatterChart>
      <c:valAx>
        <c:axId val="391014152"/>
        <c:scaling>
          <c:orientation val="minMax"/>
          <c:max val="2022"/>
          <c:min val="2018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ctr" rtl="0">
              <a:defRPr sz="2800"/>
            </a:pPr>
            <a:endParaRPr lang="ru-RU"/>
          </a:p>
        </c:txPr>
        <c:crossAx val="391014544"/>
        <c:crosses val="autoZero"/>
        <c:crossBetween val="midCat"/>
        <c:majorUnit val="1"/>
      </c:valAx>
      <c:valAx>
        <c:axId val="391014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1014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Лист2!$J$6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Лист2!$G$7:$G$10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Лист2!$J$7:$J$10</c:f>
              <c:numCache>
                <c:formatCode>#\ ##0.0</c:formatCode>
                <c:ptCount val="4"/>
                <c:pt idx="0">
                  <c:v>10170.5</c:v>
                </c:pt>
                <c:pt idx="1">
                  <c:v>1005.7</c:v>
                </c:pt>
                <c:pt idx="2">
                  <c:v>893.7</c:v>
                </c:pt>
                <c:pt idx="3">
                  <c:v>803.6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48181912885318"/>
          <c:y val="0.15238098094881533"/>
          <c:w val="0.39496601646962592"/>
          <c:h val="0.72857137768492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НиН доходы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D0-486D-A7E7-D401761BF4C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D0-486D-A7E7-D401761BF4C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D0-486D-A7E7-D401761BF4C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D0-486D-A7E7-D401761BF4CA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D0-486D-A7E7-D401761BF4CA}"/>
              </c:ext>
            </c:extLst>
          </c:dPt>
          <c:dLbls>
            <c:dLbl>
              <c:idx val="0"/>
              <c:layout>
                <c:manualLayout>
                  <c:x val="0.13955133939193418"/>
                  <c:y val="2.699365307426920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D0-486D-A7E7-D401761BF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359552294824168"/>
                  <c:y val="0.15002928950593486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D0-486D-A7E7-D401761BF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208720467006388"/>
                  <c:y val="3.0039797530578304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D0-486D-A7E7-D401761BF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861024049303276"/>
                  <c:y val="-6.496661498070882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D0-486D-A7E7-D401761BF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7778386752672851"/>
                  <c:y val="-8.0552323565445991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4D0-486D-A7E7-D401761BF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7404459091113607E-2"/>
                  <c:y val="-0.1135407831954752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4D0-486D-A7E7-D401761BF4C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304255358150995"/>
                  <c:y val="-7.384790279432100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4D0-486D-A7E7-D401761BF4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7175.8530000000001</c:v>
                </c:pt>
                <c:pt idx="1">
                  <c:v>1050.461</c:v>
                </c:pt>
                <c:pt idx="2">
                  <c:v>5790.0720000000001</c:v>
                </c:pt>
                <c:pt idx="3">
                  <c:v>5654.1370000000015</c:v>
                </c:pt>
                <c:pt idx="4">
                  <c:v>399.4579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4D0-486D-A7E7-D401761BF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9409422725571E-3"/>
          <c:y val="2.6134603274352585E-2"/>
          <c:w val="0.97409256520601839"/>
          <c:h val="0.639821588650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Итого расходов по государственным программам</c:v>
                </c:pt>
              </c:strCache>
            </c:strRef>
          </c:tx>
          <c:spPr>
            <a:solidFill>
              <a:srgbClr val="ACD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факт</c:v>
                </c:pt>
                <c:pt idx="1">
                  <c:v>2019 уточненный план</c:v>
                </c:pt>
                <c:pt idx="2">
                  <c:v>2020 год план</c:v>
                </c:pt>
                <c:pt idx="3">
                  <c:v>2021 год план</c:v>
                </c:pt>
                <c:pt idx="4">
                  <c:v>2022 год план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33247.9</c:v>
                </c:pt>
                <c:pt idx="1">
                  <c:v>31573.7</c:v>
                </c:pt>
                <c:pt idx="2">
                  <c:v>34017.4</c:v>
                </c:pt>
                <c:pt idx="3">
                  <c:v>33812.199999999997</c:v>
                </c:pt>
                <c:pt idx="4">
                  <c:v>32730.9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50-4B26-B767-808F5CA92D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33CA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671138682567004E-2"/>
                  <c:y val="2.5258044736969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E6-4E4D-900D-1B19BB693C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67113868256699E-2"/>
                  <c:y val="2.5258044736969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671138682567066E-2"/>
                  <c:y val="7.5774134210907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79536404205125E-2"/>
                  <c:y val="2.5258044736969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117856859877789E-2"/>
                  <c:y val="2.5258044736969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факт</c:v>
                </c:pt>
                <c:pt idx="1">
                  <c:v>2019 уточненный план</c:v>
                </c:pt>
                <c:pt idx="2">
                  <c:v>2020 год план</c:v>
                </c:pt>
                <c:pt idx="3">
                  <c:v>2021 год план</c:v>
                </c:pt>
                <c:pt idx="4">
                  <c:v>2022 год план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999.5</c:v>
                </c:pt>
                <c:pt idx="1">
                  <c:v>835.5</c:v>
                </c:pt>
                <c:pt idx="2">
                  <c:v>1081.4000000000001</c:v>
                </c:pt>
                <c:pt idx="3">
                  <c:v>1795</c:v>
                </c:pt>
                <c:pt idx="4">
                  <c:v>2730.1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50-4B26-B767-808F5CA92D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расходов</c:v>
                </c:pt>
              </c:strCache>
            </c:strRef>
          </c:tx>
          <c:spPr>
            <a:solidFill>
              <a:srgbClr val="EE8B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факт</c:v>
                </c:pt>
                <c:pt idx="1">
                  <c:v>2019 уточненный план</c:v>
                </c:pt>
                <c:pt idx="2">
                  <c:v>2020 год план</c:v>
                </c:pt>
                <c:pt idx="3">
                  <c:v>2021 год план</c:v>
                </c:pt>
                <c:pt idx="4">
                  <c:v>2022 год план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34247.4</c:v>
                </c:pt>
                <c:pt idx="1">
                  <c:v>32409.200000000001</c:v>
                </c:pt>
                <c:pt idx="2">
                  <c:v>35098.800000000003</c:v>
                </c:pt>
                <c:pt idx="3">
                  <c:v>35607.199999999997</c:v>
                </c:pt>
                <c:pt idx="4">
                  <c:v>35461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3B-499C-A8EC-77B7787F66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"/>
        <c:overlap val="52"/>
        <c:axId val="391045120"/>
        <c:axId val="391032184"/>
      </c:barChart>
      <c:catAx>
        <c:axId val="391045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032184"/>
        <c:crosses val="autoZero"/>
        <c:auto val="0"/>
        <c:lblAlgn val="ctr"/>
        <c:lblOffset val="100"/>
        <c:noMultiLvlLbl val="0"/>
      </c:catAx>
      <c:valAx>
        <c:axId val="391032184"/>
        <c:scaling>
          <c:orientation val="minMax"/>
          <c:max val="36000"/>
          <c:min val="1"/>
        </c:scaling>
        <c:delete val="1"/>
        <c:axPos val="l"/>
        <c:numFmt formatCode="#,##0.0" sourceLinked="1"/>
        <c:majorTickMark val="none"/>
        <c:minorTickMark val="none"/>
        <c:tickLblPos val="high"/>
        <c:crossAx val="39104512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766409113447348E-3"/>
          <c:y val="0.73663337311641153"/>
          <c:w val="0.95101036248067095"/>
          <c:h val="5.3724855566743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Лист3!$E$18</c:f>
              <c:strCache>
                <c:ptCount val="1"/>
                <c:pt idx="0">
                  <c:v>Коммерческие заиствования</c:v>
                </c:pt>
              </c:strCache>
            </c:strRef>
          </c:tx>
          <c:spPr>
            <a:solidFill>
              <a:srgbClr val="A0D9A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Лист3!$F$17:$J$17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01.01.2023</c:v>
                </c:pt>
              </c:strCache>
            </c:strRef>
          </c:cat>
          <c:val>
            <c:numRef>
              <c:f>Лист3!$F$18:$J$18</c:f>
              <c:numCache>
                <c:formatCode>0%</c:formatCode>
                <c:ptCount val="5"/>
                <c:pt idx="0">
                  <c:v>0.64743859649122804</c:v>
                </c:pt>
                <c:pt idx="1">
                  <c:v>0.66331843132816515</c:v>
                </c:pt>
                <c:pt idx="2">
                  <c:v>0.69490217571592328</c:v>
                </c:pt>
                <c:pt idx="3">
                  <c:v>0.76297369777465729</c:v>
                </c:pt>
                <c:pt idx="4">
                  <c:v>0.83352220858123216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C6-4926-BBCE-3647DFBCFD13}"/>
            </c:ext>
          </c:extLst>
        </c:ser>
        <c:ser>
          <c:idx val="1"/>
          <c:order val="1"/>
          <c:tx>
            <c:strRef>
              <c:f>Лист3!$E$19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EE8B9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Лист3!$F$17:$J$17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01.01.2023</c:v>
                </c:pt>
              </c:strCache>
            </c:strRef>
          </c:cat>
          <c:val>
            <c:numRef>
              <c:f>Лист3!$F$19:$J$19</c:f>
              <c:numCache>
                <c:formatCode>0%</c:formatCode>
                <c:ptCount val="5"/>
                <c:pt idx="0">
                  <c:v>0.35256140350877191</c:v>
                </c:pt>
                <c:pt idx="1">
                  <c:v>0.33668156867183541</c:v>
                </c:pt>
                <c:pt idx="2">
                  <c:v>0.30509782428407639</c:v>
                </c:pt>
                <c:pt idx="3">
                  <c:v>0.23702630222534304</c:v>
                </c:pt>
                <c:pt idx="4">
                  <c:v>0.16647779141876792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C6-4926-BBCE-3647DFBCFD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3465424"/>
        <c:axId val="403478360"/>
      </c:barChart>
      <c:catAx>
        <c:axId val="4034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3478360"/>
        <c:crosses val="autoZero"/>
        <c:auto val="1"/>
        <c:lblAlgn val="ctr"/>
        <c:lblOffset val="100"/>
        <c:noMultiLvlLbl val="0"/>
      </c:catAx>
      <c:valAx>
        <c:axId val="403478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346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9409422725571E-3"/>
          <c:y val="2.6134603274352585E-2"/>
          <c:w val="0.97409256520601839"/>
          <c:h val="0.639821588650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3079714612315169E-18"/>
                  <c:y val="6.0818702248247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D5-45B2-A7D9-DBD89A8B09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62324855436063E-3"/>
                  <c:y val="6.549706395965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1B-4C00-B4B6-9C82733117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162324855436063E-3"/>
                  <c:y val="6.0818702248247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6.31578831039492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31B-4C00-B4B6-9C82733117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24649710872152E-3"/>
                  <c:y val="6.549706395965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31B-4C00-B4B6-9C82733117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4927543379704333E-17"/>
                  <c:y val="5.3801159681141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14-4FFD-AAAF-FC139AD238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581162427719749E-3"/>
                  <c:y val="5.8479521392545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31B-4C00-B4B6-9C82733117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162324855436063E-3"/>
                  <c:y val="5.3801159681141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14-4FFD-AAAF-FC139AD238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01.01.2016</c:v>
                </c:pt>
                <c:pt idx="1">
                  <c:v>на 01.01.2017</c:v>
                </c:pt>
                <c:pt idx="2">
                  <c:v>на 01.01.2018</c:v>
                </c:pt>
                <c:pt idx="3">
                  <c:v>на 01.01.2019</c:v>
                </c:pt>
                <c:pt idx="4">
                  <c:v>на 01.01.2020</c:v>
                </c:pt>
                <c:pt idx="5">
                  <c:v>на 01.01.2021</c:v>
                </c:pt>
                <c:pt idx="6">
                  <c:v>на 01.01.2022</c:v>
                </c:pt>
                <c:pt idx="7">
                  <c:v>на 01.01.2023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9900</c:v>
                </c:pt>
                <c:pt idx="1">
                  <c:v>8389</c:v>
                </c:pt>
                <c:pt idx="2">
                  <c:v>6611.6</c:v>
                </c:pt>
                <c:pt idx="3">
                  <c:v>8226</c:v>
                </c:pt>
                <c:pt idx="4">
                  <c:v>8377.2000000000007</c:v>
                </c:pt>
                <c:pt idx="5">
                  <c:v>5936</c:v>
                </c:pt>
                <c:pt idx="6">
                  <c:v>6813.7</c:v>
                </c:pt>
                <c:pt idx="7">
                  <c:v>7591.4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50-4B26-B767-808F5CA92D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DC767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63246497108721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62324855436063E-3"/>
                  <c:y val="4.9122797969738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162324855435647E-3"/>
                  <c:y val="6.31578831039492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162324855436063E-3"/>
                  <c:y val="6.31578831039493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162324855436063E-3"/>
                  <c:y val="6.0818702248247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581162427718057E-3"/>
                  <c:y val="3.50877128355273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794789826523149E-2"/>
                  <c:y val="-0.240935628137288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3585371040382325E-2"/>
                  <c:y val="-0.283040883539921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03B-499C-A8EC-77B7787F66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03B-499C-A8EC-77B7787F666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3B-499C-A8EC-77B7787F6668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03B-499C-A8EC-77B7787F66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01.01.2016</c:v>
                </c:pt>
                <c:pt idx="1">
                  <c:v>на 01.01.2017</c:v>
                </c:pt>
                <c:pt idx="2">
                  <c:v>на 01.01.2018</c:v>
                </c:pt>
                <c:pt idx="3">
                  <c:v>на 01.01.2019</c:v>
                </c:pt>
                <c:pt idx="4">
                  <c:v>на 01.01.2020</c:v>
                </c:pt>
                <c:pt idx="5">
                  <c:v>на 01.01.2021</c:v>
                </c:pt>
                <c:pt idx="6">
                  <c:v>на 01.01.2022</c:v>
                </c:pt>
                <c:pt idx="7">
                  <c:v>на 01.01.2023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1178.8</c:v>
                </c:pt>
                <c:pt idx="1">
                  <c:v>2989.7</c:v>
                </c:pt>
                <c:pt idx="2">
                  <c:v>5288.4</c:v>
                </c:pt>
                <c:pt idx="3">
                  <c:v>5024</c:v>
                </c:pt>
                <c:pt idx="4">
                  <c:v>4759.6000000000004</c:v>
                </c:pt>
                <c:pt idx="5">
                  <c:v>4230.7</c:v>
                </c:pt>
                <c:pt idx="6">
                  <c:v>3173</c:v>
                </c:pt>
                <c:pt idx="7">
                  <c:v>2115.4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50-4B26-B767-808F5CA92D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государственные ценные бумаги</c:v>
                </c:pt>
              </c:strCache>
            </c:strRef>
          </c:tx>
          <c:spPr>
            <a:solidFill>
              <a:srgbClr val="60C067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03B-499C-A8EC-77B7787F666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03B-499C-A8EC-77B7787F666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162324855436501E-3"/>
                  <c:y val="4.9122797969738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581162427717205E-3"/>
                  <c:y val="5.3801159681141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5.6140340536843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581162427718057E-3"/>
                  <c:y val="6.549706395965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4.6783617114035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581162427719749E-3"/>
                  <c:y val="6.3158067291418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03B-499C-A8EC-77B7787F6668}"/>
                </c:ext>
                <c:ext xmlns:c15="http://schemas.microsoft.com/office/drawing/2012/chart" uri="{CE6537A1-D6FC-4f65-9D91-7224C49458BB}">
                  <c15:layout>
                    <c:manualLayout>
                      <c:w val="6.2538277109677437E-2"/>
                      <c:h val="6.4093555446230063E-2"/>
                    </c:manualLayout>
                  </c15:layout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03B-499C-A8EC-77B7787F66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01.01.2016</c:v>
                </c:pt>
                <c:pt idx="1">
                  <c:v>на 01.01.2017</c:v>
                </c:pt>
                <c:pt idx="2">
                  <c:v>на 01.01.2018</c:v>
                </c:pt>
                <c:pt idx="3">
                  <c:v>на 01.01.2019</c:v>
                </c:pt>
                <c:pt idx="4">
                  <c:v>на 01.01.2020</c:v>
                </c:pt>
                <c:pt idx="5">
                  <c:v>на 01.01.2021</c:v>
                </c:pt>
                <c:pt idx="6">
                  <c:v>на 01.01.2022</c:v>
                </c:pt>
                <c:pt idx="7">
                  <c:v>на 01.01.2023</c:v>
                </c:pt>
              </c:strCache>
            </c:strRef>
          </c:cat>
          <c:val>
            <c:numRef>
              <c:f>Лист1!$D$2:$D$9</c:f>
              <c:numCache>
                <c:formatCode>#,##0.0</c:formatCode>
                <c:ptCount val="8"/>
                <c:pt idx="0">
                  <c:v>1000</c:v>
                </c:pt>
                <c:pt idx="1">
                  <c:v>700</c:v>
                </c:pt>
                <c:pt idx="2">
                  <c:v>1400</c:v>
                </c:pt>
                <c:pt idx="3">
                  <c:v>1000</c:v>
                </c:pt>
                <c:pt idx="4">
                  <c:v>1000</c:v>
                </c:pt>
                <c:pt idx="5">
                  <c:v>3700</c:v>
                </c:pt>
                <c:pt idx="6">
                  <c:v>3400</c:v>
                </c:pt>
                <c:pt idx="7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3B-499C-A8EC-77B7787F6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391016112"/>
        <c:axId val="391030224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Уровень долговой нагрузки (соотношение госдолга к налоговым и неналоговым доходам)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3.0481619509753952E-2"/>
                  <c:y val="-2.5847948455505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D50-4A14-8727-BEE80EF96E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01.01.2016</c:v>
                </c:pt>
                <c:pt idx="1">
                  <c:v>на 01.01.2017</c:v>
                </c:pt>
                <c:pt idx="2">
                  <c:v>на 01.01.2018</c:v>
                </c:pt>
                <c:pt idx="3">
                  <c:v>на 01.01.2019</c:v>
                </c:pt>
                <c:pt idx="4">
                  <c:v>на 01.01.2020</c:v>
                </c:pt>
                <c:pt idx="5">
                  <c:v>на 01.01.2021</c:v>
                </c:pt>
                <c:pt idx="6">
                  <c:v>на 01.01.2022</c:v>
                </c:pt>
                <c:pt idx="7">
                  <c:v>на 01.01.2023</c:v>
                </c:pt>
              </c:strCache>
            </c:strRef>
          </c:cat>
          <c:val>
            <c:numRef>
              <c:f>Лист1!$E$2:$E$9</c:f>
              <c:numCache>
                <c:formatCode>0.0%</c:formatCode>
                <c:ptCount val="8"/>
                <c:pt idx="0">
                  <c:v>0.77466938597503876</c:v>
                </c:pt>
                <c:pt idx="1">
                  <c:v>0.600371793406135</c:v>
                </c:pt>
                <c:pt idx="2">
                  <c:v>0.72736818502496525</c:v>
                </c:pt>
                <c:pt idx="3">
                  <c:v>0.71092884724758343</c:v>
                </c:pt>
                <c:pt idx="4">
                  <c:v>0.65297600901624953</c:v>
                </c:pt>
                <c:pt idx="5">
                  <c:v>0.62391228054388281</c:v>
                </c:pt>
                <c:pt idx="6">
                  <c:v>0.56956198013061843</c:v>
                </c:pt>
                <c:pt idx="7">
                  <c:v>0.52109083452942428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E-503B-499C-A8EC-77B7787F6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476792"/>
        <c:axId val="403461896"/>
      </c:lineChart>
      <c:catAx>
        <c:axId val="39101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1030224"/>
        <c:crosses val="autoZero"/>
        <c:auto val="0"/>
        <c:lblAlgn val="ctr"/>
        <c:lblOffset val="100"/>
        <c:noMultiLvlLbl val="0"/>
      </c:catAx>
      <c:valAx>
        <c:axId val="391030224"/>
        <c:scaling>
          <c:orientation val="minMax"/>
          <c:max val="1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1016112"/>
        <c:crosses val="autoZero"/>
        <c:crossBetween val="between"/>
      </c:valAx>
      <c:valAx>
        <c:axId val="403461896"/>
        <c:scaling>
          <c:orientation val="minMax"/>
          <c:max val="0.8"/>
          <c:min val="-0.5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3476792"/>
        <c:crosses val="max"/>
        <c:crossBetween val="between"/>
      </c:valAx>
      <c:catAx>
        <c:axId val="40347679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0346189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745606909449182E-2"/>
          <c:y val="0.76919136728068072"/>
          <c:w val="0.93103864606545061"/>
          <c:h val="0.21677354758510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953717396990824E-2"/>
          <c:y val="5.4706026489308911E-2"/>
          <c:w val="0.97409256520601839"/>
          <c:h val="0.77985333825340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0C067">
                <a:lumMod val="60000"/>
                <a:lumOff val="40000"/>
              </a:srgbClr>
            </a:solidFill>
            <a:ln w="1270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31089.5</c:v>
                </c:pt>
                <c:pt idx="1">
                  <c:v>33185.1</c:v>
                </c:pt>
                <c:pt idx="2">
                  <c:v>35896.300000000003</c:v>
                </c:pt>
                <c:pt idx="3">
                  <c:v>35098.800000000003</c:v>
                </c:pt>
                <c:pt idx="4">
                  <c:v>35607.199999999997</c:v>
                </c:pt>
                <c:pt idx="5">
                  <c:v>35461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50-4B26-B767-808F5CA92D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E33D49">
                <a:lumMod val="60000"/>
                <a:lumOff val="40000"/>
              </a:srgbClr>
            </a:solidFill>
            <a:ln w="1270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32615.4</c:v>
                </c:pt>
                <c:pt idx="1">
                  <c:v>34247.4</c:v>
                </c:pt>
                <c:pt idx="2">
                  <c:v>35896.300000000003</c:v>
                </c:pt>
                <c:pt idx="3">
                  <c:v>35098.800000000003</c:v>
                </c:pt>
                <c:pt idx="4">
                  <c:v>35607.199999999997</c:v>
                </c:pt>
                <c:pt idx="5">
                  <c:v>35461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50-4B26-B767-808F5CA92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1026696"/>
        <c:axId val="20661283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/ профицит</c:v>
                </c:pt>
              </c:strCache>
            </c:strRef>
          </c:tx>
          <c:spPr>
            <a:ln w="15875">
              <a:solidFill>
                <a:sysClr val="window" lastClr="FFFFFF">
                  <a:lumMod val="50000"/>
                </a:sysClr>
              </a:solidFill>
            </a:ln>
          </c:spPr>
          <c:marker>
            <c:symbol val="circle"/>
            <c:size val="17"/>
            <c:spPr>
              <a:solidFill>
                <a:sysClr val="window" lastClr="FFFFFF"/>
              </a:solidFill>
              <a:ln w="63500">
                <a:solidFill>
                  <a:srgbClr val="E33D49">
                    <a:lumMod val="60000"/>
                    <a:lumOff val="40000"/>
                  </a:srgbClr>
                </a:solidFill>
              </a:ln>
            </c:spPr>
          </c:marker>
          <c:dPt>
            <c:idx val="0"/>
            <c:bubble3D val="0"/>
            <c:spPr>
              <a:ln w="15875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88D-4960-862A-2DA1FF8893AF}"/>
              </c:ext>
            </c:extLst>
          </c:dPt>
          <c:dPt>
            <c:idx val="1"/>
            <c:marker>
              <c:spPr>
                <a:solidFill>
                  <a:sysClr val="window" lastClr="FFFFFF"/>
                </a:solidFill>
                <a:ln w="63500">
                  <a:solidFill>
                    <a:srgbClr val="60C067">
                      <a:lumMod val="60000"/>
                      <a:lumOff val="40000"/>
                    </a:srgbClr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75E-4B76-9F8E-19910A42B99B}"/>
              </c:ext>
            </c:extLst>
          </c:dPt>
          <c:dPt>
            <c:idx val="4"/>
            <c:marker>
              <c:spPr>
                <a:solidFill>
                  <a:sysClr val="window" lastClr="FFFFFF"/>
                </a:solidFill>
                <a:ln w="63500">
                  <a:solidFill>
                    <a:srgbClr val="60C067">
                      <a:lumMod val="60000"/>
                      <a:lumOff val="40000"/>
                    </a:srgbClr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75E-4B76-9F8E-19910A42B9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-1525.9000000000015</c:v>
                </c:pt>
                <c:pt idx="1">
                  <c:v>-1062.3000000000029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C75E-4B76-9F8E-19910A42B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456800"/>
        <c:axId val="403456408"/>
      </c:lineChart>
      <c:catAx>
        <c:axId val="391026696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defRPr>
            </a:pPr>
            <a:endParaRPr lang="ru-RU"/>
          </a:p>
        </c:txPr>
        <c:crossAx val="206612832"/>
        <c:crosses val="autoZero"/>
        <c:auto val="0"/>
        <c:lblAlgn val="ctr"/>
        <c:lblOffset val="100"/>
        <c:noMultiLvlLbl val="0"/>
      </c:catAx>
      <c:valAx>
        <c:axId val="206612832"/>
        <c:scaling>
          <c:orientation val="minMax"/>
          <c:max val="45000"/>
          <c:min val="0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ru-RU"/>
          </a:p>
        </c:txPr>
        <c:crossAx val="391026696"/>
        <c:crosses val="autoZero"/>
        <c:crossBetween val="between"/>
      </c:valAx>
      <c:valAx>
        <c:axId val="403456408"/>
        <c:scaling>
          <c:orientation val="minMax"/>
          <c:max val="3500"/>
          <c:min val="-40000"/>
        </c:scaling>
        <c:delete val="0"/>
        <c:axPos val="r"/>
        <c:numFmt formatCode="#,##0.0" sourceLinked="1"/>
        <c:majorTickMark val="none"/>
        <c:minorTickMark val="none"/>
        <c:tickLblPos val="none"/>
        <c:crossAx val="403456800"/>
        <c:crosses val="max"/>
        <c:crossBetween val="between"/>
      </c:valAx>
      <c:catAx>
        <c:axId val="4034568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0345640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744029258896218E-2"/>
          <c:y val="0.9140219580742498"/>
          <c:w val="0.94186648579383458"/>
          <c:h val="6.3227789145163735E-2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Лист1!$D$4:$J$4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Ожидаемое 2019</c:v>
                </c:pt>
                <c:pt idx="3">
                  <c:v>Прогноз 2020</c:v>
                </c:pt>
              </c:strCache>
            </c:strRef>
          </c:cat>
          <c:val>
            <c:numRef>
              <c:f>Лист1!$D$5:$J$5</c:f>
              <c:numCache>
                <c:formatCode>#\ ##0.0</c:formatCode>
                <c:ptCount val="4"/>
                <c:pt idx="0">
                  <c:v>34433.5</c:v>
                </c:pt>
                <c:pt idx="1">
                  <c:v>33185.1</c:v>
                </c:pt>
                <c:pt idx="2">
                  <c:v>35249.199999999997</c:v>
                </c:pt>
                <c:pt idx="3">
                  <c:v>35098.800000000003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046688"/>
        <c:axId val="403457192"/>
      </c:barChart>
      <c:lineChart>
        <c:grouping val="standard"/>
        <c:varyColors val="0"/>
        <c:ser>
          <c:idx val="1"/>
          <c:order val="1"/>
          <c:tx>
            <c:strRef>
              <c:f>Лист1!$C$6</c:f>
              <c:strCache>
                <c:ptCount val="1"/>
                <c:pt idx="0">
                  <c:v>Темп прироста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Лист1!$D$4:$J$4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Ожидаемое 2019</c:v>
                </c:pt>
                <c:pt idx="3">
                  <c:v>Прогноз 2020</c:v>
                </c:pt>
              </c:strCache>
            </c:strRef>
          </c:cat>
          <c:val>
            <c:numRef>
              <c:f>Лист1!$D$6:$J$6</c:f>
              <c:numCache>
                <c:formatCode>#\ ##0.0</c:formatCode>
                <c:ptCount val="4"/>
                <c:pt idx="0">
                  <c:v>113.82862318720809</c:v>
                </c:pt>
                <c:pt idx="1">
                  <c:v>96.374460917420464</c:v>
                </c:pt>
                <c:pt idx="2">
                  <c:v>106.21996016284416</c:v>
                </c:pt>
                <c:pt idx="3">
                  <c:v>99.573323649898498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457976"/>
        <c:axId val="403457584"/>
      </c:lineChart>
      <c:catAx>
        <c:axId val="3910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3457192"/>
        <c:crosses val="autoZero"/>
        <c:auto val="1"/>
        <c:lblAlgn val="ctr"/>
        <c:lblOffset val="100"/>
        <c:noMultiLvlLbl val="0"/>
      </c:catAx>
      <c:valAx>
        <c:axId val="40345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046688"/>
        <c:crosses val="autoZero"/>
        <c:crossBetween val="between"/>
      </c:valAx>
      <c:valAx>
        <c:axId val="403457584"/>
        <c:scaling>
          <c:orientation val="minMax"/>
        </c:scaling>
        <c:delete val="0"/>
        <c:axPos val="r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457976"/>
        <c:crosses val="max"/>
        <c:crossBetween val="between"/>
      </c:valAx>
      <c:catAx>
        <c:axId val="403457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3457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Лист1!$C$7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Лист1!$D$4:$J$4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Ожидаемое 2019</c:v>
                </c:pt>
                <c:pt idx="3">
                  <c:v>Прогноз 2020</c:v>
                </c:pt>
              </c:strCache>
            </c:strRef>
          </c:cat>
          <c:val>
            <c:numRef>
              <c:f>Лист1!$D$7:$J$7</c:f>
              <c:numCache>
                <c:formatCode>#\ ##0.0</c:formatCode>
                <c:ptCount val="4"/>
                <c:pt idx="0">
                  <c:v>33933.5</c:v>
                </c:pt>
                <c:pt idx="1">
                  <c:v>34247.4</c:v>
                </c:pt>
                <c:pt idx="2">
                  <c:v>35249.199999999997</c:v>
                </c:pt>
                <c:pt idx="3">
                  <c:v>35098.800000000003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459152"/>
        <c:axId val="403459544"/>
      </c:barChart>
      <c:lineChart>
        <c:grouping val="standard"/>
        <c:varyColors val="0"/>
        <c:ser>
          <c:idx val="1"/>
          <c:order val="1"/>
          <c:tx>
            <c:strRef>
              <c:f>Лист1!$C$8</c:f>
              <c:strCache>
                <c:ptCount val="1"/>
                <c:pt idx="0">
                  <c:v>Темп прироста 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Лист1!$D$4:$J$4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Ожидаемое 2019</c:v>
                </c:pt>
                <c:pt idx="3">
                  <c:v>Прогноз 2020</c:v>
                </c:pt>
              </c:strCache>
            </c:strRef>
          </c:cat>
          <c:val>
            <c:numRef>
              <c:f>Лист1!$D$8:$J$8</c:f>
              <c:numCache>
                <c:formatCode>#\ ##0.0</c:formatCode>
                <c:ptCount val="4"/>
                <c:pt idx="0">
                  <c:v>114.72353229541727</c:v>
                </c:pt>
                <c:pt idx="1">
                  <c:v>100.9250445724726</c:v>
                </c:pt>
                <c:pt idx="2">
                  <c:v>102.92518556153168</c:v>
                </c:pt>
                <c:pt idx="3">
                  <c:v>99.573323649898498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460328"/>
        <c:axId val="403459936"/>
      </c:lineChart>
      <c:catAx>
        <c:axId val="40345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459544"/>
        <c:crosses val="autoZero"/>
        <c:auto val="1"/>
        <c:lblAlgn val="ctr"/>
        <c:lblOffset val="100"/>
        <c:noMultiLvlLbl val="0"/>
      </c:catAx>
      <c:valAx>
        <c:axId val="40345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459152"/>
        <c:crosses val="autoZero"/>
        <c:crossBetween val="between"/>
      </c:valAx>
      <c:valAx>
        <c:axId val="403459936"/>
        <c:scaling>
          <c:orientation val="minMax"/>
        </c:scaling>
        <c:delete val="0"/>
        <c:axPos val="r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460328"/>
        <c:crosses val="max"/>
        <c:crossBetween val="between"/>
      </c:valAx>
      <c:catAx>
        <c:axId val="403460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3459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30060510360794E-2"/>
          <c:y val="3.295778489117248E-2"/>
          <c:w val="0.90625288553012007"/>
          <c:h val="0.7729691466278334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'структура доходы'!$D$5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доходы'!$E$3:$J$3</c:f>
              <c:strCache>
                <c:ptCount val="6"/>
                <c:pt idx="0">
                  <c:v>ФАКТ 2017</c:v>
                </c:pt>
                <c:pt idx="1">
                  <c:v>ФАКТ 2018</c:v>
                </c:pt>
                <c:pt idx="2">
                  <c:v>Ожидаемое 2019</c:v>
                </c:pt>
                <c:pt idx="3">
                  <c:v>ПРОГНОЗ 2020</c:v>
                </c:pt>
                <c:pt idx="4">
                  <c:v>ПРОГНОЗ 2021</c:v>
                </c:pt>
                <c:pt idx="5">
                  <c:v>ПРОГНОЗ 2022</c:v>
                </c:pt>
              </c:strCache>
            </c:strRef>
          </c:cat>
          <c:val>
            <c:numRef>
              <c:f>'структура доходы'!$E$5:$J$5</c:f>
              <c:numCache>
                <c:formatCode>#\ ##0.0</c:formatCode>
                <c:ptCount val="6"/>
                <c:pt idx="0">
                  <c:v>18285</c:v>
                </c:pt>
                <c:pt idx="1">
                  <c:v>20044.2</c:v>
                </c:pt>
                <c:pt idx="2">
                  <c:v>21130.2</c:v>
                </c:pt>
                <c:pt idx="3">
                  <c:v>22225.4</c:v>
                </c:pt>
                <c:pt idx="4">
                  <c:v>23503.5</c:v>
                </c:pt>
                <c:pt idx="5">
                  <c:v>24385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доходы'!$D$6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доходы'!$E$3:$J$3</c:f>
              <c:strCache>
                <c:ptCount val="6"/>
                <c:pt idx="0">
                  <c:v>ФАКТ 2017</c:v>
                </c:pt>
                <c:pt idx="1">
                  <c:v>ФАКТ 2018</c:v>
                </c:pt>
                <c:pt idx="2">
                  <c:v>Ожидаемое 2019</c:v>
                </c:pt>
                <c:pt idx="3">
                  <c:v>ПРОГНОЗ 2020</c:v>
                </c:pt>
                <c:pt idx="4">
                  <c:v>ПРОГНОЗ 2021</c:v>
                </c:pt>
                <c:pt idx="5">
                  <c:v>ПРОГНОЗ 2022</c:v>
                </c:pt>
              </c:strCache>
            </c:strRef>
          </c:cat>
          <c:val>
            <c:numRef>
              <c:f>'структура доходы'!$E$6:$J$6</c:f>
              <c:numCache>
                <c:formatCode>#\ ##0.0</c:formatCode>
                <c:ptCount val="6"/>
                <c:pt idx="0">
                  <c:v>12804.5</c:v>
                </c:pt>
                <c:pt idx="1">
                  <c:v>13140.9</c:v>
                </c:pt>
                <c:pt idx="2">
                  <c:v>14119</c:v>
                </c:pt>
                <c:pt idx="3">
                  <c:v>12873.5</c:v>
                </c:pt>
                <c:pt idx="4">
                  <c:v>12103.7</c:v>
                </c:pt>
                <c:pt idx="5">
                  <c:v>11076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3462288"/>
        <c:axId val="403463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'структура доходы'!$D$4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'структура доходы'!$E$3:$J$3</c15:sqref>
                        </c15:formulaRef>
                      </c:ext>
                    </c:extLst>
                    <c:strCache>
                      <c:ptCount val="6"/>
                      <c:pt idx="0">
                        <c:v>ФАКТ 2017</c:v>
                      </c:pt>
                      <c:pt idx="1">
                        <c:v>ФАКТ 2018</c:v>
                      </c:pt>
                      <c:pt idx="2">
                        <c:v>Ожидаемое 2019</c:v>
                      </c:pt>
                      <c:pt idx="3">
                        <c:v>ПРОГНОЗ 2020</c:v>
                      </c:pt>
                      <c:pt idx="4">
                        <c:v>ПРОГНОЗ 2021</c:v>
                      </c:pt>
                      <c:pt idx="5">
                        <c:v>ПРОГНОЗ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'структура доходы'!$E$4:$J$4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40346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3463072"/>
        <c:crosses val="autoZero"/>
        <c:auto val="1"/>
        <c:lblAlgn val="ctr"/>
        <c:lblOffset val="100"/>
        <c:noMultiLvlLbl val="0"/>
      </c:catAx>
      <c:valAx>
        <c:axId val="40346307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346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019729258063614E-2"/>
          <c:y val="0.87183991051364895"/>
          <c:w val="0.94440473300697225"/>
          <c:h val="0.11325352255674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48181912885318"/>
          <c:y val="0.15238098094881533"/>
          <c:w val="0.39496601646962592"/>
          <c:h val="0.72857137768492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НиН доходы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D0-486D-A7E7-D401761BF4C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D0-486D-A7E7-D401761BF4C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D0-486D-A7E7-D401761BF4C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D0-486D-A7E7-D401761BF4CA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D0-486D-A7E7-D401761BF4CA}"/>
              </c:ext>
            </c:extLst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4D0-486D-A7E7-D401761BF4CA}"/>
              </c:ext>
            </c:extLst>
          </c:dPt>
          <c:dLbls>
            <c:dLbl>
              <c:idx val="0"/>
              <c:layout>
                <c:manualLayout>
                  <c:x val="0.13955133939193418"/>
                  <c:y val="2.699365307426920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D0-486D-A7E7-D401761BF4C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650532429816078"/>
                  <c:y val="4.761905654650478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D0-486D-A7E7-D401761BF4C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0341302243025293E-2"/>
                  <c:y val="0.2277678851901542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D0-486D-A7E7-D401761BF4C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973865780657578"/>
                  <c:y val="8.295927764140001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D0-486D-A7E7-D401761BF4C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665876645181169"/>
                  <c:y val="-4.186401318735585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4D0-486D-A7E7-D401761BF4C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7404459091113607E-2"/>
                  <c:y val="-0.1135407831954752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4D0-486D-A7E7-D401761BF4C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304255358150995"/>
                  <c:y val="-7.384790279432100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4D0-486D-A7E7-D401761BF4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НДФЛ</c:v>
                </c:pt>
                <c:pt idx="2">
                  <c:v>Акцизы</c:v>
                </c:pt>
                <c:pt idx="3">
                  <c:v>УСН</c:v>
                </c:pt>
                <c:pt idx="4">
                  <c:v>Налог на имущество организаций</c:v>
                </c:pt>
                <c:pt idx="5">
                  <c:v>НДПИ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6739.5</c:v>
                </c:pt>
                <c:pt idx="1">
                  <c:v>7889.6</c:v>
                </c:pt>
                <c:pt idx="2">
                  <c:v>800.7</c:v>
                </c:pt>
                <c:pt idx="3">
                  <c:v>352.8</c:v>
                </c:pt>
                <c:pt idx="4">
                  <c:v>2739.4</c:v>
                </c:pt>
                <c:pt idx="5">
                  <c:v>3164.9</c:v>
                </c:pt>
                <c:pt idx="6">
                  <c:v>538.50000000000091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4D0-486D-A7E7-D401761BF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 прибыльных предприятий</c:v>
                </c:pt>
              </c:strCache>
            </c:strRef>
          </c:tx>
          <c:spPr>
            <a:solidFill>
              <a:srgbClr val="A0D9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l" rtl="0"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31.3</c:v>
                </c:pt>
                <c:pt idx="1">
                  <c:v>42.9</c:v>
                </c:pt>
                <c:pt idx="2">
                  <c:v>46.4</c:v>
                </c:pt>
                <c:pt idx="3">
                  <c:v>48.4</c:v>
                </c:pt>
                <c:pt idx="4">
                  <c:v>51.7</c:v>
                </c:pt>
                <c:pt idx="5">
                  <c:v>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C3-4AC3-A38A-35A62B6260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solidFill>
              <a:srgbClr val="EE8B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l" rtl="0"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5.5897308796799958</c:v>
                </c:pt>
                <c:pt idx="1">
                  <c:v>6.2795097186100026</c:v>
                </c:pt>
                <c:pt idx="2">
                  <c:v>6.5907740000000006</c:v>
                </c:pt>
                <c:pt idx="3">
                  <c:v>6.7394700000000025</c:v>
                </c:pt>
                <c:pt idx="4">
                  <c:v>7.1259849999999938</c:v>
                </c:pt>
                <c:pt idx="5">
                  <c:v>7.5124999999999975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C3-4AC3-A38A-35A62B626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5"/>
        <c:axId val="403468952"/>
        <c:axId val="403469344"/>
      </c:barChart>
      <c:catAx>
        <c:axId val="40346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l" rtl="0">
              <a:defRPr/>
            </a:pPr>
            <a:endParaRPr lang="ru-RU"/>
          </a:p>
        </c:txPr>
        <c:crossAx val="403469344"/>
        <c:crosses val="autoZero"/>
        <c:auto val="1"/>
        <c:lblAlgn val="ctr"/>
        <c:lblOffset val="100"/>
        <c:noMultiLvlLbl val="0"/>
      </c:catAx>
      <c:valAx>
        <c:axId val="40346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3468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 algn="l"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90762996730672E-2"/>
          <c:y val="3.1761944940921744E-2"/>
          <c:w val="0.96730763917668183"/>
          <c:h val="0.77880141564069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ВРП</c:v>
                </c:pt>
              </c:strCache>
            </c:strRef>
          </c:tx>
          <c:spPr>
            <a:solidFill>
              <a:srgbClr val="A0D9A4"/>
            </a:solidFill>
            <a:ln>
              <a:noFill/>
            </a:ln>
            <a:effectLst>
              <a:outerShdw dist="25400" dir="16200000" rotWithShape="0">
                <a:prstClr val="black">
                  <a:alpha val="5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157626.4</c:v>
                </c:pt>
                <c:pt idx="1">
                  <c:v>173514.2</c:v>
                </c:pt>
                <c:pt idx="2">
                  <c:v>181218.7</c:v>
                </c:pt>
                <c:pt idx="3">
                  <c:v>188722.7</c:v>
                </c:pt>
                <c:pt idx="4">
                  <c:v>201383.1</c:v>
                </c:pt>
                <c:pt idx="5">
                  <c:v>215101.3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80-46E5-8D07-BE34194A5D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EE8B92"/>
            </a:solidFill>
            <a:ln w="158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22076.3</c:v>
                </c:pt>
                <c:pt idx="1">
                  <c:v>24240</c:v>
                </c:pt>
                <c:pt idx="2">
                  <c:v>25659.599999999988</c:v>
                </c:pt>
                <c:pt idx="3">
                  <c:v>26806.3</c:v>
                </c:pt>
                <c:pt idx="4">
                  <c:v>28085.200000000001</c:v>
                </c:pt>
                <c:pt idx="5">
                  <c:v>29167.3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80-46E5-8D07-BE34194A5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391042768"/>
        <c:axId val="39098828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Соотношение налоговых и неналоговых доходов с ВРП</c:v>
                </c:pt>
              </c:strCache>
            </c:strRef>
          </c:tx>
          <c:spPr>
            <a:ln w="15875"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Roboto Condensed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Лист1!$D$2:$D$7</c:f>
              <c:numCache>
                <c:formatCode>0.0%</c:formatCode>
                <c:ptCount val="6"/>
                <c:pt idx="0">
                  <c:v>0.14005458476498861</c:v>
                </c:pt>
                <c:pt idx="1">
                  <c:v>0.13970038187076347</c:v>
                </c:pt>
                <c:pt idx="2">
                  <c:v>0.1415946588293592</c:v>
                </c:pt>
                <c:pt idx="3">
                  <c:v>0.14204067661176953</c:v>
                </c:pt>
                <c:pt idx="4">
                  <c:v>0.13946155362590018</c:v>
                </c:pt>
                <c:pt idx="5">
                  <c:v>0.13559797174633545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E80-46E5-8D07-BE34194A5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029832"/>
        <c:axId val="391014936"/>
      </c:lineChart>
      <c:catAx>
        <c:axId val="39104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Roboto Condensed" pitchFamily="2" charset="0"/>
                <a:cs typeface="Times New Roman" panose="02020603050405020304" pitchFamily="18" charset="0"/>
              </a:defRPr>
            </a:pPr>
            <a:endParaRPr lang="ru-RU"/>
          </a:p>
        </c:txPr>
        <c:crossAx val="390988280"/>
        <c:crosses val="autoZero"/>
        <c:auto val="1"/>
        <c:lblAlgn val="ctr"/>
        <c:lblOffset val="100"/>
        <c:noMultiLvlLbl val="0"/>
      </c:catAx>
      <c:valAx>
        <c:axId val="390988280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crossAx val="391042768"/>
        <c:crosses val="autoZero"/>
        <c:crossBetween val="between"/>
      </c:valAx>
      <c:valAx>
        <c:axId val="391014936"/>
        <c:scaling>
          <c:orientation val="minMax"/>
          <c:max val="0.2"/>
          <c:min val="8.5000000000000048E-2"/>
        </c:scaling>
        <c:delete val="0"/>
        <c:axPos val="r"/>
        <c:numFmt formatCode="0.0%" sourceLinked="1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crossAx val="391029832"/>
        <c:crosses val="max"/>
        <c:crossBetween val="between"/>
      </c:valAx>
      <c:catAx>
        <c:axId val="391029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1014936"/>
        <c:crossesAt val="0.1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2.375208362112631E-2"/>
          <c:y val="0.88892226391087781"/>
          <c:w val="0.97169130174517704"/>
          <c:h val="9.4472337287731176E-2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  <a:latin typeface="Times New Roman" panose="02020603050405020304" pitchFamily="18" charset="0"/>
              <a:ea typeface="Roboto Condensed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'структура доходы'!$D$6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доходы'!$E$3:$J$3</c:f>
              <c:strCache>
                <c:ptCount val="6"/>
                <c:pt idx="0">
                  <c:v>ФАКТ 2017</c:v>
                </c:pt>
                <c:pt idx="1">
                  <c:v>ФАКТ 2018</c:v>
                </c:pt>
                <c:pt idx="2">
                  <c:v>Ожидаемое 2019</c:v>
                </c:pt>
                <c:pt idx="3">
                  <c:v>ПРОГНОЗ 2020</c:v>
                </c:pt>
                <c:pt idx="4">
                  <c:v>ПРОГНОЗ 2021</c:v>
                </c:pt>
                <c:pt idx="5">
                  <c:v>ПРОГНОЗ 2022</c:v>
                </c:pt>
              </c:strCache>
            </c:strRef>
          </c:cat>
          <c:val>
            <c:numRef>
              <c:f>'структура доходы'!$E$6:$J$6</c:f>
              <c:numCache>
                <c:formatCode>#\ ##0.0</c:formatCode>
                <c:ptCount val="6"/>
                <c:pt idx="0">
                  <c:v>12804.5</c:v>
                </c:pt>
                <c:pt idx="1">
                  <c:v>13140.9</c:v>
                </c:pt>
                <c:pt idx="2">
                  <c:v>14119</c:v>
                </c:pt>
                <c:pt idx="3">
                  <c:v>12873.5</c:v>
                </c:pt>
                <c:pt idx="4">
                  <c:v>12103.7</c:v>
                </c:pt>
                <c:pt idx="5">
                  <c:v>11076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027480"/>
        <c:axId val="391030616"/>
      </c:barChart>
      <c:lineChart>
        <c:grouping val="standard"/>
        <c:varyColors val="0"/>
        <c:ser>
          <c:idx val="1"/>
          <c:order val="1"/>
          <c:tx>
            <c:strRef>
              <c:f>'структура доходы'!$D$7</c:f>
              <c:strCache>
                <c:ptCount val="1"/>
                <c:pt idx="0">
                  <c:v>Темп проста в % к прошлому периоду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5.0623054201267059E-2"/>
                  <c:y val="-7.838941665124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доходы'!$E$3:$J$3</c:f>
              <c:strCache>
                <c:ptCount val="6"/>
                <c:pt idx="0">
                  <c:v>ФАКТ 2017</c:v>
                </c:pt>
                <c:pt idx="1">
                  <c:v>ФАКТ 2018</c:v>
                </c:pt>
                <c:pt idx="2">
                  <c:v>Ожидаемое 2019</c:v>
                </c:pt>
                <c:pt idx="3">
                  <c:v>ПРОГНОЗ 2020</c:v>
                </c:pt>
                <c:pt idx="4">
                  <c:v>ПРОГНОЗ 2021</c:v>
                </c:pt>
                <c:pt idx="5">
                  <c:v>ПРОГНОЗ 2022</c:v>
                </c:pt>
              </c:strCache>
            </c:strRef>
          </c:cat>
          <c:val>
            <c:numRef>
              <c:f>'структура доходы'!$E$7:$J$7</c:f>
              <c:numCache>
                <c:formatCode>#\ ##0.0</c:formatCode>
                <c:ptCount val="6"/>
                <c:pt idx="1">
                  <c:v>102.62720137451673</c:v>
                </c:pt>
                <c:pt idx="2">
                  <c:v>107.44317360302571</c:v>
                </c:pt>
                <c:pt idx="3">
                  <c:v>91.178553721934989</c:v>
                </c:pt>
                <c:pt idx="4">
                  <c:v>94.020274206703689</c:v>
                </c:pt>
                <c:pt idx="5">
                  <c:v>91.509207928154183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016504"/>
        <c:axId val="391028656"/>
      </c:lineChart>
      <c:catAx>
        <c:axId val="39102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1030616"/>
        <c:crosses val="autoZero"/>
        <c:auto val="1"/>
        <c:lblAlgn val="ctr"/>
        <c:lblOffset val="100"/>
        <c:noMultiLvlLbl val="0"/>
      </c:catAx>
      <c:valAx>
        <c:axId val="39103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1027480"/>
        <c:crosses val="autoZero"/>
        <c:crossBetween val="between"/>
      </c:valAx>
      <c:valAx>
        <c:axId val="391028656"/>
        <c:scaling>
          <c:orientation val="minMax"/>
        </c:scaling>
        <c:delete val="0"/>
        <c:axPos val="r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016504"/>
        <c:crosses val="max"/>
        <c:crossBetween val="between"/>
      </c:valAx>
      <c:catAx>
        <c:axId val="391016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028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C9A3-9A51-4ABE-AA2B-3F0542746B0E}" type="doc">
      <dgm:prSet loTypeId="urn:microsoft.com/office/officeart/2005/8/layout/process4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2B48CDD-7667-4AC6-BA52-E7175E06EC78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ДЛЯ ГРАЖДАН</a:t>
          </a:r>
        </a:p>
        <a:p>
          <a:pPr rtl="0"/>
          <a:r>
            <a:rPr lang="ru-RU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закона Магаданской области «Об областном бюджете</a:t>
          </a:r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20</a:t>
          </a:r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r>
            <a:rPr lang="ru-RU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 и плановый период 202</a:t>
          </a:r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202</a:t>
          </a:r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годов» (первое чтение)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1461A-441A-41E5-887E-29944C7DB072}" type="parTrans" cxnId="{06E15FF7-CD03-4419-BC04-5A81052BDB03}">
      <dgm:prSet/>
      <dgm:spPr/>
      <dgm:t>
        <a:bodyPr/>
        <a:lstStyle/>
        <a:p>
          <a:endParaRPr lang="ru-RU"/>
        </a:p>
      </dgm:t>
    </dgm:pt>
    <dgm:pt modelId="{A353F41A-5684-4E3B-9673-4E2E7498E459}" type="sibTrans" cxnId="{06E15FF7-CD03-4419-BC04-5A81052BDB03}">
      <dgm:prSet/>
      <dgm:spPr/>
      <dgm:t>
        <a:bodyPr/>
        <a:lstStyle/>
        <a:p>
          <a:endParaRPr lang="ru-RU"/>
        </a:p>
      </dgm:t>
    </dgm:pt>
    <dgm:pt modelId="{B1ACBCCF-1759-4745-80D5-AF5823628E73}" type="pres">
      <dgm:prSet presAssocID="{502DC9A3-9A51-4ABE-AA2B-3F0542746B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DDCFD-96F1-446F-9985-176DA7D70AB1}" type="pres">
      <dgm:prSet presAssocID="{F2B48CDD-7667-4AC6-BA52-E7175E06EC78}" presName="boxAndChildren" presStyleCnt="0"/>
      <dgm:spPr/>
      <dgm:t>
        <a:bodyPr/>
        <a:lstStyle/>
        <a:p>
          <a:endParaRPr lang="ru-RU"/>
        </a:p>
      </dgm:t>
    </dgm:pt>
    <dgm:pt modelId="{2049110D-F46C-4213-B798-283A09942CB8}" type="pres">
      <dgm:prSet presAssocID="{F2B48CDD-7667-4AC6-BA52-E7175E06EC78}" presName="parentTextBox" presStyleLbl="node1" presStyleIdx="0" presStyleCnt="1" custLinFactNeighborY="1892"/>
      <dgm:spPr/>
      <dgm:t>
        <a:bodyPr/>
        <a:lstStyle/>
        <a:p>
          <a:endParaRPr lang="ru-RU"/>
        </a:p>
      </dgm:t>
    </dgm:pt>
  </dgm:ptLst>
  <dgm:cxnLst>
    <dgm:cxn modelId="{0D48F0BD-922A-49FD-BCB7-785BB0E89616}" type="presOf" srcId="{F2B48CDD-7667-4AC6-BA52-E7175E06EC78}" destId="{2049110D-F46C-4213-B798-283A09942CB8}" srcOrd="0" destOrd="0" presId="urn:microsoft.com/office/officeart/2005/8/layout/process4"/>
    <dgm:cxn modelId="{06E15FF7-CD03-4419-BC04-5A81052BDB03}" srcId="{502DC9A3-9A51-4ABE-AA2B-3F0542746B0E}" destId="{F2B48CDD-7667-4AC6-BA52-E7175E06EC78}" srcOrd="0" destOrd="0" parTransId="{AF91461A-441A-41E5-887E-29944C7DB072}" sibTransId="{A353F41A-5684-4E3B-9673-4E2E7498E459}"/>
    <dgm:cxn modelId="{1CDC5C34-7549-4E35-AFF1-4106FC38BF35}" type="presOf" srcId="{502DC9A3-9A51-4ABE-AA2B-3F0542746B0E}" destId="{B1ACBCCF-1759-4745-80D5-AF5823628E73}" srcOrd="0" destOrd="0" presId="urn:microsoft.com/office/officeart/2005/8/layout/process4"/>
    <dgm:cxn modelId="{68B774C9-DCE1-44CC-A12D-002F92B317C3}" type="presParOf" srcId="{B1ACBCCF-1759-4745-80D5-AF5823628E73}" destId="{31DDDCFD-96F1-446F-9985-176DA7D70AB1}" srcOrd="0" destOrd="0" presId="urn:microsoft.com/office/officeart/2005/8/layout/process4"/>
    <dgm:cxn modelId="{FBE4C764-B95F-4056-A3AE-5697953F6639}" type="presParOf" srcId="{31DDDCFD-96F1-446F-9985-176DA7D70AB1}" destId="{2049110D-F46C-4213-B798-283A09942C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674BA9-2D77-492F-9FA1-434668589DF9}" type="doc">
      <dgm:prSet loTypeId="urn:microsoft.com/office/officeart/2005/8/layout/vList3#1" loCatId="list" qsTypeId="urn:microsoft.com/office/officeart/2005/8/quickstyle/3d2" qsCatId="3D" csTypeId="urn:microsoft.com/office/officeart/2005/8/colors/colorful5" csCatId="colorful" phldr="1"/>
      <dgm:spPr/>
    </dgm:pt>
    <dgm:pt modelId="{F757AE12-23DC-49CF-8A68-F8938B29D19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долгосрочной сбалансированности  бюджетной системы с учетом выполнения имеющихся обязательств в условиях сокращения бюджетных расходов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71B9F-1CE7-4E78-BBF7-8776E7A7879B}" type="parTrans" cxnId="{3C38FEEC-FC7A-4E96-9977-AE36CA990047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971D6-C2FA-4E6D-BD23-724C5A6F4F96}" type="sibTrans" cxnId="{3C38FEEC-FC7A-4E96-9977-AE36CA990047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B8DF4-DF68-40D0-9DA5-6F06B62DED6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механизмов реализации государственных программ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4CD2B-D247-4D28-BCFA-6488C2FF493A}" type="parTrans" cxnId="{21367BF5-211D-4EA3-8F92-550A6122F7D9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6BD1A-8F9E-4B8A-951E-28DC858D32D9}" type="sibTrans" cxnId="{21367BF5-211D-4EA3-8F92-550A6122F7D9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76F07-7A0B-4168-BD91-FA098097FC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оздоровление государственных и муниципальных финансов  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83680-2853-4F4E-A6EB-9035E1FE4E8F}" type="parTrans" cxnId="{74120334-68C4-43FB-8274-8748BCF76E71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1920C-3002-4C5A-B724-CE1B1F4F28CE}" type="sibTrans" cxnId="{74120334-68C4-43FB-8274-8748BCF76E71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B4D16-72D8-4DB3-B92A-87C9F06CA6CD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расходов связанных с государственным управлением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F701FC-CF17-47CC-BB03-9E16A2200BAA}" type="parTrans" cxnId="{D4925716-F392-4F0E-8B87-A8CA1DD1B725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A0E4B-4C01-462F-8BBF-105871C19F53}" type="sibTrans" cxnId="{D4925716-F392-4F0E-8B87-A8CA1DD1B725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4E6D8-D594-4983-8B68-4B16335D5A03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межбюджетных отношений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9B552-A1B6-4266-87EE-60E8659C2D66}" type="parTrans" cxnId="{558FB535-32AD-447D-A55E-AD543747A8E8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5C709-DF58-482E-91A5-EAD7A9F7D348}" type="sibTrans" cxnId="{558FB535-32AD-447D-A55E-AD543747A8E8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BBA3A-3F34-4BD2-9027-4645F822DD43}" type="pres">
      <dgm:prSet presAssocID="{7D674BA9-2D77-492F-9FA1-434668589DF9}" presName="linearFlow" presStyleCnt="0">
        <dgm:presLayoutVars>
          <dgm:dir/>
          <dgm:resizeHandles val="exact"/>
        </dgm:presLayoutVars>
      </dgm:prSet>
      <dgm:spPr/>
    </dgm:pt>
    <dgm:pt modelId="{F5001156-205E-402B-A10D-A517BEEAB97C}" type="pres">
      <dgm:prSet presAssocID="{F757AE12-23DC-49CF-8A68-F8938B29D193}" presName="composite" presStyleCnt="0"/>
      <dgm:spPr/>
    </dgm:pt>
    <dgm:pt modelId="{1245A4BC-803B-4B66-B6DF-DD180B59C0E6}" type="pres">
      <dgm:prSet presAssocID="{F757AE12-23DC-49CF-8A68-F8938B29D19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268C20A-792F-415D-8AA5-9D671E1F9DC9}" type="pres">
      <dgm:prSet presAssocID="{F757AE12-23DC-49CF-8A68-F8938B29D193}" presName="txShp" presStyleLbl="node1" presStyleIdx="0" presStyleCnt="5" custScaleX="11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53A0-E018-420E-A145-F61C9A7E96AB}" type="pres">
      <dgm:prSet presAssocID="{97A971D6-C2FA-4E6D-BD23-724C5A6F4F96}" presName="spacing" presStyleCnt="0"/>
      <dgm:spPr/>
    </dgm:pt>
    <dgm:pt modelId="{E266BB34-F0E0-4458-9D54-8E889A7A3457}" type="pres">
      <dgm:prSet presAssocID="{2C9B8DF4-DF68-40D0-9DA5-6F06B62DED64}" presName="composite" presStyleCnt="0"/>
      <dgm:spPr/>
    </dgm:pt>
    <dgm:pt modelId="{AC2BDCBB-1DB3-41AA-B7DF-FC53362C969D}" type="pres">
      <dgm:prSet presAssocID="{2C9B8DF4-DF68-40D0-9DA5-6F06B62DED64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65993E0-5C5B-4F66-976C-63547EC4C6F4}" type="pres">
      <dgm:prSet presAssocID="{2C9B8DF4-DF68-40D0-9DA5-6F06B62DED64}" presName="txShp" presStyleLbl="node1" presStyleIdx="1" presStyleCnt="5" custScaleX="109138" custLinFactNeighborX="-77" custLinFactNeighborY="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8E24-C737-4339-8878-08B49AE27256}" type="pres">
      <dgm:prSet presAssocID="{A136BD1A-8F9E-4B8A-951E-28DC858D32D9}" presName="spacing" presStyleCnt="0"/>
      <dgm:spPr/>
    </dgm:pt>
    <dgm:pt modelId="{A68DC3BF-A0CF-429C-BBBC-F4A20984D157}" type="pres">
      <dgm:prSet presAssocID="{A0376F07-7A0B-4168-BD91-FA098097FC73}" presName="composite" presStyleCnt="0"/>
      <dgm:spPr/>
    </dgm:pt>
    <dgm:pt modelId="{6064C0A2-DF2C-441C-9DD9-A3DE26F0B060}" type="pres">
      <dgm:prSet presAssocID="{A0376F07-7A0B-4168-BD91-FA098097FC73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AF0E76FD-76D3-485B-90F4-5F8042A2B234}" type="pres">
      <dgm:prSet presAssocID="{A0376F07-7A0B-4168-BD91-FA098097FC73}" presName="txShp" presStyleLbl="node1" presStyleIdx="2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667E-A29E-4283-947C-378A5C6FBE10}" type="pres">
      <dgm:prSet presAssocID="{6821920C-3002-4C5A-B724-CE1B1F4F28CE}" presName="spacing" presStyleCnt="0"/>
      <dgm:spPr/>
    </dgm:pt>
    <dgm:pt modelId="{07164CA9-7CEA-4836-989F-19B7D6CF4521}" type="pres">
      <dgm:prSet presAssocID="{D8FB4D16-72D8-4DB3-B92A-87C9F06CA6CD}" presName="composite" presStyleCnt="0"/>
      <dgm:spPr/>
    </dgm:pt>
    <dgm:pt modelId="{A1D081C8-8E49-4D48-9E12-448CB633C12A}" type="pres">
      <dgm:prSet presAssocID="{D8FB4D16-72D8-4DB3-B92A-87C9F06CA6C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20EECF2-A5D5-4760-95D8-7F2EE182BF8A}" type="pres">
      <dgm:prSet presAssocID="{D8FB4D16-72D8-4DB3-B92A-87C9F06CA6CD}" presName="txShp" presStyleLbl="node1" presStyleIdx="3" presStyleCnt="5" custScaleX="10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CCD76-DE63-4199-BA86-BEF85C86B687}" type="pres">
      <dgm:prSet presAssocID="{B62A0E4B-4C01-462F-8BBF-105871C19F53}" presName="spacing" presStyleCnt="0"/>
      <dgm:spPr/>
    </dgm:pt>
    <dgm:pt modelId="{7F643541-1CDE-4683-9AC1-4DC635A2CEA2}" type="pres">
      <dgm:prSet presAssocID="{2A34E6D8-D594-4983-8B68-4B16335D5A03}" presName="composite" presStyleCnt="0"/>
      <dgm:spPr/>
    </dgm:pt>
    <dgm:pt modelId="{A2ED0748-012D-4CEF-844C-D174B773926D}" type="pres">
      <dgm:prSet presAssocID="{2A34E6D8-D594-4983-8B68-4B16335D5A0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63FC6AE-9987-4F55-B9EF-59A547EAAFA6}" type="pres">
      <dgm:prSet presAssocID="{2A34E6D8-D594-4983-8B68-4B16335D5A03}" presName="txShp" presStyleLbl="node1" presStyleIdx="4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B4E59A-DBBB-4388-BF9D-A6F6E429E3F4}" type="presOf" srcId="{7D674BA9-2D77-492F-9FA1-434668589DF9}" destId="{BECBBA3A-3F34-4BD2-9027-4645F822DD43}" srcOrd="0" destOrd="0" presId="urn:microsoft.com/office/officeart/2005/8/layout/vList3#1"/>
    <dgm:cxn modelId="{74120334-68C4-43FB-8274-8748BCF76E71}" srcId="{7D674BA9-2D77-492F-9FA1-434668589DF9}" destId="{A0376F07-7A0B-4168-BD91-FA098097FC73}" srcOrd="2" destOrd="0" parTransId="{83583680-2853-4F4E-A6EB-9035E1FE4E8F}" sibTransId="{6821920C-3002-4C5A-B724-CE1B1F4F28CE}"/>
    <dgm:cxn modelId="{2FD1CFDC-0200-46C3-962D-98F5F03C8E0D}" type="presOf" srcId="{D8FB4D16-72D8-4DB3-B92A-87C9F06CA6CD}" destId="{B20EECF2-A5D5-4760-95D8-7F2EE182BF8A}" srcOrd="0" destOrd="0" presId="urn:microsoft.com/office/officeart/2005/8/layout/vList3#1"/>
    <dgm:cxn modelId="{1724EBAF-634E-49E2-AACB-0549E6A6030E}" type="presOf" srcId="{A0376F07-7A0B-4168-BD91-FA098097FC73}" destId="{AF0E76FD-76D3-485B-90F4-5F8042A2B234}" srcOrd="0" destOrd="0" presId="urn:microsoft.com/office/officeart/2005/8/layout/vList3#1"/>
    <dgm:cxn modelId="{A15D8420-ABE9-4B8C-9590-C361E8CC50B4}" type="presOf" srcId="{F757AE12-23DC-49CF-8A68-F8938B29D193}" destId="{B268C20A-792F-415D-8AA5-9D671E1F9DC9}" srcOrd="0" destOrd="0" presId="urn:microsoft.com/office/officeart/2005/8/layout/vList3#1"/>
    <dgm:cxn modelId="{558FB535-32AD-447D-A55E-AD543747A8E8}" srcId="{7D674BA9-2D77-492F-9FA1-434668589DF9}" destId="{2A34E6D8-D594-4983-8B68-4B16335D5A03}" srcOrd="4" destOrd="0" parTransId="{6549B552-A1B6-4266-87EE-60E8659C2D66}" sibTransId="{E875C709-DF58-482E-91A5-EAD7A9F7D348}"/>
    <dgm:cxn modelId="{1159EB31-6122-47CE-9236-391CD2F7177D}" type="presOf" srcId="{2A34E6D8-D594-4983-8B68-4B16335D5A03}" destId="{263FC6AE-9987-4F55-B9EF-59A547EAAFA6}" srcOrd="0" destOrd="0" presId="urn:microsoft.com/office/officeart/2005/8/layout/vList3#1"/>
    <dgm:cxn modelId="{C568AC44-6C8D-4BDA-B9D3-F8211655ECB8}" type="presOf" srcId="{2C9B8DF4-DF68-40D0-9DA5-6F06B62DED64}" destId="{F65993E0-5C5B-4F66-976C-63547EC4C6F4}" srcOrd="0" destOrd="0" presId="urn:microsoft.com/office/officeart/2005/8/layout/vList3#1"/>
    <dgm:cxn modelId="{D4925716-F392-4F0E-8B87-A8CA1DD1B725}" srcId="{7D674BA9-2D77-492F-9FA1-434668589DF9}" destId="{D8FB4D16-72D8-4DB3-B92A-87C9F06CA6CD}" srcOrd="3" destOrd="0" parTransId="{2EF701FC-CF17-47CC-BB03-9E16A2200BAA}" sibTransId="{B62A0E4B-4C01-462F-8BBF-105871C19F53}"/>
    <dgm:cxn modelId="{3C38FEEC-FC7A-4E96-9977-AE36CA990047}" srcId="{7D674BA9-2D77-492F-9FA1-434668589DF9}" destId="{F757AE12-23DC-49CF-8A68-F8938B29D193}" srcOrd="0" destOrd="0" parTransId="{C4E71B9F-1CE7-4E78-BBF7-8776E7A7879B}" sibTransId="{97A971D6-C2FA-4E6D-BD23-724C5A6F4F96}"/>
    <dgm:cxn modelId="{21367BF5-211D-4EA3-8F92-550A6122F7D9}" srcId="{7D674BA9-2D77-492F-9FA1-434668589DF9}" destId="{2C9B8DF4-DF68-40D0-9DA5-6F06B62DED64}" srcOrd="1" destOrd="0" parTransId="{32A4CD2B-D247-4D28-BCFA-6488C2FF493A}" sibTransId="{A136BD1A-8F9E-4B8A-951E-28DC858D32D9}"/>
    <dgm:cxn modelId="{279AF87B-2FE4-46E6-AC89-AADF41AB2B68}" type="presParOf" srcId="{BECBBA3A-3F34-4BD2-9027-4645F822DD43}" destId="{F5001156-205E-402B-A10D-A517BEEAB97C}" srcOrd="0" destOrd="0" presId="urn:microsoft.com/office/officeart/2005/8/layout/vList3#1"/>
    <dgm:cxn modelId="{079A68DB-95E6-4F4E-A238-AB7E59324870}" type="presParOf" srcId="{F5001156-205E-402B-A10D-A517BEEAB97C}" destId="{1245A4BC-803B-4B66-B6DF-DD180B59C0E6}" srcOrd="0" destOrd="0" presId="urn:microsoft.com/office/officeart/2005/8/layout/vList3#1"/>
    <dgm:cxn modelId="{27D933E8-D2B8-41E5-B712-877C8A1A66C8}" type="presParOf" srcId="{F5001156-205E-402B-A10D-A517BEEAB97C}" destId="{B268C20A-792F-415D-8AA5-9D671E1F9DC9}" srcOrd="1" destOrd="0" presId="urn:microsoft.com/office/officeart/2005/8/layout/vList3#1"/>
    <dgm:cxn modelId="{98C29756-A2B7-4B98-A326-FC1892483901}" type="presParOf" srcId="{BECBBA3A-3F34-4BD2-9027-4645F822DD43}" destId="{3FE953A0-E018-420E-A145-F61C9A7E96AB}" srcOrd="1" destOrd="0" presId="urn:microsoft.com/office/officeart/2005/8/layout/vList3#1"/>
    <dgm:cxn modelId="{EE9579B3-BB1F-4C8A-A89D-A1912142DD03}" type="presParOf" srcId="{BECBBA3A-3F34-4BD2-9027-4645F822DD43}" destId="{E266BB34-F0E0-4458-9D54-8E889A7A3457}" srcOrd="2" destOrd="0" presId="urn:microsoft.com/office/officeart/2005/8/layout/vList3#1"/>
    <dgm:cxn modelId="{C471751E-EE41-427F-B867-2570860B9A47}" type="presParOf" srcId="{E266BB34-F0E0-4458-9D54-8E889A7A3457}" destId="{AC2BDCBB-1DB3-41AA-B7DF-FC53362C969D}" srcOrd="0" destOrd="0" presId="urn:microsoft.com/office/officeart/2005/8/layout/vList3#1"/>
    <dgm:cxn modelId="{DA51BE3E-D6B3-4B77-AB32-B9F850D1D4C5}" type="presParOf" srcId="{E266BB34-F0E0-4458-9D54-8E889A7A3457}" destId="{F65993E0-5C5B-4F66-976C-63547EC4C6F4}" srcOrd="1" destOrd="0" presId="urn:microsoft.com/office/officeart/2005/8/layout/vList3#1"/>
    <dgm:cxn modelId="{BD66C24C-0577-43BF-8541-391B3DF462E3}" type="presParOf" srcId="{BECBBA3A-3F34-4BD2-9027-4645F822DD43}" destId="{ADE28E24-C737-4339-8878-08B49AE27256}" srcOrd="3" destOrd="0" presId="urn:microsoft.com/office/officeart/2005/8/layout/vList3#1"/>
    <dgm:cxn modelId="{8A72E02B-B470-4A19-ACA8-745E42421186}" type="presParOf" srcId="{BECBBA3A-3F34-4BD2-9027-4645F822DD43}" destId="{A68DC3BF-A0CF-429C-BBBC-F4A20984D157}" srcOrd="4" destOrd="0" presId="urn:microsoft.com/office/officeart/2005/8/layout/vList3#1"/>
    <dgm:cxn modelId="{7FFA0F6B-BAA5-4CC0-9570-13115BC15EB8}" type="presParOf" srcId="{A68DC3BF-A0CF-429C-BBBC-F4A20984D157}" destId="{6064C0A2-DF2C-441C-9DD9-A3DE26F0B060}" srcOrd="0" destOrd="0" presId="urn:microsoft.com/office/officeart/2005/8/layout/vList3#1"/>
    <dgm:cxn modelId="{54091BF8-694C-4675-8AB4-BA7FBC1A1A52}" type="presParOf" srcId="{A68DC3BF-A0CF-429C-BBBC-F4A20984D157}" destId="{AF0E76FD-76D3-485B-90F4-5F8042A2B234}" srcOrd="1" destOrd="0" presId="urn:microsoft.com/office/officeart/2005/8/layout/vList3#1"/>
    <dgm:cxn modelId="{75AF9F40-98B3-4C37-A193-5258E34617F0}" type="presParOf" srcId="{BECBBA3A-3F34-4BD2-9027-4645F822DD43}" destId="{9A49667E-A29E-4283-947C-378A5C6FBE10}" srcOrd="5" destOrd="0" presId="urn:microsoft.com/office/officeart/2005/8/layout/vList3#1"/>
    <dgm:cxn modelId="{F3C0965B-37CD-42A6-8D64-6560EBBDA836}" type="presParOf" srcId="{BECBBA3A-3F34-4BD2-9027-4645F822DD43}" destId="{07164CA9-7CEA-4836-989F-19B7D6CF4521}" srcOrd="6" destOrd="0" presId="urn:microsoft.com/office/officeart/2005/8/layout/vList3#1"/>
    <dgm:cxn modelId="{428A7E80-A211-4F5C-9E9E-AFD7B57E35DB}" type="presParOf" srcId="{07164CA9-7CEA-4836-989F-19B7D6CF4521}" destId="{A1D081C8-8E49-4D48-9E12-448CB633C12A}" srcOrd="0" destOrd="0" presId="urn:microsoft.com/office/officeart/2005/8/layout/vList3#1"/>
    <dgm:cxn modelId="{9684DB88-9A3A-4E42-833F-D00A43E7ABE7}" type="presParOf" srcId="{07164CA9-7CEA-4836-989F-19B7D6CF4521}" destId="{B20EECF2-A5D5-4760-95D8-7F2EE182BF8A}" srcOrd="1" destOrd="0" presId="urn:microsoft.com/office/officeart/2005/8/layout/vList3#1"/>
    <dgm:cxn modelId="{D3149FE3-4364-4229-8B2E-6B85BEDDCA38}" type="presParOf" srcId="{BECBBA3A-3F34-4BD2-9027-4645F822DD43}" destId="{E73CCD76-DE63-4199-BA86-BEF85C86B687}" srcOrd="7" destOrd="0" presId="urn:microsoft.com/office/officeart/2005/8/layout/vList3#1"/>
    <dgm:cxn modelId="{F0A28D18-C89C-4C21-AFBA-41C389D80C67}" type="presParOf" srcId="{BECBBA3A-3F34-4BD2-9027-4645F822DD43}" destId="{7F643541-1CDE-4683-9AC1-4DC635A2CEA2}" srcOrd="8" destOrd="0" presId="urn:microsoft.com/office/officeart/2005/8/layout/vList3#1"/>
    <dgm:cxn modelId="{C4A02A41-9600-4A28-9F5B-097CE2C252A3}" type="presParOf" srcId="{7F643541-1CDE-4683-9AC1-4DC635A2CEA2}" destId="{A2ED0748-012D-4CEF-844C-D174B773926D}" srcOrd="0" destOrd="0" presId="urn:microsoft.com/office/officeart/2005/8/layout/vList3#1"/>
    <dgm:cxn modelId="{50542DA0-5AED-4EBD-BCD0-EBADECCDB170}" type="presParOf" srcId="{7F643541-1CDE-4683-9AC1-4DC635A2CEA2}" destId="{263FC6AE-9987-4F55-B9EF-59A547EAAFA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E17D5C-DF15-406F-B2B7-C7E05DBC8202}" type="doc">
      <dgm:prSet loTypeId="urn:microsoft.com/office/officeart/2005/8/layout/vList3#2" loCatId="list" qsTypeId="urn:microsoft.com/office/officeart/2005/8/quickstyle/3d2" qsCatId="3D" csTypeId="urn:microsoft.com/office/officeart/2005/8/colors/colorful5" csCatId="colorful" phldr="1"/>
      <dgm:spPr/>
    </dgm:pt>
    <dgm:pt modelId="{6D737858-F1A9-4814-B39F-85A0CC0E194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программно-целевых методов управления на региональном и муниципальном уровнях, обеспечение нацеленности бюджетной системы на достижение запланированных результатов 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85729-0172-434A-967B-E814599AF267}" type="parTrans" cxnId="{AE80B9CA-A9C6-40D1-8C65-DBAAC5112D27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195D-2123-4C87-844E-52A79C48B689}" type="sibTrans" cxnId="{AE80B9CA-A9C6-40D1-8C65-DBAAC5112D27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ACB1C-EE22-4561-BC1E-34240855511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механизма государственного финансового контроля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E4609-A1C5-45D5-8FC3-3369E93F35C9}" type="parTrans" cxnId="{1AF20B17-147B-4988-A613-73AABD3964C7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C0EF4-4C09-4DE5-A6CA-847831B9DC89}" type="sibTrans" cxnId="{1AF20B17-147B-4988-A613-73AABD3964C7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4030D-3305-4ACD-B363-0B18CB47329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открытости деятельности государственных органов на базе системы «Электронный бюджет»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5E99F-377E-4F98-8C6B-A4E239AA35EA}" type="parTrans" cxnId="{644A50D3-817A-450F-B57F-95020192C88B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1776D-7BAE-41BD-8656-5148897CBDE7}" type="sibTrans" cxnId="{644A50D3-817A-450F-B57F-95020192C88B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903A-676C-4B04-B437-33B890858DB4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открытости и прозрачности общественных финансов, модернизация портала «Бюджет для граждан» как инструмента вовлечения граждан в принятие бюджетных решений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CC4DD-F2FD-49B6-9042-89A52CE0463E}" type="parTrans" cxnId="{643864E7-CF9F-4638-B223-B64E1A9375C9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987BC-6E1C-48CA-9107-05D925EF687F}" type="sibTrans" cxnId="{643864E7-CF9F-4638-B223-B64E1A9375C9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01960-596D-4830-8513-EECD3513D196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управление государственным долгом Магаданской области 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AFAF4-753C-4E93-A046-FABFFE5F9B06}" type="parTrans" cxnId="{77733DC9-AB35-4D2B-B0EE-CDC691CF84DA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94710-2D03-4902-9711-05AF734EF443}" type="sibTrans" cxnId="{77733DC9-AB35-4D2B-B0EE-CDC691CF84DA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22300-A0AB-4C9F-8BC3-A4EBCA20858C}" type="pres">
      <dgm:prSet presAssocID="{D3E17D5C-DF15-406F-B2B7-C7E05DBC8202}" presName="linearFlow" presStyleCnt="0">
        <dgm:presLayoutVars>
          <dgm:dir/>
          <dgm:resizeHandles val="exact"/>
        </dgm:presLayoutVars>
      </dgm:prSet>
      <dgm:spPr/>
    </dgm:pt>
    <dgm:pt modelId="{36E2F847-EFC1-4223-85DA-4C9BD0D01252}" type="pres">
      <dgm:prSet presAssocID="{6D737858-F1A9-4814-B39F-85A0CC0E194C}" presName="composite" presStyleCnt="0"/>
      <dgm:spPr/>
    </dgm:pt>
    <dgm:pt modelId="{80745B86-6F0D-45E4-AFF8-FDDD9E90FED7}" type="pres">
      <dgm:prSet presAssocID="{6D737858-F1A9-4814-B39F-85A0CC0E194C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6AE7E0-C325-4E4F-8320-1FD9DD01B406}" type="pres">
      <dgm:prSet presAssocID="{6D737858-F1A9-4814-B39F-85A0CC0E194C}" presName="txShp" presStyleLbl="node1" presStyleIdx="0" presStyleCnt="5" custScaleX="112609" custScaleY="97944" custLinFactNeighborX="-1237" custLinFactNeighborY="-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B36C6-CEE7-4144-8798-FAF239C65CBB}" type="pres">
      <dgm:prSet presAssocID="{6982195D-2123-4C87-844E-52A79C48B689}" presName="spacing" presStyleCnt="0"/>
      <dgm:spPr/>
    </dgm:pt>
    <dgm:pt modelId="{387663F8-8B16-48C7-AA41-373C0F9D774D}" type="pres">
      <dgm:prSet presAssocID="{166ACB1C-EE22-4561-BC1E-342408555118}" presName="composite" presStyleCnt="0"/>
      <dgm:spPr/>
    </dgm:pt>
    <dgm:pt modelId="{2BF66636-9C04-4C3A-B318-9D607EAE780F}" type="pres">
      <dgm:prSet presAssocID="{166ACB1C-EE22-4561-BC1E-342408555118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29CC30E9-8D36-45BC-8E00-F2609904C6CB}" type="pres">
      <dgm:prSet presAssocID="{166ACB1C-EE22-4561-BC1E-342408555118}" presName="txShp" presStyleLbl="node1" presStyleIdx="1" presStyleCnt="5" custScaleX="104158" custLinFactNeighborX="-1730" custLinFactNeighborY="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194D-E938-4631-8D0F-BE57D9E21070}" type="pres">
      <dgm:prSet presAssocID="{CA5C0EF4-4C09-4DE5-A6CA-847831B9DC89}" presName="spacing" presStyleCnt="0"/>
      <dgm:spPr/>
    </dgm:pt>
    <dgm:pt modelId="{7EF05BA2-F11A-4C63-9371-F98439208F31}" type="pres">
      <dgm:prSet presAssocID="{CDF4030D-3305-4ACD-B363-0B18CB473298}" presName="composite" presStyleCnt="0"/>
      <dgm:spPr/>
    </dgm:pt>
    <dgm:pt modelId="{972991C3-F0D8-4C22-85D3-330CA6A225B9}" type="pres">
      <dgm:prSet presAssocID="{CDF4030D-3305-4ACD-B363-0B18CB473298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ED25AE36-22D3-4B15-8AB8-5459DB366050}" type="pres">
      <dgm:prSet presAssocID="{CDF4030D-3305-4ACD-B363-0B18CB47329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1601F-41B1-431A-8FC1-F5EDAD830845}" type="pres">
      <dgm:prSet presAssocID="{F5B1776D-7BAE-41BD-8656-5148897CBDE7}" presName="spacing" presStyleCnt="0"/>
      <dgm:spPr/>
    </dgm:pt>
    <dgm:pt modelId="{B52DABC2-46E2-4332-A956-BD28280EFEF2}" type="pres">
      <dgm:prSet presAssocID="{CF501960-596D-4830-8513-EECD3513D196}" presName="composite" presStyleCnt="0"/>
      <dgm:spPr/>
    </dgm:pt>
    <dgm:pt modelId="{E6B5AF9F-28F7-4498-A8BC-44F539132898}" type="pres">
      <dgm:prSet presAssocID="{CF501960-596D-4830-8513-EECD3513D196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C422006D-EC8D-4DBD-9164-E3022160B88A}" type="pres">
      <dgm:prSet presAssocID="{CF501960-596D-4830-8513-EECD3513D19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A15F-A9AF-42A0-91CD-4E7A2D4161B5}" type="pres">
      <dgm:prSet presAssocID="{B7F94710-2D03-4902-9711-05AF734EF443}" presName="spacing" presStyleCnt="0"/>
      <dgm:spPr/>
    </dgm:pt>
    <dgm:pt modelId="{0308526E-5B5D-46D5-822D-E0A4D503B12C}" type="pres">
      <dgm:prSet presAssocID="{8B10903A-676C-4B04-B437-33B890858DB4}" presName="composite" presStyleCnt="0"/>
      <dgm:spPr/>
    </dgm:pt>
    <dgm:pt modelId="{64C8DE9D-A0FA-473A-859E-DBF15E3A04C7}" type="pres">
      <dgm:prSet presAssocID="{8B10903A-676C-4B04-B437-33B890858DB4}" presName="imgShp" presStyleLbl="fgImgPlace1" presStyleIdx="4" presStyleCnt="5" custLinFactNeighborX="6583" custLinFactNeighborY="14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65FA506-FC1B-447C-A53A-690D63D947D2}" type="pres">
      <dgm:prSet presAssocID="{8B10903A-676C-4B04-B437-33B890858DB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FBE84-A246-455A-A707-951C700A55DD}" type="presOf" srcId="{CDF4030D-3305-4ACD-B363-0B18CB473298}" destId="{ED25AE36-22D3-4B15-8AB8-5459DB366050}" srcOrd="0" destOrd="0" presId="urn:microsoft.com/office/officeart/2005/8/layout/vList3#2"/>
    <dgm:cxn modelId="{BB2EA083-6774-4629-AEDF-86DD69002C01}" type="presOf" srcId="{D3E17D5C-DF15-406F-B2B7-C7E05DBC8202}" destId="{FD722300-A0AB-4C9F-8BC3-A4EBCA20858C}" srcOrd="0" destOrd="0" presId="urn:microsoft.com/office/officeart/2005/8/layout/vList3#2"/>
    <dgm:cxn modelId="{267F1EF9-3159-4790-A8AA-00C0E221ED80}" type="presOf" srcId="{166ACB1C-EE22-4561-BC1E-342408555118}" destId="{29CC30E9-8D36-45BC-8E00-F2609904C6CB}" srcOrd="0" destOrd="0" presId="urn:microsoft.com/office/officeart/2005/8/layout/vList3#2"/>
    <dgm:cxn modelId="{092E6030-3F8B-4108-87CC-9723734A5CB0}" type="presOf" srcId="{CF501960-596D-4830-8513-EECD3513D196}" destId="{C422006D-EC8D-4DBD-9164-E3022160B88A}" srcOrd="0" destOrd="0" presId="urn:microsoft.com/office/officeart/2005/8/layout/vList3#2"/>
    <dgm:cxn modelId="{643864E7-CF9F-4638-B223-B64E1A9375C9}" srcId="{D3E17D5C-DF15-406F-B2B7-C7E05DBC8202}" destId="{8B10903A-676C-4B04-B437-33B890858DB4}" srcOrd="4" destOrd="0" parTransId="{62ACC4DD-F2FD-49B6-9042-89A52CE0463E}" sibTransId="{426987BC-6E1C-48CA-9107-05D925EF687F}"/>
    <dgm:cxn modelId="{77733DC9-AB35-4D2B-B0EE-CDC691CF84DA}" srcId="{D3E17D5C-DF15-406F-B2B7-C7E05DBC8202}" destId="{CF501960-596D-4830-8513-EECD3513D196}" srcOrd="3" destOrd="0" parTransId="{8C6AFAF4-753C-4E93-A046-FABFFE5F9B06}" sibTransId="{B7F94710-2D03-4902-9711-05AF734EF443}"/>
    <dgm:cxn modelId="{644A50D3-817A-450F-B57F-95020192C88B}" srcId="{D3E17D5C-DF15-406F-B2B7-C7E05DBC8202}" destId="{CDF4030D-3305-4ACD-B363-0B18CB473298}" srcOrd="2" destOrd="0" parTransId="{92A5E99F-377E-4F98-8C6B-A4E239AA35EA}" sibTransId="{F5B1776D-7BAE-41BD-8656-5148897CBDE7}"/>
    <dgm:cxn modelId="{AE80B9CA-A9C6-40D1-8C65-DBAAC5112D27}" srcId="{D3E17D5C-DF15-406F-B2B7-C7E05DBC8202}" destId="{6D737858-F1A9-4814-B39F-85A0CC0E194C}" srcOrd="0" destOrd="0" parTransId="{20385729-0172-434A-967B-E814599AF267}" sibTransId="{6982195D-2123-4C87-844E-52A79C48B689}"/>
    <dgm:cxn modelId="{1AF20B17-147B-4988-A613-73AABD3964C7}" srcId="{D3E17D5C-DF15-406F-B2B7-C7E05DBC8202}" destId="{166ACB1C-EE22-4561-BC1E-342408555118}" srcOrd="1" destOrd="0" parTransId="{5C4E4609-A1C5-45D5-8FC3-3369E93F35C9}" sibTransId="{CA5C0EF4-4C09-4DE5-A6CA-847831B9DC89}"/>
    <dgm:cxn modelId="{91A47D65-B7A8-4780-BAB2-D6433E143708}" type="presOf" srcId="{8B10903A-676C-4B04-B437-33B890858DB4}" destId="{765FA506-FC1B-447C-A53A-690D63D947D2}" srcOrd="0" destOrd="0" presId="urn:microsoft.com/office/officeart/2005/8/layout/vList3#2"/>
    <dgm:cxn modelId="{CE974EA2-B382-4156-9ACC-F6D6D0B3D868}" type="presOf" srcId="{6D737858-F1A9-4814-B39F-85A0CC0E194C}" destId="{DB6AE7E0-C325-4E4F-8320-1FD9DD01B406}" srcOrd="0" destOrd="0" presId="urn:microsoft.com/office/officeart/2005/8/layout/vList3#2"/>
    <dgm:cxn modelId="{C5A9D876-1AD2-4AD7-972D-D558EA5DCA44}" type="presParOf" srcId="{FD722300-A0AB-4C9F-8BC3-A4EBCA20858C}" destId="{36E2F847-EFC1-4223-85DA-4C9BD0D01252}" srcOrd="0" destOrd="0" presId="urn:microsoft.com/office/officeart/2005/8/layout/vList3#2"/>
    <dgm:cxn modelId="{22AACAC8-0B7B-4589-888C-204B1E4549D0}" type="presParOf" srcId="{36E2F847-EFC1-4223-85DA-4C9BD0D01252}" destId="{80745B86-6F0D-45E4-AFF8-FDDD9E90FED7}" srcOrd="0" destOrd="0" presId="urn:microsoft.com/office/officeart/2005/8/layout/vList3#2"/>
    <dgm:cxn modelId="{C71C0CDE-17DF-4353-B691-D72C56D678F3}" type="presParOf" srcId="{36E2F847-EFC1-4223-85DA-4C9BD0D01252}" destId="{DB6AE7E0-C325-4E4F-8320-1FD9DD01B406}" srcOrd="1" destOrd="0" presId="urn:microsoft.com/office/officeart/2005/8/layout/vList3#2"/>
    <dgm:cxn modelId="{7538A2E1-BA0F-4482-9C0B-35F0DD79611E}" type="presParOf" srcId="{FD722300-A0AB-4C9F-8BC3-A4EBCA20858C}" destId="{86CB36C6-CEE7-4144-8798-FAF239C65CBB}" srcOrd="1" destOrd="0" presId="urn:microsoft.com/office/officeart/2005/8/layout/vList3#2"/>
    <dgm:cxn modelId="{3A1211D3-F419-404D-8718-6CA2CD0AAFE5}" type="presParOf" srcId="{FD722300-A0AB-4C9F-8BC3-A4EBCA20858C}" destId="{387663F8-8B16-48C7-AA41-373C0F9D774D}" srcOrd="2" destOrd="0" presId="urn:microsoft.com/office/officeart/2005/8/layout/vList3#2"/>
    <dgm:cxn modelId="{285394D9-2D2F-4E99-9B84-3947C0607947}" type="presParOf" srcId="{387663F8-8B16-48C7-AA41-373C0F9D774D}" destId="{2BF66636-9C04-4C3A-B318-9D607EAE780F}" srcOrd="0" destOrd="0" presId="urn:microsoft.com/office/officeart/2005/8/layout/vList3#2"/>
    <dgm:cxn modelId="{B576B913-8EC0-4D18-AEDA-E2C105B98FED}" type="presParOf" srcId="{387663F8-8B16-48C7-AA41-373C0F9D774D}" destId="{29CC30E9-8D36-45BC-8E00-F2609904C6CB}" srcOrd="1" destOrd="0" presId="urn:microsoft.com/office/officeart/2005/8/layout/vList3#2"/>
    <dgm:cxn modelId="{A46C28DE-1F92-473D-9F13-69311E6A5CCF}" type="presParOf" srcId="{FD722300-A0AB-4C9F-8BC3-A4EBCA20858C}" destId="{91FC194D-E938-4631-8D0F-BE57D9E21070}" srcOrd="3" destOrd="0" presId="urn:microsoft.com/office/officeart/2005/8/layout/vList3#2"/>
    <dgm:cxn modelId="{5E3C221A-CC15-4B23-9877-343C4E9B012F}" type="presParOf" srcId="{FD722300-A0AB-4C9F-8BC3-A4EBCA20858C}" destId="{7EF05BA2-F11A-4C63-9371-F98439208F31}" srcOrd="4" destOrd="0" presId="urn:microsoft.com/office/officeart/2005/8/layout/vList3#2"/>
    <dgm:cxn modelId="{8591CD29-C18D-45F5-B9DD-D260399F2A92}" type="presParOf" srcId="{7EF05BA2-F11A-4C63-9371-F98439208F31}" destId="{972991C3-F0D8-4C22-85D3-330CA6A225B9}" srcOrd="0" destOrd="0" presId="urn:microsoft.com/office/officeart/2005/8/layout/vList3#2"/>
    <dgm:cxn modelId="{0051F555-FE0E-4EE6-9248-F596B9505243}" type="presParOf" srcId="{7EF05BA2-F11A-4C63-9371-F98439208F31}" destId="{ED25AE36-22D3-4B15-8AB8-5459DB366050}" srcOrd="1" destOrd="0" presId="urn:microsoft.com/office/officeart/2005/8/layout/vList3#2"/>
    <dgm:cxn modelId="{277F1243-C03D-4702-8DB5-0BA6A1B4E777}" type="presParOf" srcId="{FD722300-A0AB-4C9F-8BC3-A4EBCA20858C}" destId="{FFC1601F-41B1-431A-8FC1-F5EDAD830845}" srcOrd="5" destOrd="0" presId="urn:microsoft.com/office/officeart/2005/8/layout/vList3#2"/>
    <dgm:cxn modelId="{7BF1D0D2-B813-45AE-AACC-0E3E74E3B005}" type="presParOf" srcId="{FD722300-A0AB-4C9F-8BC3-A4EBCA20858C}" destId="{B52DABC2-46E2-4332-A956-BD28280EFEF2}" srcOrd="6" destOrd="0" presId="urn:microsoft.com/office/officeart/2005/8/layout/vList3#2"/>
    <dgm:cxn modelId="{71CEACC2-EB98-4C9A-BBE2-C9C184A48A09}" type="presParOf" srcId="{B52DABC2-46E2-4332-A956-BD28280EFEF2}" destId="{E6B5AF9F-28F7-4498-A8BC-44F539132898}" srcOrd="0" destOrd="0" presId="urn:microsoft.com/office/officeart/2005/8/layout/vList3#2"/>
    <dgm:cxn modelId="{E3BA0D79-2B96-46A2-8C47-42ADCD0A1EFF}" type="presParOf" srcId="{B52DABC2-46E2-4332-A956-BD28280EFEF2}" destId="{C422006D-EC8D-4DBD-9164-E3022160B88A}" srcOrd="1" destOrd="0" presId="urn:microsoft.com/office/officeart/2005/8/layout/vList3#2"/>
    <dgm:cxn modelId="{5AB61DB9-7550-42EC-B200-D00A8B81260D}" type="presParOf" srcId="{FD722300-A0AB-4C9F-8BC3-A4EBCA20858C}" destId="{F2D0A15F-A9AF-42A0-91CD-4E7A2D4161B5}" srcOrd="7" destOrd="0" presId="urn:microsoft.com/office/officeart/2005/8/layout/vList3#2"/>
    <dgm:cxn modelId="{14217B86-E52A-410A-8375-979DF8F89F1B}" type="presParOf" srcId="{FD722300-A0AB-4C9F-8BC3-A4EBCA20858C}" destId="{0308526E-5B5D-46D5-822D-E0A4D503B12C}" srcOrd="8" destOrd="0" presId="urn:microsoft.com/office/officeart/2005/8/layout/vList3#2"/>
    <dgm:cxn modelId="{555E712D-82E8-4576-BC3E-7F55BCB33B30}" type="presParOf" srcId="{0308526E-5B5D-46D5-822D-E0A4D503B12C}" destId="{64C8DE9D-A0FA-473A-859E-DBF15E3A04C7}" srcOrd="0" destOrd="0" presId="urn:microsoft.com/office/officeart/2005/8/layout/vList3#2"/>
    <dgm:cxn modelId="{BBCBF84D-0380-41A7-9566-B444074A13FA}" type="presParOf" srcId="{0308526E-5B5D-46D5-822D-E0A4D503B12C}" destId="{765FA506-FC1B-447C-A53A-690D63D947D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174ED3-6A1C-4AF5-A68F-4EDC1C5EB9F9}" type="doc">
      <dgm:prSet loTypeId="urn:microsoft.com/office/officeart/2005/8/layout/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22BDB35-CE5E-40BD-8EE8-1F29D60ACCB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областного бюджета: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2020 год 35 098,8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35 607,2</a:t>
          </a:r>
        </a:p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2022 год 35 461,0 </a:t>
          </a:r>
        </a:p>
      </dgm:t>
    </dgm:pt>
    <dgm:pt modelId="{E17DB488-3239-44FE-A668-6D463CAA75A5}" type="parTrans" cxnId="{E3BCAC39-5CEA-4748-ADF4-AFDF55A7877C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2A972-7724-42F7-A9DE-BE147C9791A7}" type="sibTrans" cxnId="{E3BCAC39-5CEA-4748-ADF4-AFDF55A7877C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2CBFB-B9A8-4BAE-855B-646C48A371C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Дефицит областного бюджета: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0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0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0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0995C-D652-4D83-A2E2-0629A44ACC42}" type="parTrans" cxnId="{68550375-49B5-448A-A1EE-865F6142B409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94ACF-29A7-4B9C-984E-27B3DEEDCAEB}" type="sibTrans" cxnId="{68550375-49B5-448A-A1EE-865F6142B409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92E12-7CAC-4850-9DF5-BBDF3A51EB86}" type="pres">
      <dgm:prSet presAssocID="{5A174ED3-6A1C-4AF5-A68F-4EDC1C5EB9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B05C3-DE47-43AF-938F-C1A4F447D0F9}" type="pres">
      <dgm:prSet presAssocID="{822BDB35-CE5E-40BD-8EE8-1F29D60ACCBB}" presName="parentLin" presStyleCnt="0"/>
      <dgm:spPr/>
    </dgm:pt>
    <dgm:pt modelId="{C5FADFC3-2C6E-4813-A7E4-4AD48810FE28}" type="pres">
      <dgm:prSet presAssocID="{822BDB35-CE5E-40BD-8EE8-1F29D60ACCB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CB5B4A8-0F23-4DC0-9DA2-C0C4D3C9CE3D}" type="pres">
      <dgm:prSet presAssocID="{822BDB35-CE5E-40BD-8EE8-1F29D60ACCBB}" presName="parentText" presStyleLbl="node1" presStyleIdx="0" presStyleCnt="2" custScaleX="103750" custScaleY="132645" custLinFactNeighborX="-68802" custLinFactNeighborY="36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C133B-6B4F-4FD1-8EE6-0DE28F5EB044}" type="pres">
      <dgm:prSet presAssocID="{822BDB35-CE5E-40BD-8EE8-1F29D60ACCBB}" presName="negativeSpace" presStyleCnt="0"/>
      <dgm:spPr/>
    </dgm:pt>
    <dgm:pt modelId="{BA0DA48C-83D4-4E96-8891-DDE94EB4E70F}" type="pres">
      <dgm:prSet presAssocID="{822BDB35-CE5E-40BD-8EE8-1F29D60ACCBB}" presName="childText" presStyleLbl="conFgAcc1" presStyleIdx="0" presStyleCnt="2" custScaleX="91693">
        <dgm:presLayoutVars>
          <dgm:bulletEnabled val="1"/>
        </dgm:presLayoutVars>
      </dgm:prSet>
      <dgm:spPr/>
    </dgm:pt>
    <dgm:pt modelId="{8C2E2C53-AF50-4196-86F6-80F5BF1C225D}" type="pres">
      <dgm:prSet presAssocID="{2972A972-7724-42F7-A9DE-BE147C9791A7}" presName="spaceBetweenRectangles" presStyleCnt="0"/>
      <dgm:spPr/>
    </dgm:pt>
    <dgm:pt modelId="{08A74E54-C1D9-4031-A847-F577C780CC6E}" type="pres">
      <dgm:prSet presAssocID="{3582CBFB-B9A8-4BAE-855B-646C48A371C8}" presName="parentLin" presStyleCnt="0"/>
      <dgm:spPr/>
    </dgm:pt>
    <dgm:pt modelId="{709132F6-4BCE-4C14-BD68-AC63DB41D5F4}" type="pres">
      <dgm:prSet presAssocID="{3582CBFB-B9A8-4BAE-855B-646C48A371C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D0D8C55-9D4A-4E1D-B078-AE95573D97C5}" type="pres">
      <dgm:prSet presAssocID="{3582CBFB-B9A8-4BAE-855B-646C48A371C8}" presName="parentText" presStyleLbl="node1" presStyleIdx="1" presStyleCnt="2" custScaleX="105299" custLinFactNeighborX="-77513" custLinFactNeighborY="35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F4D5-856B-4428-BD97-6A807371D089}" type="pres">
      <dgm:prSet presAssocID="{3582CBFB-B9A8-4BAE-855B-646C48A371C8}" presName="negativeSpace" presStyleCnt="0"/>
      <dgm:spPr/>
    </dgm:pt>
    <dgm:pt modelId="{804101E8-1FD8-4E80-A21F-4227D514938A}" type="pres">
      <dgm:prSet presAssocID="{3582CBFB-B9A8-4BAE-855B-646C48A371C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84D4DD-A5D5-467F-A37D-C1EE862D66C2}" type="presOf" srcId="{3582CBFB-B9A8-4BAE-855B-646C48A371C8}" destId="{AD0D8C55-9D4A-4E1D-B078-AE95573D97C5}" srcOrd="1" destOrd="0" presId="urn:microsoft.com/office/officeart/2005/8/layout/list1"/>
    <dgm:cxn modelId="{68550375-49B5-448A-A1EE-865F6142B409}" srcId="{5A174ED3-6A1C-4AF5-A68F-4EDC1C5EB9F9}" destId="{3582CBFB-B9A8-4BAE-855B-646C48A371C8}" srcOrd="1" destOrd="0" parTransId="{DA30995C-D652-4D83-A2E2-0629A44ACC42}" sibTransId="{63D94ACF-29A7-4B9C-984E-27B3DEEDCAEB}"/>
    <dgm:cxn modelId="{269E5D52-6316-4B57-A8BF-A1E7A0ED0CD4}" type="presOf" srcId="{822BDB35-CE5E-40BD-8EE8-1F29D60ACCBB}" destId="{3CB5B4A8-0F23-4DC0-9DA2-C0C4D3C9CE3D}" srcOrd="1" destOrd="0" presId="urn:microsoft.com/office/officeart/2005/8/layout/list1"/>
    <dgm:cxn modelId="{58642969-1620-47D1-841C-1FE54E6ED0EF}" type="presOf" srcId="{822BDB35-CE5E-40BD-8EE8-1F29D60ACCBB}" destId="{C5FADFC3-2C6E-4813-A7E4-4AD48810FE28}" srcOrd="0" destOrd="0" presId="urn:microsoft.com/office/officeart/2005/8/layout/list1"/>
    <dgm:cxn modelId="{0C7752EE-80BD-4F8D-8205-50068EB68CB6}" type="presOf" srcId="{5A174ED3-6A1C-4AF5-A68F-4EDC1C5EB9F9}" destId="{F1292E12-7CAC-4850-9DF5-BBDF3A51EB86}" srcOrd="0" destOrd="0" presId="urn:microsoft.com/office/officeart/2005/8/layout/list1"/>
    <dgm:cxn modelId="{E3BCAC39-5CEA-4748-ADF4-AFDF55A7877C}" srcId="{5A174ED3-6A1C-4AF5-A68F-4EDC1C5EB9F9}" destId="{822BDB35-CE5E-40BD-8EE8-1F29D60ACCBB}" srcOrd="0" destOrd="0" parTransId="{E17DB488-3239-44FE-A668-6D463CAA75A5}" sibTransId="{2972A972-7724-42F7-A9DE-BE147C9791A7}"/>
    <dgm:cxn modelId="{31DBDC7E-6E83-4A67-9B2E-0390F47BFE22}" type="presOf" srcId="{3582CBFB-B9A8-4BAE-855B-646C48A371C8}" destId="{709132F6-4BCE-4C14-BD68-AC63DB41D5F4}" srcOrd="0" destOrd="0" presId="urn:microsoft.com/office/officeart/2005/8/layout/list1"/>
    <dgm:cxn modelId="{1130EFBA-F285-4B06-B671-1292BDBFA51A}" type="presParOf" srcId="{F1292E12-7CAC-4850-9DF5-BBDF3A51EB86}" destId="{F2CB05C3-DE47-43AF-938F-C1A4F447D0F9}" srcOrd="0" destOrd="0" presId="urn:microsoft.com/office/officeart/2005/8/layout/list1"/>
    <dgm:cxn modelId="{0C1E126E-123C-4BD4-8E67-B79541088FEF}" type="presParOf" srcId="{F2CB05C3-DE47-43AF-938F-C1A4F447D0F9}" destId="{C5FADFC3-2C6E-4813-A7E4-4AD48810FE28}" srcOrd="0" destOrd="0" presId="urn:microsoft.com/office/officeart/2005/8/layout/list1"/>
    <dgm:cxn modelId="{ED73F75E-20ED-4735-B195-E993E5390CBC}" type="presParOf" srcId="{F2CB05C3-DE47-43AF-938F-C1A4F447D0F9}" destId="{3CB5B4A8-0F23-4DC0-9DA2-C0C4D3C9CE3D}" srcOrd="1" destOrd="0" presId="urn:microsoft.com/office/officeart/2005/8/layout/list1"/>
    <dgm:cxn modelId="{6FD61CA2-5C3E-451A-BF11-FF8FA0D46CD8}" type="presParOf" srcId="{F1292E12-7CAC-4850-9DF5-BBDF3A51EB86}" destId="{8B1C133B-6B4F-4FD1-8EE6-0DE28F5EB044}" srcOrd="1" destOrd="0" presId="urn:microsoft.com/office/officeart/2005/8/layout/list1"/>
    <dgm:cxn modelId="{5F659ABB-5D3D-4711-BBCE-2CB258C79EE0}" type="presParOf" srcId="{F1292E12-7CAC-4850-9DF5-BBDF3A51EB86}" destId="{BA0DA48C-83D4-4E96-8891-DDE94EB4E70F}" srcOrd="2" destOrd="0" presId="urn:microsoft.com/office/officeart/2005/8/layout/list1"/>
    <dgm:cxn modelId="{127D5A57-4E6C-401F-BF5C-2CB00ABB8080}" type="presParOf" srcId="{F1292E12-7CAC-4850-9DF5-BBDF3A51EB86}" destId="{8C2E2C53-AF50-4196-86F6-80F5BF1C225D}" srcOrd="3" destOrd="0" presId="urn:microsoft.com/office/officeart/2005/8/layout/list1"/>
    <dgm:cxn modelId="{2D1FA73F-C470-4D0A-B7CB-523C7E29D50F}" type="presParOf" srcId="{F1292E12-7CAC-4850-9DF5-BBDF3A51EB86}" destId="{08A74E54-C1D9-4031-A847-F577C780CC6E}" srcOrd="4" destOrd="0" presId="urn:microsoft.com/office/officeart/2005/8/layout/list1"/>
    <dgm:cxn modelId="{DECE9C25-CC3E-448E-BFE4-D9B88EA422EB}" type="presParOf" srcId="{08A74E54-C1D9-4031-A847-F577C780CC6E}" destId="{709132F6-4BCE-4C14-BD68-AC63DB41D5F4}" srcOrd="0" destOrd="0" presId="urn:microsoft.com/office/officeart/2005/8/layout/list1"/>
    <dgm:cxn modelId="{FA0D69F8-9537-45CF-870E-7B39E558019D}" type="presParOf" srcId="{08A74E54-C1D9-4031-A847-F577C780CC6E}" destId="{AD0D8C55-9D4A-4E1D-B078-AE95573D97C5}" srcOrd="1" destOrd="0" presId="urn:microsoft.com/office/officeart/2005/8/layout/list1"/>
    <dgm:cxn modelId="{C943A32E-C50F-463A-AD73-5AFBB85A21F2}" type="presParOf" srcId="{F1292E12-7CAC-4850-9DF5-BBDF3A51EB86}" destId="{7C7AF4D5-856B-4428-BD97-6A807371D089}" srcOrd="5" destOrd="0" presId="urn:microsoft.com/office/officeart/2005/8/layout/list1"/>
    <dgm:cxn modelId="{DCBA3BB5-7A02-4E59-A12D-DB1652DD579A}" type="presParOf" srcId="{F1292E12-7CAC-4850-9DF5-BBDF3A51EB86}" destId="{804101E8-1FD8-4E80-A21F-4227D514938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174ED3-6A1C-4AF5-A68F-4EDC1C5EB9F9}" type="doc">
      <dgm:prSet loTypeId="urn:microsoft.com/office/officeart/2005/8/layout/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22BDB35-CE5E-40BD-8EE8-1F29D60ACCB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 областного бюджета:</a:t>
          </a:r>
        </a:p>
        <a:p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35 098,8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2021 год 35 607,2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2022 год - 35 461,0</a:t>
          </a:r>
          <a:endParaRPr lang="ru-RU" sz="2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DB488-3239-44FE-A668-6D463CAA75A5}" type="parTrans" cxnId="{E3BCAC39-5CEA-4748-ADF4-AFDF55A7877C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2A972-7724-42F7-A9DE-BE147C9791A7}" type="sibTrans" cxnId="{E3BCAC39-5CEA-4748-ADF4-AFDF55A7877C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2CBFB-B9A8-4BAE-855B-646C48A371C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Верхний предел государственного долга области: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01.01.2021 года 13 866,7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01.01.2022 года 13 386,7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01.01.2023 года 12 706,8 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0995C-D652-4D83-A2E2-0629A44ACC42}" type="parTrans" cxnId="{68550375-49B5-448A-A1EE-865F6142B409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94ACF-29A7-4B9C-984E-27B3DEEDCAEB}" type="sibTrans" cxnId="{68550375-49B5-448A-A1EE-865F6142B409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92E12-7CAC-4850-9DF5-BBDF3A51EB86}" type="pres">
      <dgm:prSet presAssocID="{5A174ED3-6A1C-4AF5-A68F-4EDC1C5EB9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B05C3-DE47-43AF-938F-C1A4F447D0F9}" type="pres">
      <dgm:prSet presAssocID="{822BDB35-CE5E-40BD-8EE8-1F29D60ACCBB}" presName="parentLin" presStyleCnt="0"/>
      <dgm:spPr/>
    </dgm:pt>
    <dgm:pt modelId="{C5FADFC3-2C6E-4813-A7E4-4AD48810FE28}" type="pres">
      <dgm:prSet presAssocID="{822BDB35-CE5E-40BD-8EE8-1F29D60ACCB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CB5B4A8-0F23-4DC0-9DA2-C0C4D3C9CE3D}" type="pres">
      <dgm:prSet presAssocID="{822BDB35-CE5E-40BD-8EE8-1F29D60ACCBB}" presName="parentText" presStyleLbl="node1" presStyleIdx="0" presStyleCnt="2" custScaleX="106313" custScaleY="131030" custLinFactNeighborX="-68802" custLinFactNeighborY="36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C133B-6B4F-4FD1-8EE6-0DE28F5EB044}" type="pres">
      <dgm:prSet presAssocID="{822BDB35-CE5E-40BD-8EE8-1F29D60ACCBB}" presName="negativeSpace" presStyleCnt="0"/>
      <dgm:spPr/>
    </dgm:pt>
    <dgm:pt modelId="{BA0DA48C-83D4-4E96-8891-DDE94EB4E70F}" type="pres">
      <dgm:prSet presAssocID="{822BDB35-CE5E-40BD-8EE8-1F29D60ACCBB}" presName="childText" presStyleLbl="conFgAcc1" presStyleIdx="0" presStyleCnt="2" custScaleX="97802">
        <dgm:presLayoutVars>
          <dgm:bulletEnabled val="1"/>
        </dgm:presLayoutVars>
      </dgm:prSet>
      <dgm:spPr/>
    </dgm:pt>
    <dgm:pt modelId="{8C2E2C53-AF50-4196-86F6-80F5BF1C225D}" type="pres">
      <dgm:prSet presAssocID="{2972A972-7724-42F7-A9DE-BE147C9791A7}" presName="spaceBetweenRectangles" presStyleCnt="0"/>
      <dgm:spPr/>
    </dgm:pt>
    <dgm:pt modelId="{08A74E54-C1D9-4031-A847-F577C780CC6E}" type="pres">
      <dgm:prSet presAssocID="{3582CBFB-B9A8-4BAE-855B-646C48A371C8}" presName="parentLin" presStyleCnt="0"/>
      <dgm:spPr/>
    </dgm:pt>
    <dgm:pt modelId="{709132F6-4BCE-4C14-BD68-AC63DB41D5F4}" type="pres">
      <dgm:prSet presAssocID="{3582CBFB-B9A8-4BAE-855B-646C48A371C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D0D8C55-9D4A-4E1D-B078-AE95573D97C5}" type="pres">
      <dgm:prSet presAssocID="{3582CBFB-B9A8-4BAE-855B-646C48A371C8}" presName="parentText" presStyleLbl="node1" presStyleIdx="1" presStyleCnt="2" custScaleX="127142" custScaleY="107210" custLinFactNeighborX="-65935" custLinFactNeighborY="35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F4D5-856B-4428-BD97-6A807371D089}" type="pres">
      <dgm:prSet presAssocID="{3582CBFB-B9A8-4BAE-855B-646C48A371C8}" presName="negativeSpace" presStyleCnt="0"/>
      <dgm:spPr/>
    </dgm:pt>
    <dgm:pt modelId="{804101E8-1FD8-4E80-A21F-4227D514938A}" type="pres">
      <dgm:prSet presAssocID="{3582CBFB-B9A8-4BAE-855B-646C48A371C8}" presName="childText" presStyleLbl="conFgAcc1" presStyleIdx="1" presStyleCnt="2" custScaleX="98336" custLinFactNeighborY="-4975">
        <dgm:presLayoutVars>
          <dgm:bulletEnabled val="1"/>
        </dgm:presLayoutVars>
      </dgm:prSet>
      <dgm:spPr/>
    </dgm:pt>
  </dgm:ptLst>
  <dgm:cxnLst>
    <dgm:cxn modelId="{68550375-49B5-448A-A1EE-865F6142B409}" srcId="{5A174ED3-6A1C-4AF5-A68F-4EDC1C5EB9F9}" destId="{3582CBFB-B9A8-4BAE-855B-646C48A371C8}" srcOrd="1" destOrd="0" parTransId="{DA30995C-D652-4D83-A2E2-0629A44ACC42}" sibTransId="{63D94ACF-29A7-4B9C-984E-27B3DEEDCAEB}"/>
    <dgm:cxn modelId="{114781F9-86BE-4F11-889A-51BB85566495}" type="presOf" srcId="{5A174ED3-6A1C-4AF5-A68F-4EDC1C5EB9F9}" destId="{F1292E12-7CAC-4850-9DF5-BBDF3A51EB86}" srcOrd="0" destOrd="0" presId="urn:microsoft.com/office/officeart/2005/8/layout/list1"/>
    <dgm:cxn modelId="{BA22FE75-1C38-46FC-A72C-7162D210343F}" type="presOf" srcId="{3582CBFB-B9A8-4BAE-855B-646C48A371C8}" destId="{709132F6-4BCE-4C14-BD68-AC63DB41D5F4}" srcOrd="0" destOrd="0" presId="urn:microsoft.com/office/officeart/2005/8/layout/list1"/>
    <dgm:cxn modelId="{275DE77A-53AC-46E8-8D5A-92CAC9B13ECB}" type="presOf" srcId="{822BDB35-CE5E-40BD-8EE8-1F29D60ACCBB}" destId="{C5FADFC3-2C6E-4813-A7E4-4AD48810FE28}" srcOrd="0" destOrd="0" presId="urn:microsoft.com/office/officeart/2005/8/layout/list1"/>
    <dgm:cxn modelId="{E3BCAC39-5CEA-4748-ADF4-AFDF55A7877C}" srcId="{5A174ED3-6A1C-4AF5-A68F-4EDC1C5EB9F9}" destId="{822BDB35-CE5E-40BD-8EE8-1F29D60ACCBB}" srcOrd="0" destOrd="0" parTransId="{E17DB488-3239-44FE-A668-6D463CAA75A5}" sibTransId="{2972A972-7724-42F7-A9DE-BE147C9791A7}"/>
    <dgm:cxn modelId="{FB393CA4-304F-415A-8B5B-22DCDBCF889C}" type="presOf" srcId="{822BDB35-CE5E-40BD-8EE8-1F29D60ACCBB}" destId="{3CB5B4A8-0F23-4DC0-9DA2-C0C4D3C9CE3D}" srcOrd="1" destOrd="0" presId="urn:microsoft.com/office/officeart/2005/8/layout/list1"/>
    <dgm:cxn modelId="{0506E3A5-32DC-46EE-8211-BD485E505E7C}" type="presOf" srcId="{3582CBFB-B9A8-4BAE-855B-646C48A371C8}" destId="{AD0D8C55-9D4A-4E1D-B078-AE95573D97C5}" srcOrd="1" destOrd="0" presId="urn:microsoft.com/office/officeart/2005/8/layout/list1"/>
    <dgm:cxn modelId="{4B5111CE-C59A-4B9B-A256-44693D5DB402}" type="presParOf" srcId="{F1292E12-7CAC-4850-9DF5-BBDF3A51EB86}" destId="{F2CB05C3-DE47-43AF-938F-C1A4F447D0F9}" srcOrd="0" destOrd="0" presId="urn:microsoft.com/office/officeart/2005/8/layout/list1"/>
    <dgm:cxn modelId="{E78C783B-E0E7-46A6-94E9-E4D15AF55FFF}" type="presParOf" srcId="{F2CB05C3-DE47-43AF-938F-C1A4F447D0F9}" destId="{C5FADFC3-2C6E-4813-A7E4-4AD48810FE28}" srcOrd="0" destOrd="0" presId="urn:microsoft.com/office/officeart/2005/8/layout/list1"/>
    <dgm:cxn modelId="{D28E7B00-9612-4CE2-8856-49E945309545}" type="presParOf" srcId="{F2CB05C3-DE47-43AF-938F-C1A4F447D0F9}" destId="{3CB5B4A8-0F23-4DC0-9DA2-C0C4D3C9CE3D}" srcOrd="1" destOrd="0" presId="urn:microsoft.com/office/officeart/2005/8/layout/list1"/>
    <dgm:cxn modelId="{5D9FD8DA-465E-4E4F-8F73-7A977890BEC9}" type="presParOf" srcId="{F1292E12-7CAC-4850-9DF5-BBDF3A51EB86}" destId="{8B1C133B-6B4F-4FD1-8EE6-0DE28F5EB044}" srcOrd="1" destOrd="0" presId="urn:microsoft.com/office/officeart/2005/8/layout/list1"/>
    <dgm:cxn modelId="{029ADB06-005F-4F3B-B614-82A028A67C9F}" type="presParOf" srcId="{F1292E12-7CAC-4850-9DF5-BBDF3A51EB86}" destId="{BA0DA48C-83D4-4E96-8891-DDE94EB4E70F}" srcOrd="2" destOrd="0" presId="urn:microsoft.com/office/officeart/2005/8/layout/list1"/>
    <dgm:cxn modelId="{0D7C6795-0324-4B7D-B28E-AC023448DDAE}" type="presParOf" srcId="{F1292E12-7CAC-4850-9DF5-BBDF3A51EB86}" destId="{8C2E2C53-AF50-4196-86F6-80F5BF1C225D}" srcOrd="3" destOrd="0" presId="urn:microsoft.com/office/officeart/2005/8/layout/list1"/>
    <dgm:cxn modelId="{7F0064B4-AF45-4E21-9724-E42DC8285BD9}" type="presParOf" srcId="{F1292E12-7CAC-4850-9DF5-BBDF3A51EB86}" destId="{08A74E54-C1D9-4031-A847-F577C780CC6E}" srcOrd="4" destOrd="0" presId="urn:microsoft.com/office/officeart/2005/8/layout/list1"/>
    <dgm:cxn modelId="{8A1B46F8-779F-45BB-857D-5F01EC1F4931}" type="presParOf" srcId="{08A74E54-C1D9-4031-A847-F577C780CC6E}" destId="{709132F6-4BCE-4C14-BD68-AC63DB41D5F4}" srcOrd="0" destOrd="0" presId="urn:microsoft.com/office/officeart/2005/8/layout/list1"/>
    <dgm:cxn modelId="{D4424D95-489E-4B12-9D60-81950F754C1C}" type="presParOf" srcId="{08A74E54-C1D9-4031-A847-F577C780CC6E}" destId="{AD0D8C55-9D4A-4E1D-B078-AE95573D97C5}" srcOrd="1" destOrd="0" presId="urn:microsoft.com/office/officeart/2005/8/layout/list1"/>
    <dgm:cxn modelId="{B9345733-DAD3-48DA-B5A1-990A20224B4E}" type="presParOf" srcId="{F1292E12-7CAC-4850-9DF5-BBDF3A51EB86}" destId="{7C7AF4D5-856B-4428-BD97-6A807371D089}" srcOrd="5" destOrd="0" presId="urn:microsoft.com/office/officeart/2005/8/layout/list1"/>
    <dgm:cxn modelId="{001FC8FD-F2E4-4935-BFE2-71F5EE5439E4}" type="presParOf" srcId="{F1292E12-7CAC-4850-9DF5-BBDF3A51EB86}" destId="{804101E8-1FD8-4E80-A21F-4227D514938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DA176-0E4C-46B2-96F6-D7C996F8FEA0}" type="presOf" srcId="{CE57056C-D1FE-472B-B211-8C8A4504F029}" destId="{49E3224F-FD8C-4543-B3B5-52C0D4CFF0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6891CA-9538-472F-A2E8-B543B27233E5}" type="doc">
      <dgm:prSet loTypeId="urn:microsoft.com/office/officeart/2005/8/layout/equati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24E573-00B8-4F93-8B8D-48F1D8EDE04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Федеральный бюджет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8D8A78-F40F-4D72-90A3-DB7E7B2B2BCF}" type="parTrans" cxnId="{CD1D10ED-F808-4D85-9659-2D70F693DBDB}">
      <dgm:prSet/>
      <dgm:spPr/>
      <dgm:t>
        <a:bodyPr/>
        <a:lstStyle/>
        <a:p>
          <a:endParaRPr lang="ru-RU"/>
        </a:p>
      </dgm:t>
    </dgm:pt>
    <dgm:pt modelId="{4837A705-3337-46BD-9945-189398CA783B}" type="sibTrans" cxnId="{CD1D10ED-F808-4D85-9659-2D70F693DBDB}">
      <dgm:prSet/>
      <dgm:spPr/>
      <dgm:t>
        <a:bodyPr/>
        <a:lstStyle/>
        <a:p>
          <a:endParaRPr lang="ru-RU" dirty="0"/>
        </a:p>
      </dgm:t>
    </dgm:pt>
    <dgm:pt modelId="{07B097DB-A5BE-4F66-9600-C47C637784CB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Бюджет Магаданской области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727B0A-C0C3-4502-A4B9-666D1F4CD0CB}" type="parTrans" cxnId="{68C5A323-F7A6-44D6-9436-EF182A17A8E8}">
      <dgm:prSet/>
      <dgm:spPr/>
      <dgm:t>
        <a:bodyPr/>
        <a:lstStyle/>
        <a:p>
          <a:endParaRPr lang="ru-RU"/>
        </a:p>
      </dgm:t>
    </dgm:pt>
    <dgm:pt modelId="{2B911827-03AF-4845-8060-45D4847C26C5}" type="sibTrans" cxnId="{68C5A323-F7A6-44D6-9436-EF182A17A8E8}">
      <dgm:prSet/>
      <dgm:spPr/>
      <dgm:t>
        <a:bodyPr/>
        <a:lstStyle/>
        <a:p>
          <a:endParaRPr lang="ru-RU"/>
        </a:p>
      </dgm:t>
    </dgm:pt>
    <dgm:pt modelId="{F245A0AC-19A3-4335-AB83-A8E22DCF98E3}" type="pres">
      <dgm:prSet presAssocID="{2C6891CA-9538-472F-A2E8-B543B27233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7DFF4-499B-45EC-A18B-2B2F62E3EEFF}" type="pres">
      <dgm:prSet presAssocID="{2C6891CA-9538-472F-A2E8-B543B27233E5}" presName="vNodes" presStyleCnt="0"/>
      <dgm:spPr/>
    </dgm:pt>
    <dgm:pt modelId="{8B479E8B-8A2C-440F-81ED-90795FBFEE14}" type="pres">
      <dgm:prSet presAssocID="{A124E573-00B8-4F93-8B8D-48F1D8EDE04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1092E-FE84-45CF-8BAE-06A1C8EBA9D4}" type="pres">
      <dgm:prSet presAssocID="{2C6891CA-9538-472F-A2E8-B543B27233E5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69CCBD28-3B65-42BF-A1B9-F25D5089BF04}" type="pres">
      <dgm:prSet presAssocID="{2C6891CA-9538-472F-A2E8-B543B27233E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82CEDD1-2E7F-4BEA-AB80-F69AF4A33E3D}" type="pres">
      <dgm:prSet presAssocID="{2C6891CA-9538-472F-A2E8-B543B27233E5}" presName="lastNode" presStyleLbl="node1" presStyleIdx="1" presStyleCnt="2" custLinFactNeighborX="-741" custLinFactNeighborY="-2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C5A323-F7A6-44D6-9436-EF182A17A8E8}" srcId="{2C6891CA-9538-472F-A2E8-B543B27233E5}" destId="{07B097DB-A5BE-4F66-9600-C47C637784CB}" srcOrd="1" destOrd="0" parTransId="{00727B0A-C0C3-4502-A4B9-666D1F4CD0CB}" sibTransId="{2B911827-03AF-4845-8060-45D4847C26C5}"/>
    <dgm:cxn modelId="{7A600791-7B95-4CD0-A64D-1A9E4C0E8338}" type="presOf" srcId="{4837A705-3337-46BD-9945-189398CA783B}" destId="{2E21092E-FE84-45CF-8BAE-06A1C8EBA9D4}" srcOrd="0" destOrd="0" presId="urn:microsoft.com/office/officeart/2005/8/layout/equation2"/>
    <dgm:cxn modelId="{12A9CD58-5850-4AB3-B28D-739DB0670FE2}" type="presOf" srcId="{4837A705-3337-46BD-9945-189398CA783B}" destId="{69CCBD28-3B65-42BF-A1B9-F25D5089BF04}" srcOrd="1" destOrd="0" presId="urn:microsoft.com/office/officeart/2005/8/layout/equation2"/>
    <dgm:cxn modelId="{CD1D10ED-F808-4D85-9659-2D70F693DBDB}" srcId="{2C6891CA-9538-472F-A2E8-B543B27233E5}" destId="{A124E573-00B8-4F93-8B8D-48F1D8EDE04F}" srcOrd="0" destOrd="0" parTransId="{458D8A78-F40F-4D72-90A3-DB7E7B2B2BCF}" sibTransId="{4837A705-3337-46BD-9945-189398CA783B}"/>
    <dgm:cxn modelId="{A4A2F1CD-0D2E-490D-86AD-490F0496E0B5}" type="presOf" srcId="{07B097DB-A5BE-4F66-9600-C47C637784CB}" destId="{682CEDD1-2E7F-4BEA-AB80-F69AF4A33E3D}" srcOrd="0" destOrd="0" presId="urn:microsoft.com/office/officeart/2005/8/layout/equation2"/>
    <dgm:cxn modelId="{2A120AE0-7415-4C97-A39C-DF3062114995}" type="presOf" srcId="{2C6891CA-9538-472F-A2E8-B543B27233E5}" destId="{F245A0AC-19A3-4335-AB83-A8E22DCF98E3}" srcOrd="0" destOrd="0" presId="urn:microsoft.com/office/officeart/2005/8/layout/equation2"/>
    <dgm:cxn modelId="{B6D6A5F8-67CD-42C8-9EA9-AEBC108A105C}" type="presOf" srcId="{A124E573-00B8-4F93-8B8D-48F1D8EDE04F}" destId="{8B479E8B-8A2C-440F-81ED-90795FBFEE14}" srcOrd="0" destOrd="0" presId="urn:microsoft.com/office/officeart/2005/8/layout/equation2"/>
    <dgm:cxn modelId="{79882920-4BD0-4FCD-BA60-15544077E433}" type="presParOf" srcId="{F245A0AC-19A3-4335-AB83-A8E22DCF98E3}" destId="{D8B7DFF4-499B-45EC-A18B-2B2F62E3EEFF}" srcOrd="0" destOrd="0" presId="urn:microsoft.com/office/officeart/2005/8/layout/equation2"/>
    <dgm:cxn modelId="{D64C36BF-A4D0-4B58-9347-D4A370A26DE2}" type="presParOf" srcId="{D8B7DFF4-499B-45EC-A18B-2B2F62E3EEFF}" destId="{8B479E8B-8A2C-440F-81ED-90795FBFEE14}" srcOrd="0" destOrd="0" presId="urn:microsoft.com/office/officeart/2005/8/layout/equation2"/>
    <dgm:cxn modelId="{3126C8A0-5007-45FB-8434-2E3545663AB9}" type="presParOf" srcId="{F245A0AC-19A3-4335-AB83-A8E22DCF98E3}" destId="{2E21092E-FE84-45CF-8BAE-06A1C8EBA9D4}" srcOrd="1" destOrd="0" presId="urn:microsoft.com/office/officeart/2005/8/layout/equation2"/>
    <dgm:cxn modelId="{E8BF9A50-0AC5-4365-AAB2-64A1718B167A}" type="presParOf" srcId="{2E21092E-FE84-45CF-8BAE-06A1C8EBA9D4}" destId="{69CCBD28-3B65-42BF-A1B9-F25D5089BF04}" srcOrd="0" destOrd="0" presId="urn:microsoft.com/office/officeart/2005/8/layout/equation2"/>
    <dgm:cxn modelId="{4DC89056-A0CC-4314-B415-B2BB3397A4EE}" type="presParOf" srcId="{F245A0AC-19A3-4335-AB83-A8E22DCF98E3}" destId="{682CEDD1-2E7F-4BEA-AB80-F69AF4A33E3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B4087E-DBC9-451F-A033-5CFA21A18AA0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0B35BCA-E739-44FA-B005-A0E0691FFDC9}">
      <dgm:prSet custT="1"/>
      <dgm:spPr/>
      <dgm:t>
        <a:bodyPr/>
        <a:lstStyle/>
        <a:p>
          <a:pPr algn="l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в Магаданской области планируются к реализации 33 государственных программ и 1 ведомственная программа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8C262-4268-4A64-A822-219F7B17E926}" type="parTrans" cxnId="{DEF12F53-09B3-4977-8129-CB13014DC02D}">
      <dgm:prSet/>
      <dgm:spPr/>
      <dgm:t>
        <a:bodyPr/>
        <a:lstStyle/>
        <a:p>
          <a:endParaRPr lang="ru-RU"/>
        </a:p>
      </dgm:t>
    </dgm:pt>
    <dgm:pt modelId="{B331A853-45FA-4C55-B62C-A0A09A3686EF}" type="sibTrans" cxnId="{DEF12F53-09B3-4977-8129-CB13014DC02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D9CEFC4C-B6C8-4455-AFA3-8E5AFB70D5A8}" type="pres">
      <dgm:prSet presAssocID="{4AB4087E-DBC9-451F-A033-5CFA21A18A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3DA4C84-7B97-4F76-A6F2-C0167176F817}" type="pres">
      <dgm:prSet presAssocID="{F0B35BCA-E739-44FA-B005-A0E0691FFDC9}" presName="parTx1" presStyleLbl="node1" presStyleIdx="0" presStyleCnt="1" custScaleX="213899" custScaleY="148294" custLinFactNeighborX="20551" custLinFactNeighborY="-12207"/>
      <dgm:spPr/>
      <dgm:t>
        <a:bodyPr/>
        <a:lstStyle/>
        <a:p>
          <a:endParaRPr lang="ru-RU"/>
        </a:p>
      </dgm:t>
    </dgm:pt>
    <dgm:pt modelId="{0A8223D3-71FD-4E5B-90CF-AD84B70123DE}" type="pres">
      <dgm:prSet presAssocID="{B331A853-45FA-4C55-B62C-A0A09A3686EF}" presName="picture1" presStyleCnt="0"/>
      <dgm:spPr/>
    </dgm:pt>
    <dgm:pt modelId="{C2AB8858-62F7-4A64-9223-0CD36FA7B838}" type="pres">
      <dgm:prSet presAssocID="{B331A853-45FA-4C55-B62C-A0A09A3686EF}" presName="imageRepeatNode" presStyleLbl="fgImgPlace1" presStyleIdx="0" presStyleCnt="1" custScaleX="122160" custLinFactNeighborX="-92685" custLinFactNeighborY="27662"/>
      <dgm:spPr/>
      <dgm:t>
        <a:bodyPr/>
        <a:lstStyle/>
        <a:p>
          <a:endParaRPr lang="ru-RU"/>
        </a:p>
      </dgm:t>
    </dgm:pt>
  </dgm:ptLst>
  <dgm:cxnLst>
    <dgm:cxn modelId="{3D9D2CF7-D4F3-46E0-A64F-5292FFA73AE5}" type="presOf" srcId="{B331A853-45FA-4C55-B62C-A0A09A3686EF}" destId="{C2AB8858-62F7-4A64-9223-0CD36FA7B838}" srcOrd="0" destOrd="0" presId="urn:microsoft.com/office/officeart/2008/layout/AscendingPictureAccentProcess"/>
    <dgm:cxn modelId="{DEF12F53-09B3-4977-8129-CB13014DC02D}" srcId="{4AB4087E-DBC9-451F-A033-5CFA21A18AA0}" destId="{F0B35BCA-E739-44FA-B005-A0E0691FFDC9}" srcOrd="0" destOrd="0" parTransId="{8CD8C262-4268-4A64-A822-219F7B17E926}" sibTransId="{B331A853-45FA-4C55-B62C-A0A09A3686EF}"/>
    <dgm:cxn modelId="{423C866B-6083-4429-A460-8D73693BC684}" type="presOf" srcId="{4AB4087E-DBC9-451F-A033-5CFA21A18AA0}" destId="{D9CEFC4C-B6C8-4455-AFA3-8E5AFB70D5A8}" srcOrd="0" destOrd="0" presId="urn:microsoft.com/office/officeart/2008/layout/AscendingPictureAccentProcess"/>
    <dgm:cxn modelId="{03821539-6E73-4A92-88F2-F323F3900A05}" type="presOf" srcId="{F0B35BCA-E739-44FA-B005-A0E0691FFDC9}" destId="{23DA4C84-7B97-4F76-A6F2-C0167176F817}" srcOrd="0" destOrd="0" presId="urn:microsoft.com/office/officeart/2008/layout/AscendingPictureAccentProcess"/>
    <dgm:cxn modelId="{C96B80FB-F4DF-4C96-9A0D-BDA63EEDB432}" type="presParOf" srcId="{D9CEFC4C-B6C8-4455-AFA3-8E5AFB70D5A8}" destId="{23DA4C84-7B97-4F76-A6F2-C0167176F817}" srcOrd="0" destOrd="0" presId="urn:microsoft.com/office/officeart/2008/layout/AscendingPictureAccentProcess"/>
    <dgm:cxn modelId="{77BDD8D9-AD59-449A-AFDE-AD00D882F75D}" type="presParOf" srcId="{D9CEFC4C-B6C8-4455-AFA3-8E5AFB70D5A8}" destId="{0A8223D3-71FD-4E5B-90CF-AD84B70123DE}" srcOrd="1" destOrd="0" presId="urn:microsoft.com/office/officeart/2008/layout/AscendingPictureAccentProcess"/>
    <dgm:cxn modelId="{14BF1FCC-D4F0-4653-9D98-F1B412236F6C}" type="presParOf" srcId="{0A8223D3-71FD-4E5B-90CF-AD84B70123DE}" destId="{C2AB8858-62F7-4A64-9223-0CD36FA7B83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5B735-45D5-4773-855E-F88317B61978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E2789F0-5B91-4BE2-BD64-1A72678604CD}" type="pres">
      <dgm:prSet presAssocID="{F425B735-45D5-4773-855E-F88317B619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486FB-DB3F-41AE-993C-BC80B65E796E}" type="presOf" srcId="{F425B735-45D5-4773-855E-F88317B61978}" destId="{7E2789F0-5B91-4BE2-BD64-1A72678604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75A4A-7568-48BF-9380-D2F01A0742DD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FF2911A-98E9-4761-9034-2E5003479991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период с октября 2014 года по май 2015 года Магаданской областной Думой приняты законы о преобразовании муниципальных образований - городских и сельских поселений, путем их объединения с наделением статусом-городского округа. В результате указанных преобразований на территории Магаданской области упразднены муниципальные образования: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Ольский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Хасынский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Сусуманский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Ягоднинский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Тенькинский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Среднеканский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Омсукчанский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Северо-Эвенский муниципальные районы, городские и сельские поселения, расположенные на их территории.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7A69C-AD20-4287-A900-16C76AF3B815}" type="parTrans" cxnId="{63635D88-3E74-4D85-91EC-3D80815E74AF}">
      <dgm:prSet/>
      <dgm:spPr/>
      <dgm:t>
        <a:bodyPr/>
        <a:lstStyle/>
        <a:p>
          <a:endParaRPr lang="ru-RU"/>
        </a:p>
      </dgm:t>
    </dgm:pt>
    <dgm:pt modelId="{2FB40E48-FE67-498F-BC12-49F2E1268A03}" type="sibTrans" cxnId="{63635D88-3E74-4D85-91EC-3D80815E74AF}">
      <dgm:prSet/>
      <dgm:spPr/>
      <dgm:t>
        <a:bodyPr/>
        <a:lstStyle/>
        <a:p>
          <a:endParaRPr lang="ru-RU"/>
        </a:p>
      </dgm:t>
    </dgm:pt>
    <dgm:pt modelId="{EDDAE6BD-CC07-45A6-8744-7780F2F98638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Таким образом, с 01 января 2016 года в области осуществляют свои полномочия 9 городских округов, соответственно исполняются бюджеты 9 городских округов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9A44D-5F94-4084-ABBE-2346D8C7D132}" type="parTrans" cxnId="{5E67CB82-0B7A-42C9-A918-8ACBD247AB23}">
      <dgm:prSet/>
      <dgm:spPr/>
      <dgm:t>
        <a:bodyPr/>
        <a:lstStyle/>
        <a:p>
          <a:endParaRPr lang="ru-RU"/>
        </a:p>
      </dgm:t>
    </dgm:pt>
    <dgm:pt modelId="{EEE1338A-CCC3-4380-8EBD-4B0927A02641}" type="sibTrans" cxnId="{5E67CB82-0B7A-42C9-A918-8ACBD247AB23}">
      <dgm:prSet/>
      <dgm:spPr/>
      <dgm:t>
        <a:bodyPr/>
        <a:lstStyle/>
        <a:p>
          <a:endParaRPr lang="ru-RU"/>
        </a:p>
      </dgm:t>
    </dgm:pt>
    <dgm:pt modelId="{4367D88C-40EA-4C6F-9997-A5D6AEC694B2}" type="pres">
      <dgm:prSet presAssocID="{9EF75A4A-7568-48BF-9380-D2F01A0742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DA257-2D90-4F1D-A8DA-28D3BA7DE63A}" type="pres">
      <dgm:prSet presAssocID="{EFF2911A-98E9-4761-9034-2E5003479991}" presName="comp" presStyleCnt="0"/>
      <dgm:spPr/>
    </dgm:pt>
    <dgm:pt modelId="{C0446AB2-DC45-4546-967D-9748FCF746B8}" type="pres">
      <dgm:prSet presAssocID="{EFF2911A-98E9-4761-9034-2E5003479991}" presName="rect2" presStyleLbl="node1" presStyleIdx="0" presStyleCnt="2" custScaleX="101085" custLinFactNeighborX="24726" custLinFactNeighborY="-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98562-2474-4B5E-8ACD-CFA78CA02212}" type="pres">
      <dgm:prSet presAssocID="{EFF2911A-98E9-4761-9034-2E5003479991}" presName="rect1" presStyleLbl="lnNode1" presStyleIdx="0" presStyleCnt="2" custScaleX="62352" custScaleY="54625" custLinFactNeighborX="82002" custLinFactNeighborY="-222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EF6256B5-5688-46C5-80F1-53BCD9DC2C23}" type="pres">
      <dgm:prSet presAssocID="{2FB40E48-FE67-498F-BC12-49F2E1268A03}" presName="sibTrans" presStyleCnt="0"/>
      <dgm:spPr/>
    </dgm:pt>
    <dgm:pt modelId="{E778356F-45C0-448E-8C95-BEDCB5483A91}" type="pres">
      <dgm:prSet presAssocID="{EDDAE6BD-CC07-45A6-8744-7780F2F98638}" presName="comp" presStyleCnt="0"/>
      <dgm:spPr/>
    </dgm:pt>
    <dgm:pt modelId="{F6CA7EA3-DE03-497F-B168-CC23EA626A8F}" type="pres">
      <dgm:prSet presAssocID="{EDDAE6BD-CC07-45A6-8744-7780F2F98638}" presName="rect2" presStyleLbl="node1" presStyleIdx="1" presStyleCnt="2" custScaleX="61942" custLinFactNeighborX="49378" custLinFactNeighborY="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CEF56-8B44-4FA8-BD79-A532AB6AE344}" type="pres">
      <dgm:prSet presAssocID="{EDDAE6BD-CC07-45A6-8744-7780F2F98638}" presName="rect1" presStyleLbl="lnNode1" presStyleIdx="1" presStyleCnt="2" custLinFactNeighborX="67664" custLinFactNeighborY="1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</dgm:ptLst>
  <dgm:cxnLst>
    <dgm:cxn modelId="{63635D88-3E74-4D85-91EC-3D80815E74AF}" srcId="{9EF75A4A-7568-48BF-9380-D2F01A0742DD}" destId="{EFF2911A-98E9-4761-9034-2E5003479991}" srcOrd="0" destOrd="0" parTransId="{1C37A69C-AD20-4287-A900-16C76AF3B815}" sibTransId="{2FB40E48-FE67-498F-BC12-49F2E1268A03}"/>
    <dgm:cxn modelId="{77D91688-1993-42F0-B823-B4597E0AA097}" type="presOf" srcId="{EDDAE6BD-CC07-45A6-8744-7780F2F98638}" destId="{F6CA7EA3-DE03-497F-B168-CC23EA626A8F}" srcOrd="0" destOrd="0" presId="urn:microsoft.com/office/officeart/2008/layout/AlternatingPictureBlocks"/>
    <dgm:cxn modelId="{5E67CB82-0B7A-42C9-A918-8ACBD247AB23}" srcId="{9EF75A4A-7568-48BF-9380-D2F01A0742DD}" destId="{EDDAE6BD-CC07-45A6-8744-7780F2F98638}" srcOrd="1" destOrd="0" parTransId="{37E9A44D-5F94-4084-ABBE-2346D8C7D132}" sibTransId="{EEE1338A-CCC3-4380-8EBD-4B0927A02641}"/>
    <dgm:cxn modelId="{5B4D273C-558E-410E-838A-D56282268970}" type="presOf" srcId="{EFF2911A-98E9-4761-9034-2E5003479991}" destId="{C0446AB2-DC45-4546-967D-9748FCF746B8}" srcOrd="0" destOrd="0" presId="urn:microsoft.com/office/officeart/2008/layout/AlternatingPictureBlocks"/>
    <dgm:cxn modelId="{9FAE362E-CD21-42B3-8AE9-EDF9A0F8C170}" type="presOf" srcId="{9EF75A4A-7568-48BF-9380-D2F01A0742DD}" destId="{4367D88C-40EA-4C6F-9997-A5D6AEC694B2}" srcOrd="0" destOrd="0" presId="urn:microsoft.com/office/officeart/2008/layout/AlternatingPictureBlocks"/>
    <dgm:cxn modelId="{16F4876D-71C1-46DB-913D-148CD9CEE01D}" type="presParOf" srcId="{4367D88C-40EA-4C6F-9997-A5D6AEC694B2}" destId="{E00DA257-2D90-4F1D-A8DA-28D3BA7DE63A}" srcOrd="0" destOrd="0" presId="urn:microsoft.com/office/officeart/2008/layout/AlternatingPictureBlocks"/>
    <dgm:cxn modelId="{80078D96-0704-4B2A-ACB8-341185794881}" type="presParOf" srcId="{E00DA257-2D90-4F1D-A8DA-28D3BA7DE63A}" destId="{C0446AB2-DC45-4546-967D-9748FCF746B8}" srcOrd="0" destOrd="0" presId="urn:microsoft.com/office/officeart/2008/layout/AlternatingPictureBlocks"/>
    <dgm:cxn modelId="{8DFE3BBB-C235-4C8D-8A6C-E0CA1BDEFA23}" type="presParOf" srcId="{E00DA257-2D90-4F1D-A8DA-28D3BA7DE63A}" destId="{5BE98562-2474-4B5E-8ACD-CFA78CA02212}" srcOrd="1" destOrd="0" presId="urn:microsoft.com/office/officeart/2008/layout/AlternatingPictureBlocks"/>
    <dgm:cxn modelId="{20987944-94FB-4153-AABC-AE3A8A3B444A}" type="presParOf" srcId="{4367D88C-40EA-4C6F-9997-A5D6AEC694B2}" destId="{EF6256B5-5688-46C5-80F1-53BCD9DC2C23}" srcOrd="1" destOrd="0" presId="urn:microsoft.com/office/officeart/2008/layout/AlternatingPictureBlocks"/>
    <dgm:cxn modelId="{59A3FA11-3F95-43BA-8A0D-C348CDF37C38}" type="presParOf" srcId="{4367D88C-40EA-4C6F-9997-A5D6AEC694B2}" destId="{E778356F-45C0-448E-8C95-BEDCB5483A91}" srcOrd="2" destOrd="0" presId="urn:microsoft.com/office/officeart/2008/layout/AlternatingPictureBlocks"/>
    <dgm:cxn modelId="{219C9388-EBA5-4E74-ABC7-3A9CF316336D}" type="presParOf" srcId="{E778356F-45C0-448E-8C95-BEDCB5483A91}" destId="{F6CA7EA3-DE03-497F-B168-CC23EA626A8F}" srcOrd="0" destOrd="0" presId="urn:microsoft.com/office/officeart/2008/layout/AlternatingPictureBlocks"/>
    <dgm:cxn modelId="{7CFA6528-9398-40E9-BAFF-F14C950693BC}" type="presParOf" srcId="{E778356F-45C0-448E-8C95-BEDCB5483A91}" destId="{B32CEF56-8B44-4FA8-BD79-A532AB6AE344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A67AA-0FBB-432D-B182-EC4042F4498C}" type="doc">
      <dgm:prSet loTypeId="urn:microsoft.com/office/officeart/2005/8/layout/cycle7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3DBE8F5-F91F-40EA-B093-BF78EE89A55C}">
      <dgm:prSet custT="1"/>
      <dgm:spPr/>
      <dgm:t>
        <a:bodyPr/>
        <a:lstStyle/>
        <a:p>
          <a:pPr algn="ctr" rtl="0"/>
          <a:r>
            <a:rPr lang="ru-RU" sz="20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Магаданской области</a:t>
          </a:r>
        </a:p>
        <a:p>
          <a:pPr algn="ctr" rtl="0"/>
          <a:r>
            <a:rPr lang="ru-RU" sz="20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10 бюджетов</a:t>
          </a:r>
          <a:endParaRPr lang="ru-RU" sz="2000" b="1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B65CA-BB26-4ED8-B285-F1BF11B7C779}" type="parTrans" cxnId="{78A85D89-FE8E-4DE1-B7CD-F8BFB9877AEE}">
      <dgm:prSet/>
      <dgm:spPr/>
      <dgm:t>
        <a:bodyPr/>
        <a:lstStyle/>
        <a:p>
          <a:pPr algn="ctr"/>
          <a:endParaRPr lang="ru-RU" sz="4800" b="1" i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DE6CF-BB6C-408B-BED8-78FBCB29A7FD}" type="sibTrans" cxnId="{78A85D89-FE8E-4DE1-B7CD-F8BFB9877AEE}">
      <dgm:prSet custT="1"/>
      <dgm:spPr/>
      <dgm:t>
        <a:bodyPr/>
        <a:lstStyle/>
        <a:p>
          <a:pPr algn="ctr"/>
          <a:endParaRPr lang="ru-RU" sz="1200" b="1" i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10FF0-3A9C-4FD2-814F-3D13EFE4AA13}">
      <dgm:prSet custT="1"/>
      <dgm:spPr/>
      <dgm:t>
        <a:bodyPr/>
        <a:lstStyle/>
        <a:p>
          <a:pPr algn="ctr"/>
          <a:r>
            <a:rPr lang="ru-RU" sz="18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Областной бюджет</a:t>
          </a:r>
        </a:p>
        <a:p>
          <a:pPr algn="ctr"/>
          <a:r>
            <a:rPr lang="ru-RU" sz="18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000" b="1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B1C36-96FE-4651-9DE4-0140084E5AB3}" type="parTrans" cxnId="{02FB10E5-10EA-4684-ABC2-98056BCB1C7D}">
      <dgm:prSet/>
      <dgm:spPr/>
      <dgm:t>
        <a:bodyPr/>
        <a:lstStyle/>
        <a:p>
          <a:pPr algn="ctr"/>
          <a:endParaRPr lang="ru-RU" sz="4800" b="1" i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54228-7C82-4F68-A8AB-3DC4F802F10D}" type="sibTrans" cxnId="{02FB10E5-10EA-4684-ABC2-98056BCB1C7D}">
      <dgm:prSet custT="1"/>
      <dgm:spPr>
        <a:noFill/>
      </dgm:spPr>
      <dgm:t>
        <a:bodyPr/>
        <a:lstStyle/>
        <a:p>
          <a:pPr algn="ctr"/>
          <a:endParaRPr lang="ru-RU" sz="1200" b="1" i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3EA9C-BF6E-4FD5-BE67-5444E1E682BD}">
      <dgm:prSet custT="1"/>
      <dgm:spPr/>
      <dgm:t>
        <a:bodyPr/>
        <a:lstStyle/>
        <a:p>
          <a:pPr algn="ctr"/>
          <a:r>
            <a:rPr lang="ru-RU" sz="18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Бюджеты городских кругов </a:t>
          </a:r>
        </a:p>
        <a:p>
          <a:pPr algn="ctr"/>
          <a:r>
            <a:rPr lang="ru-RU" sz="18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ru-RU" sz="1800" b="1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CFD34-41E5-4A0E-94D1-11CD042FEA83}" type="parTrans" cxnId="{89759367-E8CE-4B02-9B44-60C496CED98A}">
      <dgm:prSet/>
      <dgm:spPr/>
      <dgm:t>
        <a:bodyPr/>
        <a:lstStyle/>
        <a:p>
          <a:pPr algn="ctr"/>
          <a:endParaRPr lang="ru-RU" sz="4800" b="1" i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95944-B395-49B8-9E63-01FB08C95A28}" type="sibTrans" cxnId="{89759367-E8CE-4B02-9B44-60C496CED98A}">
      <dgm:prSet custT="1"/>
      <dgm:spPr/>
      <dgm:t>
        <a:bodyPr/>
        <a:lstStyle/>
        <a:p>
          <a:pPr algn="ctr"/>
          <a:endParaRPr lang="ru-RU" sz="1200" b="1" i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396C7-3FDA-42B4-B12F-7F2C453230D8}" type="pres">
      <dgm:prSet presAssocID="{328A67AA-0FBB-432D-B182-EC4042F4498C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4A290-8DF4-4B37-ADE9-7F0982A40243}" type="pres">
      <dgm:prSet presAssocID="{93DBE8F5-F91F-40EA-B093-BF78EE89A55C}" presName="node" presStyleLbl="node1" presStyleIdx="0" presStyleCnt="3" custScaleX="164296" custScaleY="122746" custRadScaleRad="112472" custRadScaleInc="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25AFB-D58F-4891-B9D9-E43244476A94}" type="pres">
      <dgm:prSet presAssocID="{A92DE6CF-BB6C-408B-BED8-78FBCB29A7FD}" presName="sibTrans" presStyleLbl="sibTrans2D1" presStyleIdx="0" presStyleCnt="3" custScaleX="157733"/>
      <dgm:spPr/>
      <dgm:t>
        <a:bodyPr/>
        <a:lstStyle/>
        <a:p>
          <a:endParaRPr lang="ru-RU"/>
        </a:p>
      </dgm:t>
    </dgm:pt>
    <dgm:pt modelId="{2D606786-C68F-4A1D-B23D-0FD45F003FA5}" type="pres">
      <dgm:prSet presAssocID="{A92DE6CF-BB6C-408B-BED8-78FBCB29A7F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2E1DC03-83EC-4FA9-A9F3-D021E6B42A1B}" type="pres">
      <dgm:prSet presAssocID="{17610FF0-3A9C-4FD2-814F-3D13EFE4AA13}" presName="node" presStyleLbl="node1" presStyleIdx="1" presStyleCnt="3" custRadScaleRad="73451" custRadScaleInc="2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72D7-A489-4C55-856C-49001E80D225}" type="pres">
      <dgm:prSet presAssocID="{8CA54228-7C82-4F68-A8AB-3DC4F802F1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CB55190-28A5-498F-A122-05F90EC4A7CB}" type="pres">
      <dgm:prSet presAssocID="{8CA54228-7C82-4F68-A8AB-3DC4F802F1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CC52BA6-2195-4200-9310-26E890B71FB4}" type="pres">
      <dgm:prSet presAssocID="{2923EA9C-BF6E-4FD5-BE67-5444E1E682BD}" presName="node" presStyleLbl="node1" presStyleIdx="2" presStyleCnt="3" custRadScaleRad="74078" custRadScaleInc="-29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6C6FC-3080-43DC-9AD4-F8B6D31E63B9}" type="pres">
      <dgm:prSet presAssocID="{B4095944-B395-49B8-9E63-01FB08C95A28}" presName="sibTrans" presStyleLbl="sibTrans2D1" presStyleIdx="2" presStyleCnt="3" custScaleX="150181"/>
      <dgm:spPr/>
      <dgm:t>
        <a:bodyPr/>
        <a:lstStyle/>
        <a:p>
          <a:endParaRPr lang="ru-RU"/>
        </a:p>
      </dgm:t>
    </dgm:pt>
    <dgm:pt modelId="{846CCD7D-A31E-4F37-87B8-36FE02C758C5}" type="pres">
      <dgm:prSet presAssocID="{B4095944-B395-49B8-9E63-01FB08C95A2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632CDFC-20B9-4D9D-AE81-6515AD0559F2}" type="presOf" srcId="{8CA54228-7C82-4F68-A8AB-3DC4F802F10D}" destId="{AC6072D7-A489-4C55-856C-49001E80D225}" srcOrd="0" destOrd="0" presId="urn:microsoft.com/office/officeart/2005/8/layout/cycle7"/>
    <dgm:cxn modelId="{1732C174-F23D-4901-85D3-D89B85E3314C}" type="presOf" srcId="{A92DE6CF-BB6C-408B-BED8-78FBCB29A7FD}" destId="{2D606786-C68F-4A1D-B23D-0FD45F003FA5}" srcOrd="1" destOrd="0" presId="urn:microsoft.com/office/officeart/2005/8/layout/cycle7"/>
    <dgm:cxn modelId="{78A85D89-FE8E-4DE1-B7CD-F8BFB9877AEE}" srcId="{328A67AA-0FBB-432D-B182-EC4042F4498C}" destId="{93DBE8F5-F91F-40EA-B093-BF78EE89A55C}" srcOrd="0" destOrd="0" parTransId="{F39B65CA-BB26-4ED8-B285-F1BF11B7C779}" sibTransId="{A92DE6CF-BB6C-408B-BED8-78FBCB29A7FD}"/>
    <dgm:cxn modelId="{B408A1EA-864B-4F78-B4BD-AD7AF023118F}" type="presOf" srcId="{B4095944-B395-49B8-9E63-01FB08C95A28}" destId="{846CCD7D-A31E-4F37-87B8-36FE02C758C5}" srcOrd="1" destOrd="0" presId="urn:microsoft.com/office/officeart/2005/8/layout/cycle7"/>
    <dgm:cxn modelId="{672C1D79-FA18-4B55-A9D3-BA716D2D3166}" type="presOf" srcId="{328A67AA-0FBB-432D-B182-EC4042F4498C}" destId="{F9D396C7-3FDA-42B4-B12F-7F2C453230D8}" srcOrd="0" destOrd="0" presId="urn:microsoft.com/office/officeart/2005/8/layout/cycle7"/>
    <dgm:cxn modelId="{D58ACBA0-7705-4030-8FD4-E16FBC093C53}" type="presOf" srcId="{2923EA9C-BF6E-4FD5-BE67-5444E1E682BD}" destId="{0CC52BA6-2195-4200-9310-26E890B71FB4}" srcOrd="0" destOrd="0" presId="urn:microsoft.com/office/officeart/2005/8/layout/cycle7"/>
    <dgm:cxn modelId="{02FB10E5-10EA-4684-ABC2-98056BCB1C7D}" srcId="{328A67AA-0FBB-432D-B182-EC4042F4498C}" destId="{17610FF0-3A9C-4FD2-814F-3D13EFE4AA13}" srcOrd="1" destOrd="0" parTransId="{1C7B1C36-96FE-4651-9DE4-0140084E5AB3}" sibTransId="{8CA54228-7C82-4F68-A8AB-3DC4F802F10D}"/>
    <dgm:cxn modelId="{6E047B3E-53E8-45B1-B988-CF64128F89BF}" type="presOf" srcId="{93DBE8F5-F91F-40EA-B093-BF78EE89A55C}" destId="{5814A290-8DF4-4B37-ADE9-7F0982A40243}" srcOrd="0" destOrd="0" presId="urn:microsoft.com/office/officeart/2005/8/layout/cycle7"/>
    <dgm:cxn modelId="{2DDB001F-5BDF-44FA-867C-7E5F1BFA3CEC}" type="presOf" srcId="{17610FF0-3A9C-4FD2-814F-3D13EFE4AA13}" destId="{42E1DC03-83EC-4FA9-A9F3-D021E6B42A1B}" srcOrd="0" destOrd="0" presId="urn:microsoft.com/office/officeart/2005/8/layout/cycle7"/>
    <dgm:cxn modelId="{02D4D4E2-9E1B-4BF4-A173-9D97C2F3B9AB}" type="presOf" srcId="{8CA54228-7C82-4F68-A8AB-3DC4F802F10D}" destId="{ACB55190-28A5-498F-A122-05F90EC4A7CB}" srcOrd="1" destOrd="0" presId="urn:microsoft.com/office/officeart/2005/8/layout/cycle7"/>
    <dgm:cxn modelId="{E84A8FA1-C975-48C7-BACD-327A7E85F743}" type="presOf" srcId="{A92DE6CF-BB6C-408B-BED8-78FBCB29A7FD}" destId="{AE325AFB-D58F-4891-B9D9-E43244476A94}" srcOrd="0" destOrd="0" presId="urn:microsoft.com/office/officeart/2005/8/layout/cycle7"/>
    <dgm:cxn modelId="{5B465055-E515-4D77-AB0D-9659E13A352E}" type="presOf" srcId="{B4095944-B395-49B8-9E63-01FB08C95A28}" destId="{6DC6C6FC-3080-43DC-9AD4-F8B6D31E63B9}" srcOrd="0" destOrd="0" presId="urn:microsoft.com/office/officeart/2005/8/layout/cycle7"/>
    <dgm:cxn modelId="{89759367-E8CE-4B02-9B44-60C496CED98A}" srcId="{328A67AA-0FBB-432D-B182-EC4042F4498C}" destId="{2923EA9C-BF6E-4FD5-BE67-5444E1E682BD}" srcOrd="2" destOrd="0" parTransId="{4E3CFD34-41E5-4A0E-94D1-11CD042FEA83}" sibTransId="{B4095944-B395-49B8-9E63-01FB08C95A28}"/>
    <dgm:cxn modelId="{8AFD1D13-3098-4999-9760-684E9E60285B}" type="presParOf" srcId="{F9D396C7-3FDA-42B4-B12F-7F2C453230D8}" destId="{5814A290-8DF4-4B37-ADE9-7F0982A40243}" srcOrd="0" destOrd="0" presId="urn:microsoft.com/office/officeart/2005/8/layout/cycle7"/>
    <dgm:cxn modelId="{6C449E4C-7676-42F8-A458-6B8887F16FB5}" type="presParOf" srcId="{F9D396C7-3FDA-42B4-B12F-7F2C453230D8}" destId="{AE325AFB-D58F-4891-B9D9-E43244476A94}" srcOrd="1" destOrd="0" presId="urn:microsoft.com/office/officeart/2005/8/layout/cycle7"/>
    <dgm:cxn modelId="{2D558351-A6CC-454E-B239-7005634F4FB8}" type="presParOf" srcId="{AE325AFB-D58F-4891-B9D9-E43244476A94}" destId="{2D606786-C68F-4A1D-B23D-0FD45F003FA5}" srcOrd="0" destOrd="0" presId="urn:microsoft.com/office/officeart/2005/8/layout/cycle7"/>
    <dgm:cxn modelId="{C87F3C8C-CFA4-4180-A9C1-E76262806B73}" type="presParOf" srcId="{F9D396C7-3FDA-42B4-B12F-7F2C453230D8}" destId="{42E1DC03-83EC-4FA9-A9F3-D021E6B42A1B}" srcOrd="2" destOrd="0" presId="urn:microsoft.com/office/officeart/2005/8/layout/cycle7"/>
    <dgm:cxn modelId="{789CA1B6-E8B3-4934-9872-515548763D13}" type="presParOf" srcId="{F9D396C7-3FDA-42B4-B12F-7F2C453230D8}" destId="{AC6072D7-A489-4C55-856C-49001E80D225}" srcOrd="3" destOrd="0" presId="urn:microsoft.com/office/officeart/2005/8/layout/cycle7"/>
    <dgm:cxn modelId="{363BE9DE-38C7-476C-AC83-CBB59889A8A1}" type="presParOf" srcId="{AC6072D7-A489-4C55-856C-49001E80D225}" destId="{ACB55190-28A5-498F-A122-05F90EC4A7CB}" srcOrd="0" destOrd="0" presId="urn:microsoft.com/office/officeart/2005/8/layout/cycle7"/>
    <dgm:cxn modelId="{F1DB222A-3795-4159-8E4A-42F0464BEAC1}" type="presParOf" srcId="{F9D396C7-3FDA-42B4-B12F-7F2C453230D8}" destId="{0CC52BA6-2195-4200-9310-26E890B71FB4}" srcOrd="4" destOrd="0" presId="urn:microsoft.com/office/officeart/2005/8/layout/cycle7"/>
    <dgm:cxn modelId="{FEEACF22-FAEF-420E-ABBE-A9A01A2D8D34}" type="presParOf" srcId="{F9D396C7-3FDA-42B4-B12F-7F2C453230D8}" destId="{6DC6C6FC-3080-43DC-9AD4-F8B6D31E63B9}" srcOrd="5" destOrd="0" presId="urn:microsoft.com/office/officeart/2005/8/layout/cycle7"/>
    <dgm:cxn modelId="{CDEBC3A8-00DD-4FCE-A197-5970C3C7892D}" type="presParOf" srcId="{6DC6C6FC-3080-43DC-9AD4-F8B6D31E63B9}" destId="{846CCD7D-A31E-4F37-87B8-36FE02C758C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A0CBC1-7335-4BC0-98D6-FC63DC3E226B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AA783B2-6A3B-4219-AD8E-C26D87043268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Рассмотрение </a:t>
          </a:r>
        </a:p>
        <a:p>
          <a:r>
            <a:rPr 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утверждение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92DA7F-564F-4B2F-AAE7-0A20F82C69F4}" type="parTrans" cxnId="{DE50657D-192F-4A34-A355-2547C259C4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36569C3-F474-456F-9DA4-2FC0AF58959F}" type="sibTrans" cxnId="{DE50657D-192F-4A34-A355-2547C259C4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10566CF-9CE5-40A4-8669-0D527DE245A0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Исполнение и отчетность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F543F0-915C-410F-A44A-27A0A8EAF1D3}" type="parTrans" cxnId="{7330950E-7D77-4944-AFE9-2CF159E6348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5C335B3-985E-4BD4-82C7-3A84C25FA859}" type="sibTrans" cxnId="{7330950E-7D77-4944-AFE9-2CF159E6348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3F8CF2-8538-450F-950F-8AE8E4BEB243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Государственный финансовый контроль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2E2EA1-C279-4939-8341-815F9EFB45A7}" type="parTrans" cxnId="{2F5A0517-03FF-456B-8897-21326275EE5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54EC5E6-1858-4185-9BBF-EE2A134D3D62}" type="sibTrans" cxnId="{2F5A0517-03FF-456B-8897-21326275EE5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EA028DD-CDDE-4AAA-A02A-755EDAEB2A1B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Составление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54ACEA-1953-4A7C-9527-E4B06901AE76}" type="parTrans" cxnId="{81755C54-6359-4931-85F8-3F816D1A6C0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6869D79-AC34-47B3-BD65-52B528785C6A}" type="sibTrans" cxnId="{81755C54-6359-4931-85F8-3F816D1A6C0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748A430-8062-40C8-9870-B1A6FE0B5488}" type="pres">
      <dgm:prSet presAssocID="{9EA0CBC1-7335-4BC0-98D6-FC63DC3E22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59C14-2E43-4698-B4DB-A06FCDBFD19E}" type="pres">
      <dgm:prSet presAssocID="{5AA783B2-6A3B-4219-AD8E-C26D87043268}" presName="dummy" presStyleCnt="0"/>
      <dgm:spPr/>
      <dgm:t>
        <a:bodyPr/>
        <a:lstStyle/>
        <a:p>
          <a:endParaRPr lang="ru-RU"/>
        </a:p>
      </dgm:t>
    </dgm:pt>
    <dgm:pt modelId="{8AA11B26-D27E-4721-BBD8-C03EC5802459}" type="pres">
      <dgm:prSet presAssocID="{5AA783B2-6A3B-4219-AD8E-C26D87043268}" presName="node" presStyleLbl="revTx" presStyleIdx="0" presStyleCnt="4" custScaleX="94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EE246-300B-43C7-A7CA-9B14AA96E073}" type="pres">
      <dgm:prSet presAssocID="{D36569C3-F474-456F-9DA4-2FC0AF58959F}" presName="sibTrans" presStyleLbl="node1" presStyleIdx="0" presStyleCnt="4"/>
      <dgm:spPr/>
      <dgm:t>
        <a:bodyPr/>
        <a:lstStyle/>
        <a:p>
          <a:endParaRPr lang="ru-RU"/>
        </a:p>
      </dgm:t>
    </dgm:pt>
    <dgm:pt modelId="{904E1AAB-876E-4C29-9489-75DF55DC493F}" type="pres">
      <dgm:prSet presAssocID="{610566CF-9CE5-40A4-8669-0D527DE245A0}" presName="dummy" presStyleCnt="0"/>
      <dgm:spPr/>
      <dgm:t>
        <a:bodyPr/>
        <a:lstStyle/>
        <a:p>
          <a:endParaRPr lang="ru-RU"/>
        </a:p>
      </dgm:t>
    </dgm:pt>
    <dgm:pt modelId="{5584B58E-A4F8-41EF-BF4F-9B406DAABC38}" type="pres">
      <dgm:prSet presAssocID="{610566CF-9CE5-40A4-8669-0D527DE245A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C1707-7CD8-4E26-B475-A3925C4184BF}" type="pres">
      <dgm:prSet presAssocID="{C5C335B3-985E-4BD4-82C7-3A84C25FA859}" presName="sibTrans" presStyleLbl="node1" presStyleIdx="1" presStyleCnt="4"/>
      <dgm:spPr/>
      <dgm:t>
        <a:bodyPr/>
        <a:lstStyle/>
        <a:p>
          <a:endParaRPr lang="ru-RU"/>
        </a:p>
      </dgm:t>
    </dgm:pt>
    <dgm:pt modelId="{6A5D5EE9-C9BC-4DA5-9C65-9EC7D3DD6AF3}" type="pres">
      <dgm:prSet presAssocID="{3A3F8CF2-8538-450F-950F-8AE8E4BEB243}" presName="dummy" presStyleCnt="0"/>
      <dgm:spPr/>
      <dgm:t>
        <a:bodyPr/>
        <a:lstStyle/>
        <a:p>
          <a:endParaRPr lang="ru-RU"/>
        </a:p>
      </dgm:t>
    </dgm:pt>
    <dgm:pt modelId="{20C4510D-B658-47D9-BAC6-847D7DBBF4A3}" type="pres">
      <dgm:prSet presAssocID="{3A3F8CF2-8538-450F-950F-8AE8E4BEB243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46706-78DD-459D-8808-F104F43F35C1}" type="pres">
      <dgm:prSet presAssocID="{F54EC5E6-1858-4185-9BBF-EE2A134D3D62}" presName="sibTrans" presStyleLbl="node1" presStyleIdx="2" presStyleCnt="4"/>
      <dgm:spPr/>
      <dgm:t>
        <a:bodyPr/>
        <a:lstStyle/>
        <a:p>
          <a:endParaRPr lang="ru-RU"/>
        </a:p>
      </dgm:t>
    </dgm:pt>
    <dgm:pt modelId="{5A9EE754-E372-4C20-A78E-228EE48428B0}" type="pres">
      <dgm:prSet presAssocID="{EEA028DD-CDDE-4AAA-A02A-755EDAEB2A1B}" presName="dummy" presStyleCnt="0"/>
      <dgm:spPr/>
      <dgm:t>
        <a:bodyPr/>
        <a:lstStyle/>
        <a:p>
          <a:endParaRPr lang="ru-RU"/>
        </a:p>
      </dgm:t>
    </dgm:pt>
    <dgm:pt modelId="{157F0A72-85CB-4997-8C6D-95BF07460136}" type="pres">
      <dgm:prSet presAssocID="{EEA028DD-CDDE-4AAA-A02A-755EDAEB2A1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9697C-02B0-446E-A382-D62F20B19555}" type="pres">
      <dgm:prSet presAssocID="{B6869D79-AC34-47B3-BD65-52B528785C6A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EF5E5040-DE93-48EB-B10B-11334BCF7386}" type="presOf" srcId="{9EA0CBC1-7335-4BC0-98D6-FC63DC3E226B}" destId="{4748A430-8062-40C8-9870-B1A6FE0B5488}" srcOrd="0" destOrd="0" presId="urn:microsoft.com/office/officeart/2005/8/layout/cycle1"/>
    <dgm:cxn modelId="{E0A0C026-4157-4560-A08A-38134B35889D}" type="presOf" srcId="{610566CF-9CE5-40A4-8669-0D527DE245A0}" destId="{5584B58E-A4F8-41EF-BF4F-9B406DAABC38}" srcOrd="0" destOrd="0" presId="urn:microsoft.com/office/officeart/2005/8/layout/cycle1"/>
    <dgm:cxn modelId="{DE50657D-192F-4A34-A355-2547C259C453}" srcId="{9EA0CBC1-7335-4BC0-98D6-FC63DC3E226B}" destId="{5AA783B2-6A3B-4219-AD8E-C26D87043268}" srcOrd="0" destOrd="0" parTransId="{9592DA7F-564F-4B2F-AAE7-0A20F82C69F4}" sibTransId="{D36569C3-F474-456F-9DA4-2FC0AF58959F}"/>
    <dgm:cxn modelId="{2641280C-3EB1-4315-BE4F-8744EF00ABC5}" type="presOf" srcId="{C5C335B3-985E-4BD4-82C7-3A84C25FA859}" destId="{1E6C1707-7CD8-4E26-B475-A3925C4184BF}" srcOrd="0" destOrd="0" presId="urn:microsoft.com/office/officeart/2005/8/layout/cycle1"/>
    <dgm:cxn modelId="{FDE21238-80A3-4D46-B7FF-7AD2DF6A2F0E}" type="presOf" srcId="{F54EC5E6-1858-4185-9BBF-EE2A134D3D62}" destId="{55646706-78DD-459D-8808-F104F43F35C1}" srcOrd="0" destOrd="0" presId="urn:microsoft.com/office/officeart/2005/8/layout/cycle1"/>
    <dgm:cxn modelId="{7330950E-7D77-4944-AFE9-2CF159E6348A}" srcId="{9EA0CBC1-7335-4BC0-98D6-FC63DC3E226B}" destId="{610566CF-9CE5-40A4-8669-0D527DE245A0}" srcOrd="1" destOrd="0" parTransId="{F0F543F0-915C-410F-A44A-27A0A8EAF1D3}" sibTransId="{C5C335B3-985E-4BD4-82C7-3A84C25FA859}"/>
    <dgm:cxn modelId="{81755C54-6359-4931-85F8-3F816D1A6C0F}" srcId="{9EA0CBC1-7335-4BC0-98D6-FC63DC3E226B}" destId="{EEA028DD-CDDE-4AAA-A02A-755EDAEB2A1B}" srcOrd="3" destOrd="0" parTransId="{A354ACEA-1953-4A7C-9527-E4B06901AE76}" sibTransId="{B6869D79-AC34-47B3-BD65-52B528785C6A}"/>
    <dgm:cxn modelId="{DCFB1257-B254-4B68-8012-F1A3257CB79E}" type="presOf" srcId="{3A3F8CF2-8538-450F-950F-8AE8E4BEB243}" destId="{20C4510D-B658-47D9-BAC6-847D7DBBF4A3}" srcOrd="0" destOrd="0" presId="urn:microsoft.com/office/officeart/2005/8/layout/cycle1"/>
    <dgm:cxn modelId="{98428805-E79E-46B8-868C-227DFACADBE0}" type="presOf" srcId="{D36569C3-F474-456F-9DA4-2FC0AF58959F}" destId="{5DDEE246-300B-43C7-A7CA-9B14AA96E073}" srcOrd="0" destOrd="0" presId="urn:microsoft.com/office/officeart/2005/8/layout/cycle1"/>
    <dgm:cxn modelId="{834D2213-ADB7-45FC-99FC-2C6CDFECEB87}" type="presOf" srcId="{B6869D79-AC34-47B3-BD65-52B528785C6A}" destId="{C1E9697C-02B0-446E-A382-D62F20B19555}" srcOrd="0" destOrd="0" presId="urn:microsoft.com/office/officeart/2005/8/layout/cycle1"/>
    <dgm:cxn modelId="{03FD8DE9-C45D-490B-A500-B3B3892E7010}" type="presOf" srcId="{5AA783B2-6A3B-4219-AD8E-C26D87043268}" destId="{8AA11B26-D27E-4721-BBD8-C03EC5802459}" srcOrd="0" destOrd="0" presId="urn:microsoft.com/office/officeart/2005/8/layout/cycle1"/>
    <dgm:cxn modelId="{BB3DABD4-6FAA-4A37-B7DE-B405FD1B2126}" type="presOf" srcId="{EEA028DD-CDDE-4AAA-A02A-755EDAEB2A1B}" destId="{157F0A72-85CB-4997-8C6D-95BF07460136}" srcOrd="0" destOrd="0" presId="urn:microsoft.com/office/officeart/2005/8/layout/cycle1"/>
    <dgm:cxn modelId="{2F5A0517-03FF-456B-8897-21326275EE5C}" srcId="{9EA0CBC1-7335-4BC0-98D6-FC63DC3E226B}" destId="{3A3F8CF2-8538-450F-950F-8AE8E4BEB243}" srcOrd="2" destOrd="0" parTransId="{4E2E2EA1-C279-4939-8341-815F9EFB45A7}" sibTransId="{F54EC5E6-1858-4185-9BBF-EE2A134D3D62}"/>
    <dgm:cxn modelId="{E5D8C00A-EB53-40B8-9FC9-F1E8415D888C}" type="presParOf" srcId="{4748A430-8062-40C8-9870-B1A6FE0B5488}" destId="{AFC59C14-2E43-4698-B4DB-A06FCDBFD19E}" srcOrd="0" destOrd="0" presId="urn:microsoft.com/office/officeart/2005/8/layout/cycle1"/>
    <dgm:cxn modelId="{A1FC1BBB-5201-4147-9D9C-AD015EB25DFF}" type="presParOf" srcId="{4748A430-8062-40C8-9870-B1A6FE0B5488}" destId="{8AA11B26-D27E-4721-BBD8-C03EC5802459}" srcOrd="1" destOrd="0" presId="urn:microsoft.com/office/officeart/2005/8/layout/cycle1"/>
    <dgm:cxn modelId="{E218154B-0C26-41AC-B668-4367052A8C94}" type="presParOf" srcId="{4748A430-8062-40C8-9870-B1A6FE0B5488}" destId="{5DDEE246-300B-43C7-A7CA-9B14AA96E073}" srcOrd="2" destOrd="0" presId="urn:microsoft.com/office/officeart/2005/8/layout/cycle1"/>
    <dgm:cxn modelId="{805F113E-873C-4B8E-9C58-A326E8709157}" type="presParOf" srcId="{4748A430-8062-40C8-9870-B1A6FE0B5488}" destId="{904E1AAB-876E-4C29-9489-75DF55DC493F}" srcOrd="3" destOrd="0" presId="urn:microsoft.com/office/officeart/2005/8/layout/cycle1"/>
    <dgm:cxn modelId="{E7C91BDB-3008-4BF1-B47E-51C80139AEAB}" type="presParOf" srcId="{4748A430-8062-40C8-9870-B1A6FE0B5488}" destId="{5584B58E-A4F8-41EF-BF4F-9B406DAABC38}" srcOrd="4" destOrd="0" presId="urn:microsoft.com/office/officeart/2005/8/layout/cycle1"/>
    <dgm:cxn modelId="{C1BC6F90-0591-4D47-947C-B06EEB87CE23}" type="presParOf" srcId="{4748A430-8062-40C8-9870-B1A6FE0B5488}" destId="{1E6C1707-7CD8-4E26-B475-A3925C4184BF}" srcOrd="5" destOrd="0" presId="urn:microsoft.com/office/officeart/2005/8/layout/cycle1"/>
    <dgm:cxn modelId="{53071A95-AE30-419E-8EB6-EAAE9E20F80A}" type="presParOf" srcId="{4748A430-8062-40C8-9870-B1A6FE0B5488}" destId="{6A5D5EE9-C9BC-4DA5-9C65-9EC7D3DD6AF3}" srcOrd="6" destOrd="0" presId="urn:microsoft.com/office/officeart/2005/8/layout/cycle1"/>
    <dgm:cxn modelId="{A0211FD4-A8BC-4036-ABB5-3E119702CB6F}" type="presParOf" srcId="{4748A430-8062-40C8-9870-B1A6FE0B5488}" destId="{20C4510D-B658-47D9-BAC6-847D7DBBF4A3}" srcOrd="7" destOrd="0" presId="urn:microsoft.com/office/officeart/2005/8/layout/cycle1"/>
    <dgm:cxn modelId="{91F3BCB4-3230-42EE-BD5A-EA44C9493513}" type="presParOf" srcId="{4748A430-8062-40C8-9870-B1A6FE0B5488}" destId="{55646706-78DD-459D-8808-F104F43F35C1}" srcOrd="8" destOrd="0" presId="urn:microsoft.com/office/officeart/2005/8/layout/cycle1"/>
    <dgm:cxn modelId="{7403CB57-17A7-449D-A8A7-F2B51E0AF2F6}" type="presParOf" srcId="{4748A430-8062-40C8-9870-B1A6FE0B5488}" destId="{5A9EE754-E372-4C20-A78E-228EE48428B0}" srcOrd="9" destOrd="0" presId="urn:microsoft.com/office/officeart/2005/8/layout/cycle1"/>
    <dgm:cxn modelId="{DDEE0652-5D74-4B29-B710-B2B21B4CC540}" type="presParOf" srcId="{4748A430-8062-40C8-9870-B1A6FE0B5488}" destId="{157F0A72-85CB-4997-8C6D-95BF07460136}" srcOrd="10" destOrd="0" presId="urn:microsoft.com/office/officeart/2005/8/layout/cycle1"/>
    <dgm:cxn modelId="{4937C2CA-C271-48A7-A538-3ED3BF748E4F}" type="presParOf" srcId="{4748A430-8062-40C8-9870-B1A6FE0B5488}" destId="{C1E9697C-02B0-446E-A382-D62F20B1955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000A97-C5C9-42CB-AB55-9202891ABEB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432A9E85-B0BA-41CF-9122-E22B4D56F35C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процесс в Магаданской области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7A190-CF6C-4784-B6CD-6467CAAED860}" type="parTrans" cxnId="{BB576536-8269-4DA8-A2B7-6512CE6438BC}">
      <dgm:prSet/>
      <dgm:spPr/>
      <dgm:t>
        <a:bodyPr/>
        <a:lstStyle/>
        <a:p>
          <a:endParaRPr lang="ru-RU"/>
        </a:p>
      </dgm:t>
    </dgm:pt>
    <dgm:pt modelId="{60C35CDF-1629-422F-BCBB-8C9BF2F70D28}" type="sibTrans" cxnId="{BB576536-8269-4DA8-A2B7-6512CE6438BC}">
      <dgm:prSet/>
      <dgm:spPr/>
      <dgm:t>
        <a:bodyPr/>
        <a:lstStyle/>
        <a:p>
          <a:endParaRPr lang="ru-RU"/>
        </a:p>
      </dgm:t>
    </dgm:pt>
    <dgm:pt modelId="{229189C5-5A0D-4E38-A669-D1F489ABAA73}" type="pres">
      <dgm:prSet presAssocID="{24000A97-C5C9-42CB-AB55-9202891ABEB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13BF7B1-F8CE-409C-8AE6-E3D1943D1E06}" type="pres">
      <dgm:prSet presAssocID="{432A9E85-B0BA-41CF-9122-E22B4D56F35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BAE409D5-5A67-40CB-886C-9AA0A775BF76}" type="pres">
      <dgm:prSet presAssocID="{432A9E85-B0BA-41CF-9122-E22B4D56F35C}" presName="Accent1" presStyleLbl="node1" presStyleIdx="0" presStyleCnt="6"/>
      <dgm:spPr/>
    </dgm:pt>
    <dgm:pt modelId="{9336D401-EFF5-48F8-AF19-8286F9EC1538}" type="pres">
      <dgm:prSet presAssocID="{432A9E85-B0BA-41CF-9122-E22B4D56F35C}" presName="Accent2" presStyleLbl="node1" presStyleIdx="1" presStyleCnt="6"/>
      <dgm:spPr/>
    </dgm:pt>
    <dgm:pt modelId="{05EC4945-3D5D-4C8B-A80A-19E32A1CD289}" type="pres">
      <dgm:prSet presAssocID="{432A9E85-B0BA-41CF-9122-E22B4D56F35C}" presName="Accent3" presStyleLbl="node1" presStyleIdx="2" presStyleCnt="6"/>
      <dgm:spPr/>
    </dgm:pt>
    <dgm:pt modelId="{B31DAE0C-2E56-4FCD-B1B9-7E2776D04D92}" type="pres">
      <dgm:prSet presAssocID="{432A9E85-B0BA-41CF-9122-E22B4D56F35C}" presName="Accent4" presStyleLbl="node1" presStyleIdx="3" presStyleCnt="6"/>
      <dgm:spPr/>
    </dgm:pt>
    <dgm:pt modelId="{B91B64C5-9F1B-4FBF-A360-9C89D6F4B140}" type="pres">
      <dgm:prSet presAssocID="{432A9E85-B0BA-41CF-9122-E22B4D56F35C}" presName="Accent5" presStyleLbl="node1" presStyleIdx="4" presStyleCnt="6"/>
      <dgm:spPr/>
    </dgm:pt>
    <dgm:pt modelId="{BF74EB58-A31F-4787-A866-07C353A63214}" type="pres">
      <dgm:prSet presAssocID="{432A9E85-B0BA-41CF-9122-E22B4D56F35C}" presName="Accent6" presStyleLbl="node1" presStyleIdx="5" presStyleCnt="6"/>
      <dgm:spPr/>
    </dgm:pt>
  </dgm:ptLst>
  <dgm:cxnLst>
    <dgm:cxn modelId="{BB576536-8269-4DA8-A2B7-6512CE6438BC}" srcId="{24000A97-C5C9-42CB-AB55-9202891ABEBC}" destId="{432A9E85-B0BA-41CF-9122-E22B4D56F35C}" srcOrd="0" destOrd="0" parTransId="{2727A190-CF6C-4784-B6CD-6467CAAED860}" sibTransId="{60C35CDF-1629-422F-BCBB-8C9BF2F70D28}"/>
    <dgm:cxn modelId="{5766E996-1C1C-461E-90F9-A91F8AAA3383}" type="presOf" srcId="{24000A97-C5C9-42CB-AB55-9202891ABEBC}" destId="{229189C5-5A0D-4E38-A669-D1F489ABAA73}" srcOrd="0" destOrd="0" presId="urn:microsoft.com/office/officeart/2009/3/layout/CircleRelationship"/>
    <dgm:cxn modelId="{831DA525-BF70-4747-AF47-563CD69E412A}" type="presOf" srcId="{432A9E85-B0BA-41CF-9122-E22B4D56F35C}" destId="{F13BF7B1-F8CE-409C-8AE6-E3D1943D1E06}" srcOrd="0" destOrd="0" presId="urn:microsoft.com/office/officeart/2009/3/layout/CircleRelationship"/>
    <dgm:cxn modelId="{08A35D64-A748-4239-9459-2356AD619BB5}" type="presParOf" srcId="{229189C5-5A0D-4E38-A669-D1F489ABAA73}" destId="{F13BF7B1-F8CE-409C-8AE6-E3D1943D1E06}" srcOrd="0" destOrd="0" presId="urn:microsoft.com/office/officeart/2009/3/layout/CircleRelationship"/>
    <dgm:cxn modelId="{ABA68C35-1F19-4430-B1C3-D54AA4C6247A}" type="presParOf" srcId="{229189C5-5A0D-4E38-A669-D1F489ABAA73}" destId="{BAE409D5-5A67-40CB-886C-9AA0A775BF76}" srcOrd="1" destOrd="0" presId="urn:microsoft.com/office/officeart/2009/3/layout/CircleRelationship"/>
    <dgm:cxn modelId="{CB72B85A-0E88-4BA7-BA20-866EAE9F01F9}" type="presParOf" srcId="{229189C5-5A0D-4E38-A669-D1F489ABAA73}" destId="{9336D401-EFF5-48F8-AF19-8286F9EC1538}" srcOrd="2" destOrd="0" presId="urn:microsoft.com/office/officeart/2009/3/layout/CircleRelationship"/>
    <dgm:cxn modelId="{FF3BDFE8-4FA6-4C20-B7CA-528E952B86EC}" type="presParOf" srcId="{229189C5-5A0D-4E38-A669-D1F489ABAA73}" destId="{05EC4945-3D5D-4C8B-A80A-19E32A1CD289}" srcOrd="3" destOrd="0" presId="urn:microsoft.com/office/officeart/2009/3/layout/CircleRelationship"/>
    <dgm:cxn modelId="{EFA8EFA7-4FB1-4CBE-959D-C50E55A8D654}" type="presParOf" srcId="{229189C5-5A0D-4E38-A669-D1F489ABAA73}" destId="{B31DAE0C-2E56-4FCD-B1B9-7E2776D04D92}" srcOrd="4" destOrd="0" presId="urn:microsoft.com/office/officeart/2009/3/layout/CircleRelationship"/>
    <dgm:cxn modelId="{AD3E1AF2-F6AE-49D9-BB4F-1F66027C0782}" type="presParOf" srcId="{229189C5-5A0D-4E38-A669-D1F489ABAA73}" destId="{B91B64C5-9F1B-4FBF-A360-9C89D6F4B140}" srcOrd="5" destOrd="0" presId="urn:microsoft.com/office/officeart/2009/3/layout/CircleRelationship"/>
    <dgm:cxn modelId="{22C239EF-32B0-4553-BC83-6B20BAD037D3}" type="presParOf" srcId="{229189C5-5A0D-4E38-A669-D1F489ABAA73}" destId="{BF74EB58-A31F-4787-A866-07C353A63214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962999-97B3-4446-B40B-3B170FE54AF0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CED177B-C9DA-4025-A920-88C8E5F98DE7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этом этапе составляется прогноз социально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экономического развития  области, определяются основные характеристики областного бюджета на очередной финансовый год и плановый период, основные методы направления покрытия дефицита областного бюджета, рассматриваются основные направления бюджетной и налоговой политики. Подготавливается проект закона Магаданской области об областном бюджете.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31586-259E-48C5-B13C-223254DC4661}" type="parTrans" cxnId="{85114CB8-42BB-4C9E-A193-8449FEA73941}">
      <dgm:prSet/>
      <dgm:spPr/>
      <dgm:t>
        <a:bodyPr/>
        <a:lstStyle/>
        <a:p>
          <a:endParaRPr lang="ru-RU"/>
        </a:p>
      </dgm:t>
    </dgm:pt>
    <dgm:pt modelId="{81A77FC7-5C2B-4745-B120-1D0E97641712}" type="sibTrans" cxnId="{85114CB8-42BB-4C9E-A193-8449FEA73941}">
      <dgm:prSet/>
      <dgm:spPr/>
      <dgm:t>
        <a:bodyPr/>
        <a:lstStyle/>
        <a:p>
          <a:endParaRPr lang="ru-RU"/>
        </a:p>
      </dgm:t>
    </dgm:pt>
    <dgm:pt modelId="{C3F43E78-8022-43E3-8D58-D1CCA983A607}" type="pres">
      <dgm:prSet presAssocID="{A3962999-97B3-4446-B40B-3B170FE5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8F3BB-1549-422E-B80E-88869CE9688C}" type="pres">
      <dgm:prSet presAssocID="{BCED177B-C9DA-4025-A920-88C8E5F98DE7}" presName="parentText" presStyleLbl="node1" presStyleIdx="0" presStyleCnt="1" custScaleY="106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B81EB-3328-4A7F-834D-510F6DF619AE}" type="presOf" srcId="{BCED177B-C9DA-4025-A920-88C8E5F98DE7}" destId="{A438F3BB-1549-422E-B80E-88869CE9688C}" srcOrd="0" destOrd="0" presId="urn:microsoft.com/office/officeart/2005/8/layout/vList2"/>
    <dgm:cxn modelId="{85114CB8-42BB-4C9E-A193-8449FEA73941}" srcId="{A3962999-97B3-4446-B40B-3B170FE54AF0}" destId="{BCED177B-C9DA-4025-A920-88C8E5F98DE7}" srcOrd="0" destOrd="0" parTransId="{F3331586-259E-48C5-B13C-223254DC4661}" sibTransId="{81A77FC7-5C2B-4745-B120-1D0E97641712}"/>
    <dgm:cxn modelId="{EB98C665-4E4B-49A2-A98F-8E91803C7679}" type="presOf" srcId="{A3962999-97B3-4446-B40B-3B170FE54AF0}" destId="{C3F43E78-8022-43E3-8D58-D1CCA983A607}" srcOrd="0" destOrd="0" presId="urn:microsoft.com/office/officeart/2005/8/layout/vList2"/>
    <dgm:cxn modelId="{15ABA500-5FA1-4A3B-85C4-39C52E7A33E0}" type="presParOf" srcId="{C3F43E78-8022-43E3-8D58-D1CCA983A607}" destId="{A438F3BB-1549-422E-B80E-88869CE968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CC5FFD-C31F-4F88-874C-693075F21114}" type="doc">
      <dgm:prSet loTypeId="urn:microsoft.com/office/officeart/2005/8/layout/vList5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779676F-9117-4BC9-B1E1-FCD3A021384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Магаданская областная Дума</a:t>
          </a:r>
          <a:endParaRPr lang="ru-RU" sz="24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222BDDD-C53D-409A-904E-4F6288A0CB0A}" type="parTrans" cxnId="{3AC05C8B-8D30-477D-98D6-33E88B93A32A}">
      <dgm:prSet/>
      <dgm:spPr/>
      <dgm:t>
        <a:bodyPr/>
        <a:lstStyle/>
        <a:p>
          <a:endParaRPr lang="ru-RU"/>
        </a:p>
      </dgm:t>
    </dgm:pt>
    <dgm:pt modelId="{EF06B070-F3DF-4109-8606-87147A29FF6C}" type="sibTrans" cxnId="{3AC05C8B-8D30-477D-98D6-33E88B93A32A}">
      <dgm:prSet/>
      <dgm:spPr/>
      <dgm:t>
        <a:bodyPr/>
        <a:lstStyle/>
        <a:p>
          <a:endParaRPr lang="ru-RU"/>
        </a:p>
      </dgm:t>
    </dgm:pt>
    <dgm:pt modelId="{C306B3A6-4E09-4CC8-BBE2-8A6A696B5975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Рассматривает и утверждает областной бюджет и бюджет территориального фонда, осуществляет контроль за их исполнением, рассматривает и утверждает отчет об исполнении областного бюджета и бюджета территориального фонда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13AD447-7EF2-46E8-B229-A59346F98E6A}" type="parTrans" cxnId="{8AE1B210-8E21-434E-BEED-020FCB14714E}">
      <dgm:prSet/>
      <dgm:spPr/>
      <dgm:t>
        <a:bodyPr/>
        <a:lstStyle/>
        <a:p>
          <a:endParaRPr lang="ru-RU"/>
        </a:p>
      </dgm:t>
    </dgm:pt>
    <dgm:pt modelId="{8F2BCC40-4833-4027-9766-88065148969D}" type="sibTrans" cxnId="{8AE1B210-8E21-434E-BEED-020FCB14714E}">
      <dgm:prSet/>
      <dgm:spPr/>
      <dgm:t>
        <a:bodyPr/>
        <a:lstStyle/>
        <a:p>
          <a:endParaRPr lang="ru-RU"/>
        </a:p>
      </dgm:t>
    </dgm:pt>
    <dgm:pt modelId="{E78BB463-D405-4B27-866E-AC762E675A7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Правительство Магаданской области</a:t>
          </a:r>
          <a:endParaRPr lang="ru-RU" sz="24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21D72F8-97B8-4EF7-BEB8-21B7455D7532}" type="parTrans" cxnId="{D509056A-E691-465E-AD51-0D9B201A50A6}">
      <dgm:prSet/>
      <dgm:spPr/>
      <dgm:t>
        <a:bodyPr/>
        <a:lstStyle/>
        <a:p>
          <a:endParaRPr lang="ru-RU"/>
        </a:p>
      </dgm:t>
    </dgm:pt>
    <dgm:pt modelId="{F7784A72-C9AF-4847-94D6-4B52958547E7}" type="sibTrans" cxnId="{D509056A-E691-465E-AD51-0D9B201A50A6}">
      <dgm:prSet/>
      <dgm:spPr/>
      <dgm:t>
        <a:bodyPr/>
        <a:lstStyle/>
        <a:p>
          <a:endParaRPr lang="ru-RU"/>
        </a:p>
      </dgm:t>
    </dgm:pt>
    <dgm:pt modelId="{F28F0EF8-FF6D-4D4C-B537-10EFACB6FCED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Обеспечивает составление проектов областного бюджета, бюджета Территориального фонда обязательного медицинского страхования Магаданской области на очередной финансовый год и плановый период. Вносит проекты законов Магаданской области об областном бюджете, бюджете Территориального фонда обязательного медицинского страхования Магаданской области, отчеты об исполнении областного бюджета и бюджета Территориального фонда обязательного медицинского страхования Магаданской области, проекты законов Магаданской области о внесении изменений в законы Магаданской области об областном бюджете и бюджете Территориального фонда обязательного медицинского страхования. Обеспечивает исполнение областного бюджета и бюджета Территориального фонда обязательного медицинского страхования Магаданской области и составление бюджетной отчетности. Составляет отчеты об исполнении консолидированного бюджета, устанавливает порядок расходования средств резервного фонда Правительства Магаданской области; разрабатывает и утверждает методики распределения и (или) порядки предоставления межбюджетных трансфертов, осуществляет управление государственным долгом Магаданской области и т.д.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6AACBA9-B7E8-4B76-B30C-F0E078349C20}" type="parTrans" cxnId="{1FDF9DD4-9492-495F-ABE6-1FA4C017F467}">
      <dgm:prSet/>
      <dgm:spPr/>
      <dgm:t>
        <a:bodyPr/>
        <a:lstStyle/>
        <a:p>
          <a:endParaRPr lang="ru-RU"/>
        </a:p>
      </dgm:t>
    </dgm:pt>
    <dgm:pt modelId="{29E2C25E-9D54-4E05-A1E0-8323C4CF5F5B}" type="sibTrans" cxnId="{1FDF9DD4-9492-495F-ABE6-1FA4C017F467}">
      <dgm:prSet/>
      <dgm:spPr/>
      <dgm:t>
        <a:bodyPr/>
        <a:lstStyle/>
        <a:p>
          <a:endParaRPr lang="ru-RU"/>
        </a:p>
      </dgm:t>
    </dgm:pt>
    <dgm:pt modelId="{F018D9FC-0582-4238-9A8D-FDCFE3E4795A}" type="pres">
      <dgm:prSet presAssocID="{1BCC5FFD-C31F-4F88-874C-693075F211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D0818F-71D6-4A5F-9D9B-C907A86B4125}" type="pres">
      <dgm:prSet presAssocID="{8779676F-9117-4BC9-B1E1-FCD3A0213849}" presName="linNode" presStyleCnt="0"/>
      <dgm:spPr/>
      <dgm:t>
        <a:bodyPr/>
        <a:lstStyle/>
        <a:p>
          <a:endParaRPr lang="ru-RU"/>
        </a:p>
      </dgm:t>
    </dgm:pt>
    <dgm:pt modelId="{A6EF7A6E-EEBA-49EF-A7EF-BF0BFC485900}" type="pres">
      <dgm:prSet presAssocID="{8779676F-9117-4BC9-B1E1-FCD3A0213849}" presName="parentText" presStyleLbl="node1" presStyleIdx="0" presStyleCnt="2" custScaleX="121406" custScaleY="59592" custLinFactNeighborX="-49" custLinFactNeighborY="38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F057E-1807-4199-A9A2-7FB1E03FF99B}" type="pres">
      <dgm:prSet presAssocID="{8779676F-9117-4BC9-B1E1-FCD3A0213849}" presName="descendantText" presStyleLbl="alignAccFollowNode1" presStyleIdx="0" presStyleCnt="2" custScaleX="140242" custScaleY="5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09FF5-818D-4633-97A2-631DE7D0AB2A}" type="pres">
      <dgm:prSet presAssocID="{EF06B070-F3DF-4109-8606-87147A29FF6C}" presName="sp" presStyleCnt="0"/>
      <dgm:spPr/>
      <dgm:t>
        <a:bodyPr/>
        <a:lstStyle/>
        <a:p>
          <a:endParaRPr lang="ru-RU"/>
        </a:p>
      </dgm:t>
    </dgm:pt>
    <dgm:pt modelId="{F07ECCEC-6465-48BC-9CCD-D7CB4120DCF1}" type="pres">
      <dgm:prSet presAssocID="{E78BB463-D405-4B27-866E-AC762E675A70}" presName="linNode" presStyleCnt="0"/>
      <dgm:spPr/>
      <dgm:t>
        <a:bodyPr/>
        <a:lstStyle/>
        <a:p>
          <a:endParaRPr lang="ru-RU"/>
        </a:p>
      </dgm:t>
    </dgm:pt>
    <dgm:pt modelId="{3647246C-6AD6-4B99-8C1A-1F6BA460E365}" type="pres">
      <dgm:prSet presAssocID="{E78BB463-D405-4B27-866E-AC762E675A70}" presName="parentText" presStyleLbl="node1" presStyleIdx="1" presStyleCnt="2" custScaleX="115623" custLinFactNeighborX="-1684" custLinFactNeighborY="-15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A72D5-5F4C-4812-8300-73B8BCF37242}" type="pres">
      <dgm:prSet presAssocID="{E78BB463-D405-4B27-866E-AC762E675A70}" presName="descendantText" presStyleLbl="alignAccFollowNode1" presStyleIdx="1" presStyleCnt="2" custScaleX="133637" custScaleY="23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05C8B-8D30-477D-98D6-33E88B93A32A}" srcId="{1BCC5FFD-C31F-4F88-874C-693075F21114}" destId="{8779676F-9117-4BC9-B1E1-FCD3A0213849}" srcOrd="0" destOrd="0" parTransId="{8222BDDD-C53D-409A-904E-4F6288A0CB0A}" sibTransId="{EF06B070-F3DF-4109-8606-87147A29FF6C}"/>
    <dgm:cxn modelId="{B6A22546-F1A5-4002-8FD3-81D6383D51E0}" type="presOf" srcId="{C306B3A6-4E09-4CC8-BBE2-8A6A696B5975}" destId="{1F0F057E-1807-4199-A9A2-7FB1E03FF99B}" srcOrd="0" destOrd="0" presId="urn:microsoft.com/office/officeart/2005/8/layout/vList5"/>
    <dgm:cxn modelId="{98A8DF0C-B0B8-4A3E-B1D7-6A2CA3B458EF}" type="presOf" srcId="{8779676F-9117-4BC9-B1E1-FCD3A0213849}" destId="{A6EF7A6E-EEBA-49EF-A7EF-BF0BFC485900}" srcOrd="0" destOrd="0" presId="urn:microsoft.com/office/officeart/2005/8/layout/vList5"/>
    <dgm:cxn modelId="{8AE1B210-8E21-434E-BEED-020FCB14714E}" srcId="{8779676F-9117-4BC9-B1E1-FCD3A0213849}" destId="{C306B3A6-4E09-4CC8-BBE2-8A6A696B5975}" srcOrd="0" destOrd="0" parTransId="{413AD447-7EF2-46E8-B229-A59346F98E6A}" sibTransId="{8F2BCC40-4833-4027-9766-88065148969D}"/>
    <dgm:cxn modelId="{D4417F76-1B20-4DA5-AF00-2A15A09B3DD8}" type="presOf" srcId="{F28F0EF8-FF6D-4D4C-B537-10EFACB6FCED}" destId="{55AA72D5-5F4C-4812-8300-73B8BCF37242}" srcOrd="0" destOrd="0" presId="urn:microsoft.com/office/officeart/2005/8/layout/vList5"/>
    <dgm:cxn modelId="{D509056A-E691-465E-AD51-0D9B201A50A6}" srcId="{1BCC5FFD-C31F-4F88-874C-693075F21114}" destId="{E78BB463-D405-4B27-866E-AC762E675A70}" srcOrd="1" destOrd="0" parTransId="{321D72F8-97B8-4EF7-BEB8-21B7455D7532}" sibTransId="{F7784A72-C9AF-4847-94D6-4B52958547E7}"/>
    <dgm:cxn modelId="{1FDF9DD4-9492-495F-ABE6-1FA4C017F467}" srcId="{E78BB463-D405-4B27-866E-AC762E675A70}" destId="{F28F0EF8-FF6D-4D4C-B537-10EFACB6FCED}" srcOrd="0" destOrd="0" parTransId="{F6AACBA9-B7E8-4B76-B30C-F0E078349C20}" sibTransId="{29E2C25E-9D54-4E05-A1E0-8323C4CF5F5B}"/>
    <dgm:cxn modelId="{FE476180-04B9-463B-8AB2-8BBEBEDEB83D}" type="presOf" srcId="{E78BB463-D405-4B27-866E-AC762E675A70}" destId="{3647246C-6AD6-4B99-8C1A-1F6BA460E365}" srcOrd="0" destOrd="0" presId="urn:microsoft.com/office/officeart/2005/8/layout/vList5"/>
    <dgm:cxn modelId="{A528EBCE-6250-461F-90E9-603DEBE9F439}" type="presOf" srcId="{1BCC5FFD-C31F-4F88-874C-693075F21114}" destId="{F018D9FC-0582-4238-9A8D-FDCFE3E4795A}" srcOrd="0" destOrd="0" presId="urn:microsoft.com/office/officeart/2005/8/layout/vList5"/>
    <dgm:cxn modelId="{7B1F040D-F628-4B07-B98A-4F6E7514D023}" type="presParOf" srcId="{F018D9FC-0582-4238-9A8D-FDCFE3E4795A}" destId="{1BD0818F-71D6-4A5F-9D9B-C907A86B4125}" srcOrd="0" destOrd="0" presId="urn:microsoft.com/office/officeart/2005/8/layout/vList5"/>
    <dgm:cxn modelId="{4A1772D8-82C1-46ED-8FCC-9A3832A02C31}" type="presParOf" srcId="{1BD0818F-71D6-4A5F-9D9B-C907A86B4125}" destId="{A6EF7A6E-EEBA-49EF-A7EF-BF0BFC485900}" srcOrd="0" destOrd="0" presId="urn:microsoft.com/office/officeart/2005/8/layout/vList5"/>
    <dgm:cxn modelId="{963003E9-602E-480B-8276-3352956484BF}" type="presParOf" srcId="{1BD0818F-71D6-4A5F-9D9B-C907A86B4125}" destId="{1F0F057E-1807-4199-A9A2-7FB1E03FF99B}" srcOrd="1" destOrd="0" presId="urn:microsoft.com/office/officeart/2005/8/layout/vList5"/>
    <dgm:cxn modelId="{F683F1E7-E505-4822-8E78-00C59430A469}" type="presParOf" srcId="{F018D9FC-0582-4238-9A8D-FDCFE3E4795A}" destId="{2BC09FF5-818D-4633-97A2-631DE7D0AB2A}" srcOrd="1" destOrd="0" presId="urn:microsoft.com/office/officeart/2005/8/layout/vList5"/>
    <dgm:cxn modelId="{9770E141-25DE-41FC-A07B-100ED42AB42B}" type="presParOf" srcId="{F018D9FC-0582-4238-9A8D-FDCFE3E4795A}" destId="{F07ECCEC-6465-48BC-9CCD-D7CB4120DCF1}" srcOrd="2" destOrd="0" presId="urn:microsoft.com/office/officeart/2005/8/layout/vList5"/>
    <dgm:cxn modelId="{7CBCC96B-8A2B-467B-AEB5-93AF4FDC7257}" type="presParOf" srcId="{F07ECCEC-6465-48BC-9CCD-D7CB4120DCF1}" destId="{3647246C-6AD6-4B99-8C1A-1F6BA460E365}" srcOrd="0" destOrd="0" presId="urn:microsoft.com/office/officeart/2005/8/layout/vList5"/>
    <dgm:cxn modelId="{9CFF7332-D319-4245-AF7A-49411AB02A5C}" type="presParOf" srcId="{F07ECCEC-6465-48BC-9CCD-D7CB4120DCF1}" destId="{55AA72D5-5F4C-4812-8300-73B8BCF372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5FA493-561D-4E55-9246-47E9C8ED6709}" type="doc">
      <dgm:prSet loTypeId="urn:microsoft.com/office/officeart/2005/8/layout/vList5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B964F9D-BFA6-4BDF-8205-E6ED1D732B7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Министерство финансов Магаданской области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382745C-4134-43F9-8F2A-5288E3D038DF}" type="parTrans" cxnId="{A86D0DEF-0CFF-4305-896C-6AFEE8B21720}">
      <dgm:prSet/>
      <dgm:spPr/>
      <dgm:t>
        <a:bodyPr/>
        <a:lstStyle/>
        <a:p>
          <a:endParaRPr lang="ru-RU"/>
        </a:p>
      </dgm:t>
    </dgm:pt>
    <dgm:pt modelId="{D38ABAF6-710C-4367-A4D0-95A327EEA47C}" type="sibTrans" cxnId="{A86D0DEF-0CFF-4305-896C-6AFEE8B21720}">
      <dgm:prSet/>
      <dgm:spPr/>
      <dgm:t>
        <a:bodyPr/>
        <a:lstStyle/>
        <a:p>
          <a:endParaRPr lang="ru-RU"/>
        </a:p>
      </dgm:t>
    </dgm:pt>
    <dgm:pt modelId="{5E60479C-761B-43ED-95FB-CD2FF99DCE39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Разрабатывает основные направления бюджетной, налоговой политики на очередной финансовый год; ведет реестр расходных обязательств области и источников доходов области; организует составление проекта областного бюджета, составление бюджетной отчетности об исполнении областного бюджета и консолидированного бюджета; прогнозирует основные характеристики областного и консолидированного бюджетов на очередной финансовый год и плановый период на основе прогноза социально-экономического развития; составляет и ведет кассовый план; управляет средствами на едином счете областного бюджета; и другие полномочия, установленные бюджетным законодательством.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9B3B27A-6D80-4E90-A9BB-346707FF0AE0}" type="parTrans" cxnId="{18527CA5-BA21-4CA7-8977-E308980C76D4}">
      <dgm:prSet/>
      <dgm:spPr/>
      <dgm:t>
        <a:bodyPr/>
        <a:lstStyle/>
        <a:p>
          <a:endParaRPr lang="ru-RU"/>
        </a:p>
      </dgm:t>
    </dgm:pt>
    <dgm:pt modelId="{636F03B7-B42E-4BF2-99D3-127157499EF4}" type="sibTrans" cxnId="{18527CA5-BA21-4CA7-8977-E308980C76D4}">
      <dgm:prSet/>
      <dgm:spPr/>
      <dgm:t>
        <a:bodyPr/>
        <a:lstStyle/>
        <a:p>
          <a:endParaRPr lang="ru-RU"/>
        </a:p>
      </dgm:t>
    </dgm:pt>
    <dgm:pt modelId="{FD0E6FB3-63D2-47D8-848E-B159DDA6D634}">
      <dgm:prSet phldrT="[Текст]"/>
      <dgm:spPr/>
      <dgm:t>
        <a:bodyPr/>
        <a:lstStyle/>
        <a:p>
          <a:r>
            <a:rPr lang="ru-RU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Главные администраторы доходов областного бюджета, главные распорядители бюджетных средств, иные участники бюджетного процесса</a:t>
          </a:r>
          <a:endParaRPr lang="ru-RU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D6A71ED-3D4F-4FD5-B44F-337B9E10B25C}" type="parTrans" cxnId="{EADF9547-FE4F-427C-A2C4-5EDA56AF4EBC}">
      <dgm:prSet/>
      <dgm:spPr/>
      <dgm:t>
        <a:bodyPr/>
        <a:lstStyle/>
        <a:p>
          <a:endParaRPr lang="ru-RU"/>
        </a:p>
      </dgm:t>
    </dgm:pt>
    <dgm:pt modelId="{3268130B-9BCA-4F78-9785-77ED76B90A05}" type="sibTrans" cxnId="{EADF9547-FE4F-427C-A2C4-5EDA56AF4EBC}">
      <dgm:prSet/>
      <dgm:spPr/>
      <dgm:t>
        <a:bodyPr/>
        <a:lstStyle/>
        <a:p>
          <a:endParaRPr lang="ru-RU"/>
        </a:p>
      </dgm:t>
    </dgm:pt>
    <dgm:pt modelId="{C7668556-483D-478A-BE04-1CB97AC3A28B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Участвуют в составлении проекта областного бюджета, составлении кассового плана, бюджетной отчетности об исполнении областного бюджета и консолидированного бюджета области; разрабатывают проекты методик распределения и порядок предоставления и расходования межбюджетных трансфертов из областного бюджета, местным бюджетам; осуществляют разработку и контроль за соблюдением внутренних стандартов и процедур составления и исполнения бюджета, составления бюджетной отчетности и ведения бюджетного учета.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5502CB0-73C2-4F40-84FD-243E48CF7472}" type="parTrans" cxnId="{04E9C3DF-EE7C-4C60-A013-98246646CF3D}">
      <dgm:prSet/>
      <dgm:spPr/>
      <dgm:t>
        <a:bodyPr/>
        <a:lstStyle/>
        <a:p>
          <a:endParaRPr lang="ru-RU"/>
        </a:p>
      </dgm:t>
    </dgm:pt>
    <dgm:pt modelId="{8824E1EE-A455-44E1-AEA3-A23653A4AC5F}" type="sibTrans" cxnId="{04E9C3DF-EE7C-4C60-A013-98246646CF3D}">
      <dgm:prSet/>
      <dgm:spPr/>
      <dgm:t>
        <a:bodyPr/>
        <a:lstStyle/>
        <a:p>
          <a:endParaRPr lang="ru-RU"/>
        </a:p>
      </dgm:t>
    </dgm:pt>
    <dgm:pt modelId="{20436FC9-DE47-4C52-9594-73D996858489}" type="pres">
      <dgm:prSet presAssocID="{0B5FA493-561D-4E55-9246-47E9C8ED6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28E95-8C86-4602-9B4B-22AC6B3A32CE}" type="pres">
      <dgm:prSet presAssocID="{0B964F9D-BFA6-4BDF-8205-E6ED1D732B77}" presName="linNode" presStyleCnt="0"/>
      <dgm:spPr/>
      <dgm:t>
        <a:bodyPr/>
        <a:lstStyle/>
        <a:p>
          <a:endParaRPr lang="ru-RU"/>
        </a:p>
      </dgm:t>
    </dgm:pt>
    <dgm:pt modelId="{A47CDC2C-4515-4653-ADB5-4ABF5DD0F187}" type="pres">
      <dgm:prSet presAssocID="{0B964F9D-BFA6-4BDF-8205-E6ED1D732B7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E69A1-5BAA-47CD-A543-0CFB6C3F63DF}" type="pres">
      <dgm:prSet presAssocID="{0B964F9D-BFA6-4BDF-8205-E6ED1D732B77}" presName="descendantText" presStyleLbl="alignAccFollowNode1" presStyleIdx="0" presStyleCnt="2" custScaleY="12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31C9C-B94B-4727-B4C5-138DB6D087F1}" type="pres">
      <dgm:prSet presAssocID="{D38ABAF6-710C-4367-A4D0-95A327EEA47C}" presName="sp" presStyleCnt="0"/>
      <dgm:spPr/>
      <dgm:t>
        <a:bodyPr/>
        <a:lstStyle/>
        <a:p>
          <a:endParaRPr lang="ru-RU"/>
        </a:p>
      </dgm:t>
    </dgm:pt>
    <dgm:pt modelId="{6844A496-2F25-4002-8BD8-137A3CAD41DF}" type="pres">
      <dgm:prSet presAssocID="{FD0E6FB3-63D2-47D8-848E-B159DDA6D634}" presName="linNode" presStyleCnt="0"/>
      <dgm:spPr/>
      <dgm:t>
        <a:bodyPr/>
        <a:lstStyle/>
        <a:p>
          <a:endParaRPr lang="ru-RU"/>
        </a:p>
      </dgm:t>
    </dgm:pt>
    <dgm:pt modelId="{CDE288F1-0919-4F7B-AD9F-79A2D19492F6}" type="pres">
      <dgm:prSet presAssocID="{FD0E6FB3-63D2-47D8-848E-B159DDA6D63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A6DD8-7191-4635-BA71-80CBB3EF01F8}" type="pres">
      <dgm:prSet presAssocID="{FD0E6FB3-63D2-47D8-848E-B159DDA6D634}" presName="descendantText" presStyleLbl="alignAccFollowNode1" presStyleIdx="1" presStyleCnt="2" custScaleY="119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EA8B6-A3A5-4758-8E4F-B668C6968299}" type="presOf" srcId="{FD0E6FB3-63D2-47D8-848E-B159DDA6D634}" destId="{CDE288F1-0919-4F7B-AD9F-79A2D19492F6}" srcOrd="0" destOrd="0" presId="urn:microsoft.com/office/officeart/2005/8/layout/vList5"/>
    <dgm:cxn modelId="{041D90EC-8D1D-4140-8127-F97CFA5E4060}" type="presOf" srcId="{0B5FA493-561D-4E55-9246-47E9C8ED6709}" destId="{20436FC9-DE47-4C52-9594-73D996858489}" srcOrd="0" destOrd="0" presId="urn:microsoft.com/office/officeart/2005/8/layout/vList5"/>
    <dgm:cxn modelId="{08DCD5E3-6741-49C8-AAEB-9119F5CCC5B7}" type="presOf" srcId="{0B964F9D-BFA6-4BDF-8205-E6ED1D732B77}" destId="{A47CDC2C-4515-4653-ADB5-4ABF5DD0F187}" srcOrd="0" destOrd="0" presId="urn:microsoft.com/office/officeart/2005/8/layout/vList5"/>
    <dgm:cxn modelId="{EADF9547-FE4F-427C-A2C4-5EDA56AF4EBC}" srcId="{0B5FA493-561D-4E55-9246-47E9C8ED6709}" destId="{FD0E6FB3-63D2-47D8-848E-B159DDA6D634}" srcOrd="1" destOrd="0" parTransId="{FD6A71ED-3D4F-4FD5-B44F-337B9E10B25C}" sibTransId="{3268130B-9BCA-4F78-9785-77ED76B90A05}"/>
    <dgm:cxn modelId="{F51549AE-356E-4B16-891F-B420310E8F91}" type="presOf" srcId="{5E60479C-761B-43ED-95FB-CD2FF99DCE39}" destId="{000E69A1-5BAA-47CD-A543-0CFB6C3F63DF}" srcOrd="0" destOrd="0" presId="urn:microsoft.com/office/officeart/2005/8/layout/vList5"/>
    <dgm:cxn modelId="{18527CA5-BA21-4CA7-8977-E308980C76D4}" srcId="{0B964F9D-BFA6-4BDF-8205-E6ED1D732B77}" destId="{5E60479C-761B-43ED-95FB-CD2FF99DCE39}" srcOrd="0" destOrd="0" parTransId="{79B3B27A-6D80-4E90-A9BB-346707FF0AE0}" sibTransId="{636F03B7-B42E-4BF2-99D3-127157499EF4}"/>
    <dgm:cxn modelId="{04E9C3DF-EE7C-4C60-A013-98246646CF3D}" srcId="{FD0E6FB3-63D2-47D8-848E-B159DDA6D634}" destId="{C7668556-483D-478A-BE04-1CB97AC3A28B}" srcOrd="0" destOrd="0" parTransId="{B5502CB0-73C2-4F40-84FD-243E48CF7472}" sibTransId="{8824E1EE-A455-44E1-AEA3-A23653A4AC5F}"/>
    <dgm:cxn modelId="{62BA183B-BE33-4D21-A7D1-C5E987698C30}" type="presOf" srcId="{C7668556-483D-478A-BE04-1CB97AC3A28B}" destId="{DF8A6DD8-7191-4635-BA71-80CBB3EF01F8}" srcOrd="0" destOrd="0" presId="urn:microsoft.com/office/officeart/2005/8/layout/vList5"/>
    <dgm:cxn modelId="{A86D0DEF-0CFF-4305-896C-6AFEE8B21720}" srcId="{0B5FA493-561D-4E55-9246-47E9C8ED6709}" destId="{0B964F9D-BFA6-4BDF-8205-E6ED1D732B77}" srcOrd="0" destOrd="0" parTransId="{2382745C-4134-43F9-8F2A-5288E3D038DF}" sibTransId="{D38ABAF6-710C-4367-A4D0-95A327EEA47C}"/>
    <dgm:cxn modelId="{30FE5D1E-87F8-4C52-A0A8-249B3D801A49}" type="presParOf" srcId="{20436FC9-DE47-4C52-9594-73D996858489}" destId="{A8428E95-8C86-4602-9B4B-22AC6B3A32CE}" srcOrd="0" destOrd="0" presId="urn:microsoft.com/office/officeart/2005/8/layout/vList5"/>
    <dgm:cxn modelId="{509A435C-D41F-409C-A4D2-6BC0E474209D}" type="presParOf" srcId="{A8428E95-8C86-4602-9B4B-22AC6B3A32CE}" destId="{A47CDC2C-4515-4653-ADB5-4ABF5DD0F187}" srcOrd="0" destOrd="0" presId="urn:microsoft.com/office/officeart/2005/8/layout/vList5"/>
    <dgm:cxn modelId="{AB9A8B84-0D6A-4C6D-BEB1-C22B2187695F}" type="presParOf" srcId="{A8428E95-8C86-4602-9B4B-22AC6B3A32CE}" destId="{000E69A1-5BAA-47CD-A543-0CFB6C3F63DF}" srcOrd="1" destOrd="0" presId="urn:microsoft.com/office/officeart/2005/8/layout/vList5"/>
    <dgm:cxn modelId="{86EED7E7-8D3C-4FAA-BC9A-9910BB885328}" type="presParOf" srcId="{20436FC9-DE47-4C52-9594-73D996858489}" destId="{7B331C9C-B94B-4727-B4C5-138DB6D087F1}" srcOrd="1" destOrd="0" presId="urn:microsoft.com/office/officeart/2005/8/layout/vList5"/>
    <dgm:cxn modelId="{109EAC91-94DB-4904-8E5F-350C9C24C2A5}" type="presParOf" srcId="{20436FC9-DE47-4C52-9594-73D996858489}" destId="{6844A496-2F25-4002-8BD8-137A3CAD41DF}" srcOrd="2" destOrd="0" presId="urn:microsoft.com/office/officeart/2005/8/layout/vList5"/>
    <dgm:cxn modelId="{D2C8D947-43F6-48EA-A6A5-3972C744E59F}" type="presParOf" srcId="{6844A496-2F25-4002-8BD8-137A3CAD41DF}" destId="{CDE288F1-0919-4F7B-AD9F-79A2D19492F6}" srcOrd="0" destOrd="0" presId="urn:microsoft.com/office/officeart/2005/8/layout/vList5"/>
    <dgm:cxn modelId="{B03C420E-A27C-4A35-BDAE-BFDA95E6DE08}" type="presParOf" srcId="{6844A496-2F25-4002-8BD8-137A3CAD41DF}" destId="{DF8A6DD8-7191-4635-BA71-80CBB3EF01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9110D-F46C-4213-B798-283A09942CB8}">
      <dsp:nvSpPr>
        <dsp:cNvPr id="0" name=""/>
        <dsp:cNvSpPr/>
      </dsp:nvSpPr>
      <dsp:spPr>
        <a:xfrm>
          <a:off x="0" y="0"/>
          <a:ext cx="12192000" cy="3304659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ДЛЯ ГРАЖДАН</a:t>
          </a:r>
        </a:p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закона Магаданской области «Об областном бюджете</a:t>
          </a:r>
          <a:r>
            <a:rPr lang="en-US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20</a:t>
          </a:r>
          <a:r>
            <a:rPr lang="en-US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r>
            <a:rPr lang="ru-RU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 и плановый период 202</a:t>
          </a:r>
          <a:r>
            <a:rPr lang="en-US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202</a:t>
          </a:r>
          <a:r>
            <a:rPr lang="en-US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45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годов» (первое чтение)</a:t>
          </a:r>
          <a:endParaRPr lang="ru-RU" sz="45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2192000" cy="33046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A4C84-7B97-4F76-A6F2-C0167176F817}">
      <dsp:nvSpPr>
        <dsp:cNvPr id="0" name=""/>
        <dsp:cNvSpPr/>
      </dsp:nvSpPr>
      <dsp:spPr>
        <a:xfrm>
          <a:off x="918199" y="552132"/>
          <a:ext cx="5487516" cy="10203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3025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в Магаданской области планируются к реализации 33 государственных программ и 1 ведомственная программа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8006" y="601939"/>
        <a:ext cx="5387902" cy="920689"/>
      </dsp:txXfrm>
    </dsp:sp>
    <dsp:sp modelId="{C2AB8858-62F7-4A64-9223-0CD36FA7B838}">
      <dsp:nvSpPr>
        <dsp:cNvPr id="0" name=""/>
        <dsp:cNvSpPr/>
      </dsp:nvSpPr>
      <dsp:spPr>
        <a:xfrm>
          <a:off x="0" y="456945"/>
          <a:ext cx="1452991" cy="118959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5E5D6-CC16-4FB2-9460-3763AE23A6D8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BB358-2B19-4B47-9A65-B459349B2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0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4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B358-2B19-4B47-9A65-B459349B2C3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05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F5248-8E68-4401-A42B-9CF26BE44288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6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D6E18-8154-43E5-B16C-EA117D18244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5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B358-2B19-4B47-9A65-B459349B2C3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8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AA0A-9FC8-FA42-92A8-9963D15586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0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AA0A-9FC8-FA42-92A8-9963D15586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98438" y="809625"/>
            <a:ext cx="7212013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B669AA-46F9-4E43-AE3E-4B97591AB20C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29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8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98438" y="809625"/>
            <a:ext cx="7212013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B669AA-46F9-4E43-AE3E-4B97591AB20C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36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9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B358-2B19-4B47-9A65-B459349B2C3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3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B358-2B19-4B47-9A65-B459349B2C3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2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9414" y="488373"/>
            <a:ext cx="354676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91" b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040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60227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876310" y="2512072"/>
            <a:ext cx="4360353" cy="287795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653601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50225" y="1341154"/>
            <a:ext cx="4357497" cy="286105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136407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73320" y="1255498"/>
            <a:ext cx="5196392" cy="414573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00416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284160" y="1422186"/>
            <a:ext cx="2865872" cy="396784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7365" y="2596951"/>
            <a:ext cx="4547673" cy="356628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10074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825839" y="1390532"/>
            <a:ext cx="6429656" cy="406214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736530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43315" y="1348247"/>
            <a:ext cx="5568584" cy="389610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001120" y="2594468"/>
            <a:ext cx="1508099" cy="27731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93712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48315" y="1488424"/>
            <a:ext cx="2857652" cy="39464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062940" y="2916188"/>
            <a:ext cx="3913888" cy="27091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124549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104398" y="1643025"/>
            <a:ext cx="1958704" cy="366378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229673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8364" y="1148150"/>
            <a:ext cx="4987417" cy="4566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497900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8AEAA36-7662-4B87-8176-7612AC3DD31F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B6A6-E6D8-46D9-8AA4-78248A0E0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1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023429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8AEAA36-7662-4B87-8176-7612AC3DD31F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B6A6-E6D8-46D9-8AA4-78248A0E0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214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8AEAA36-7662-4B87-8176-7612AC3DD31F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B6A6-E6D8-46D9-8AA4-78248A0E0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432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7728D-D532-4D82-89F2-69D76ACF3B86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F527DE7-9A7B-48FA-9F8C-4DAB45602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302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206479"/>
            <a:ext cx="8700884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3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5C48-9D3A-4226-AFD8-56135EA83F7A}" type="datetime1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0D65C-C310-451C-97CE-6005F523F1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0378491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86690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984945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3048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144000" y="0"/>
            <a:ext cx="3048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885651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1" y="-51953"/>
            <a:ext cx="6151417" cy="4572000"/>
          </a:xfrm>
          <a:custGeom>
            <a:avLst/>
            <a:gdLst>
              <a:gd name="connsiteX0" fmla="*/ 9692640 w 10149838"/>
              <a:gd name="connsiteY0" fmla="*/ 2 h 7315200"/>
              <a:gd name="connsiteX1" fmla="*/ 10058396 w 10149838"/>
              <a:gd name="connsiteY1" fmla="*/ 2 h 7315200"/>
              <a:gd name="connsiteX2" fmla="*/ 10149838 w 10149838"/>
              <a:gd name="connsiteY2" fmla="*/ 91444 h 7315200"/>
              <a:gd name="connsiteX3" fmla="*/ 10149838 w 10149838"/>
              <a:gd name="connsiteY3" fmla="*/ 822960 h 7315200"/>
              <a:gd name="connsiteX4" fmla="*/ 10058396 w 10149838"/>
              <a:gd name="connsiteY4" fmla="*/ 914402 h 7315200"/>
              <a:gd name="connsiteX5" fmla="*/ 9692640 w 10149838"/>
              <a:gd name="connsiteY5" fmla="*/ 914402 h 7315200"/>
              <a:gd name="connsiteX6" fmla="*/ 9601198 w 10149838"/>
              <a:gd name="connsiteY6" fmla="*/ 822960 h 7315200"/>
              <a:gd name="connsiteX7" fmla="*/ 9601198 w 10149838"/>
              <a:gd name="connsiteY7" fmla="*/ 91444 h 7315200"/>
              <a:gd name="connsiteX8" fmla="*/ 9692640 w 10149838"/>
              <a:gd name="connsiteY8" fmla="*/ 2 h 7315200"/>
              <a:gd name="connsiteX9" fmla="*/ 91442 w 10149838"/>
              <a:gd name="connsiteY9" fmla="*/ 2 h 7315200"/>
              <a:gd name="connsiteX10" fmla="*/ 457198 w 10149838"/>
              <a:gd name="connsiteY10" fmla="*/ 2 h 7315200"/>
              <a:gd name="connsiteX11" fmla="*/ 548640 w 10149838"/>
              <a:gd name="connsiteY11" fmla="*/ 91444 h 7315200"/>
              <a:gd name="connsiteX12" fmla="*/ 548640 w 10149838"/>
              <a:gd name="connsiteY12" fmla="*/ 7223758 h 7315200"/>
              <a:gd name="connsiteX13" fmla="*/ 457198 w 10149838"/>
              <a:gd name="connsiteY13" fmla="*/ 7315200 h 7315200"/>
              <a:gd name="connsiteX14" fmla="*/ 91442 w 10149838"/>
              <a:gd name="connsiteY14" fmla="*/ 7315200 h 7315200"/>
              <a:gd name="connsiteX15" fmla="*/ 0 w 10149838"/>
              <a:gd name="connsiteY15" fmla="*/ 7223758 h 7315200"/>
              <a:gd name="connsiteX16" fmla="*/ 0 w 10149838"/>
              <a:gd name="connsiteY16" fmla="*/ 91444 h 7315200"/>
              <a:gd name="connsiteX17" fmla="*/ 91442 w 10149838"/>
              <a:gd name="connsiteY17" fmla="*/ 2 h 7315200"/>
              <a:gd name="connsiteX18" fmla="*/ 6263640 w 10149838"/>
              <a:gd name="connsiteY18" fmla="*/ 1 h 7315200"/>
              <a:gd name="connsiteX19" fmla="*/ 6629396 w 10149838"/>
              <a:gd name="connsiteY19" fmla="*/ 1 h 7315200"/>
              <a:gd name="connsiteX20" fmla="*/ 6720838 w 10149838"/>
              <a:gd name="connsiteY20" fmla="*/ 91443 h 7315200"/>
              <a:gd name="connsiteX21" fmla="*/ 6720838 w 10149838"/>
              <a:gd name="connsiteY21" fmla="*/ 3108958 h 7315200"/>
              <a:gd name="connsiteX22" fmla="*/ 6629396 w 10149838"/>
              <a:gd name="connsiteY22" fmla="*/ 3200400 h 7315200"/>
              <a:gd name="connsiteX23" fmla="*/ 6263640 w 10149838"/>
              <a:gd name="connsiteY23" fmla="*/ 3200400 h 7315200"/>
              <a:gd name="connsiteX24" fmla="*/ 6172198 w 10149838"/>
              <a:gd name="connsiteY24" fmla="*/ 3108958 h 7315200"/>
              <a:gd name="connsiteX25" fmla="*/ 6172198 w 10149838"/>
              <a:gd name="connsiteY25" fmla="*/ 91443 h 7315200"/>
              <a:gd name="connsiteX26" fmla="*/ 6263640 w 10149838"/>
              <a:gd name="connsiteY26" fmla="*/ 1 h 7315200"/>
              <a:gd name="connsiteX27" fmla="*/ 5577840 w 10149838"/>
              <a:gd name="connsiteY27" fmla="*/ 1 h 7315200"/>
              <a:gd name="connsiteX28" fmla="*/ 5943596 w 10149838"/>
              <a:gd name="connsiteY28" fmla="*/ 1 h 7315200"/>
              <a:gd name="connsiteX29" fmla="*/ 6035038 w 10149838"/>
              <a:gd name="connsiteY29" fmla="*/ 91443 h 7315200"/>
              <a:gd name="connsiteX30" fmla="*/ 6035038 w 10149838"/>
              <a:gd name="connsiteY30" fmla="*/ 3566158 h 7315200"/>
              <a:gd name="connsiteX31" fmla="*/ 5943596 w 10149838"/>
              <a:gd name="connsiteY31" fmla="*/ 3657600 h 7315200"/>
              <a:gd name="connsiteX32" fmla="*/ 5577840 w 10149838"/>
              <a:gd name="connsiteY32" fmla="*/ 3657600 h 7315200"/>
              <a:gd name="connsiteX33" fmla="*/ 5486398 w 10149838"/>
              <a:gd name="connsiteY33" fmla="*/ 3566158 h 7315200"/>
              <a:gd name="connsiteX34" fmla="*/ 5486398 w 10149838"/>
              <a:gd name="connsiteY34" fmla="*/ 91443 h 7315200"/>
              <a:gd name="connsiteX35" fmla="*/ 5577840 w 10149838"/>
              <a:gd name="connsiteY35" fmla="*/ 1 h 7315200"/>
              <a:gd name="connsiteX36" fmla="*/ 4892040 w 10149838"/>
              <a:gd name="connsiteY36" fmla="*/ 1 h 7315200"/>
              <a:gd name="connsiteX37" fmla="*/ 5257796 w 10149838"/>
              <a:gd name="connsiteY37" fmla="*/ 1 h 7315200"/>
              <a:gd name="connsiteX38" fmla="*/ 5349238 w 10149838"/>
              <a:gd name="connsiteY38" fmla="*/ 91443 h 7315200"/>
              <a:gd name="connsiteX39" fmla="*/ 5349238 w 10149838"/>
              <a:gd name="connsiteY39" fmla="*/ 4023358 h 7315200"/>
              <a:gd name="connsiteX40" fmla="*/ 5257796 w 10149838"/>
              <a:gd name="connsiteY40" fmla="*/ 4114800 h 7315200"/>
              <a:gd name="connsiteX41" fmla="*/ 4892040 w 10149838"/>
              <a:gd name="connsiteY41" fmla="*/ 4114800 h 7315200"/>
              <a:gd name="connsiteX42" fmla="*/ 4800598 w 10149838"/>
              <a:gd name="connsiteY42" fmla="*/ 4023358 h 7315200"/>
              <a:gd name="connsiteX43" fmla="*/ 4800598 w 10149838"/>
              <a:gd name="connsiteY43" fmla="*/ 91443 h 7315200"/>
              <a:gd name="connsiteX44" fmla="*/ 4892040 w 10149838"/>
              <a:gd name="connsiteY44" fmla="*/ 1 h 7315200"/>
              <a:gd name="connsiteX45" fmla="*/ 4206240 w 10149838"/>
              <a:gd name="connsiteY45" fmla="*/ 1 h 7315200"/>
              <a:gd name="connsiteX46" fmla="*/ 4571996 w 10149838"/>
              <a:gd name="connsiteY46" fmla="*/ 1 h 7315200"/>
              <a:gd name="connsiteX47" fmla="*/ 4663438 w 10149838"/>
              <a:gd name="connsiteY47" fmla="*/ 91443 h 7315200"/>
              <a:gd name="connsiteX48" fmla="*/ 4663438 w 10149838"/>
              <a:gd name="connsiteY48" fmla="*/ 4480558 h 7315200"/>
              <a:gd name="connsiteX49" fmla="*/ 4571996 w 10149838"/>
              <a:gd name="connsiteY49" fmla="*/ 4572000 h 7315200"/>
              <a:gd name="connsiteX50" fmla="*/ 4206240 w 10149838"/>
              <a:gd name="connsiteY50" fmla="*/ 4572000 h 7315200"/>
              <a:gd name="connsiteX51" fmla="*/ 4114800 w 10149838"/>
              <a:gd name="connsiteY51" fmla="*/ 4480558 h 7315200"/>
              <a:gd name="connsiteX52" fmla="*/ 4114800 w 10149838"/>
              <a:gd name="connsiteY52" fmla="*/ 91443 h 7315200"/>
              <a:gd name="connsiteX53" fmla="*/ 4206240 w 10149838"/>
              <a:gd name="connsiteY53" fmla="*/ 1 h 7315200"/>
              <a:gd name="connsiteX54" fmla="*/ 3520442 w 10149838"/>
              <a:gd name="connsiteY54" fmla="*/ 1 h 7315200"/>
              <a:gd name="connsiteX55" fmla="*/ 3886198 w 10149838"/>
              <a:gd name="connsiteY55" fmla="*/ 1 h 7315200"/>
              <a:gd name="connsiteX56" fmla="*/ 3977640 w 10149838"/>
              <a:gd name="connsiteY56" fmla="*/ 91443 h 7315200"/>
              <a:gd name="connsiteX57" fmla="*/ 3977640 w 10149838"/>
              <a:gd name="connsiteY57" fmla="*/ 4937758 h 7315200"/>
              <a:gd name="connsiteX58" fmla="*/ 3886198 w 10149838"/>
              <a:gd name="connsiteY58" fmla="*/ 5029200 h 7315200"/>
              <a:gd name="connsiteX59" fmla="*/ 3520442 w 10149838"/>
              <a:gd name="connsiteY59" fmla="*/ 5029200 h 7315200"/>
              <a:gd name="connsiteX60" fmla="*/ 3429000 w 10149838"/>
              <a:gd name="connsiteY60" fmla="*/ 4937758 h 7315200"/>
              <a:gd name="connsiteX61" fmla="*/ 3429000 w 10149838"/>
              <a:gd name="connsiteY61" fmla="*/ 91443 h 7315200"/>
              <a:gd name="connsiteX62" fmla="*/ 3520442 w 10149838"/>
              <a:gd name="connsiteY62" fmla="*/ 1 h 7315200"/>
              <a:gd name="connsiteX63" fmla="*/ 2834642 w 10149838"/>
              <a:gd name="connsiteY63" fmla="*/ 1 h 7315200"/>
              <a:gd name="connsiteX64" fmla="*/ 3200398 w 10149838"/>
              <a:gd name="connsiteY64" fmla="*/ 1 h 7315200"/>
              <a:gd name="connsiteX65" fmla="*/ 3291840 w 10149838"/>
              <a:gd name="connsiteY65" fmla="*/ 91443 h 7315200"/>
              <a:gd name="connsiteX66" fmla="*/ 3291840 w 10149838"/>
              <a:gd name="connsiteY66" fmla="*/ 5394958 h 7315200"/>
              <a:gd name="connsiteX67" fmla="*/ 3200398 w 10149838"/>
              <a:gd name="connsiteY67" fmla="*/ 5486400 h 7315200"/>
              <a:gd name="connsiteX68" fmla="*/ 2834642 w 10149838"/>
              <a:gd name="connsiteY68" fmla="*/ 5486400 h 7315200"/>
              <a:gd name="connsiteX69" fmla="*/ 2743200 w 10149838"/>
              <a:gd name="connsiteY69" fmla="*/ 5394958 h 7315200"/>
              <a:gd name="connsiteX70" fmla="*/ 2743200 w 10149838"/>
              <a:gd name="connsiteY70" fmla="*/ 91443 h 7315200"/>
              <a:gd name="connsiteX71" fmla="*/ 2834642 w 10149838"/>
              <a:gd name="connsiteY71" fmla="*/ 1 h 7315200"/>
              <a:gd name="connsiteX72" fmla="*/ 2148841 w 10149838"/>
              <a:gd name="connsiteY72" fmla="*/ 1 h 7315200"/>
              <a:gd name="connsiteX73" fmla="*/ 2514598 w 10149838"/>
              <a:gd name="connsiteY73" fmla="*/ 1 h 7315200"/>
              <a:gd name="connsiteX74" fmla="*/ 2606040 w 10149838"/>
              <a:gd name="connsiteY74" fmla="*/ 91443 h 7315200"/>
              <a:gd name="connsiteX75" fmla="*/ 2606040 w 10149838"/>
              <a:gd name="connsiteY75" fmla="*/ 5852158 h 7315200"/>
              <a:gd name="connsiteX76" fmla="*/ 2514598 w 10149838"/>
              <a:gd name="connsiteY76" fmla="*/ 5943600 h 7315200"/>
              <a:gd name="connsiteX77" fmla="*/ 2148841 w 10149838"/>
              <a:gd name="connsiteY77" fmla="*/ 5943600 h 7315200"/>
              <a:gd name="connsiteX78" fmla="*/ 2057400 w 10149838"/>
              <a:gd name="connsiteY78" fmla="*/ 5852158 h 7315200"/>
              <a:gd name="connsiteX79" fmla="*/ 2057400 w 10149838"/>
              <a:gd name="connsiteY79" fmla="*/ 91443 h 7315200"/>
              <a:gd name="connsiteX80" fmla="*/ 2148841 w 10149838"/>
              <a:gd name="connsiteY80" fmla="*/ 1 h 7315200"/>
              <a:gd name="connsiteX81" fmla="*/ 1463041 w 10149838"/>
              <a:gd name="connsiteY81" fmla="*/ 1 h 7315200"/>
              <a:gd name="connsiteX82" fmla="*/ 1828797 w 10149838"/>
              <a:gd name="connsiteY82" fmla="*/ 1 h 7315200"/>
              <a:gd name="connsiteX83" fmla="*/ 1920239 w 10149838"/>
              <a:gd name="connsiteY83" fmla="*/ 91443 h 7315200"/>
              <a:gd name="connsiteX84" fmla="*/ 1920239 w 10149838"/>
              <a:gd name="connsiteY84" fmla="*/ 6309358 h 7315200"/>
              <a:gd name="connsiteX85" fmla="*/ 1828797 w 10149838"/>
              <a:gd name="connsiteY85" fmla="*/ 6400800 h 7315200"/>
              <a:gd name="connsiteX86" fmla="*/ 1463041 w 10149838"/>
              <a:gd name="connsiteY86" fmla="*/ 6400800 h 7315200"/>
              <a:gd name="connsiteX87" fmla="*/ 1371599 w 10149838"/>
              <a:gd name="connsiteY87" fmla="*/ 6309358 h 7315200"/>
              <a:gd name="connsiteX88" fmla="*/ 1371599 w 10149838"/>
              <a:gd name="connsiteY88" fmla="*/ 91443 h 7315200"/>
              <a:gd name="connsiteX89" fmla="*/ 1463041 w 10149838"/>
              <a:gd name="connsiteY89" fmla="*/ 1 h 7315200"/>
              <a:gd name="connsiteX90" fmla="*/ 777242 w 10149838"/>
              <a:gd name="connsiteY90" fmla="*/ 1 h 7315200"/>
              <a:gd name="connsiteX91" fmla="*/ 1142998 w 10149838"/>
              <a:gd name="connsiteY91" fmla="*/ 1 h 7315200"/>
              <a:gd name="connsiteX92" fmla="*/ 1234440 w 10149838"/>
              <a:gd name="connsiteY92" fmla="*/ 91443 h 7315200"/>
              <a:gd name="connsiteX93" fmla="*/ 1234440 w 10149838"/>
              <a:gd name="connsiteY93" fmla="*/ 6766558 h 7315200"/>
              <a:gd name="connsiteX94" fmla="*/ 1142998 w 10149838"/>
              <a:gd name="connsiteY94" fmla="*/ 6858000 h 7315200"/>
              <a:gd name="connsiteX95" fmla="*/ 777242 w 10149838"/>
              <a:gd name="connsiteY95" fmla="*/ 6858000 h 7315200"/>
              <a:gd name="connsiteX96" fmla="*/ 685800 w 10149838"/>
              <a:gd name="connsiteY96" fmla="*/ 6766558 h 7315200"/>
              <a:gd name="connsiteX97" fmla="*/ 685800 w 10149838"/>
              <a:gd name="connsiteY97" fmla="*/ 91443 h 7315200"/>
              <a:gd name="connsiteX98" fmla="*/ 777242 w 10149838"/>
              <a:gd name="connsiteY98" fmla="*/ 1 h 7315200"/>
              <a:gd name="connsiteX99" fmla="*/ 9006840 w 10149838"/>
              <a:gd name="connsiteY99" fmla="*/ 0 h 7315200"/>
              <a:gd name="connsiteX100" fmla="*/ 9372596 w 10149838"/>
              <a:gd name="connsiteY100" fmla="*/ 0 h 7315200"/>
              <a:gd name="connsiteX101" fmla="*/ 9464038 w 10149838"/>
              <a:gd name="connsiteY101" fmla="*/ 91442 h 7315200"/>
              <a:gd name="connsiteX102" fmla="*/ 9464038 w 10149838"/>
              <a:gd name="connsiteY102" fmla="*/ 1280158 h 7315200"/>
              <a:gd name="connsiteX103" fmla="*/ 9372596 w 10149838"/>
              <a:gd name="connsiteY103" fmla="*/ 1371600 h 7315200"/>
              <a:gd name="connsiteX104" fmla="*/ 9006840 w 10149838"/>
              <a:gd name="connsiteY104" fmla="*/ 1371600 h 7315200"/>
              <a:gd name="connsiteX105" fmla="*/ 8915398 w 10149838"/>
              <a:gd name="connsiteY105" fmla="*/ 1280158 h 7315200"/>
              <a:gd name="connsiteX106" fmla="*/ 8915398 w 10149838"/>
              <a:gd name="connsiteY106" fmla="*/ 91442 h 7315200"/>
              <a:gd name="connsiteX107" fmla="*/ 9006840 w 10149838"/>
              <a:gd name="connsiteY107" fmla="*/ 0 h 7315200"/>
              <a:gd name="connsiteX108" fmla="*/ 8321040 w 10149838"/>
              <a:gd name="connsiteY108" fmla="*/ 0 h 7315200"/>
              <a:gd name="connsiteX109" fmla="*/ 8686796 w 10149838"/>
              <a:gd name="connsiteY109" fmla="*/ 0 h 7315200"/>
              <a:gd name="connsiteX110" fmla="*/ 8778238 w 10149838"/>
              <a:gd name="connsiteY110" fmla="*/ 91442 h 7315200"/>
              <a:gd name="connsiteX111" fmla="*/ 8778238 w 10149838"/>
              <a:gd name="connsiteY111" fmla="*/ 1737358 h 7315200"/>
              <a:gd name="connsiteX112" fmla="*/ 8686796 w 10149838"/>
              <a:gd name="connsiteY112" fmla="*/ 1828800 h 7315200"/>
              <a:gd name="connsiteX113" fmla="*/ 8321040 w 10149838"/>
              <a:gd name="connsiteY113" fmla="*/ 1828800 h 7315200"/>
              <a:gd name="connsiteX114" fmla="*/ 8229598 w 10149838"/>
              <a:gd name="connsiteY114" fmla="*/ 1737358 h 7315200"/>
              <a:gd name="connsiteX115" fmla="*/ 8229598 w 10149838"/>
              <a:gd name="connsiteY115" fmla="*/ 91442 h 7315200"/>
              <a:gd name="connsiteX116" fmla="*/ 8321040 w 10149838"/>
              <a:gd name="connsiteY116" fmla="*/ 0 h 7315200"/>
              <a:gd name="connsiteX117" fmla="*/ 7635240 w 10149838"/>
              <a:gd name="connsiteY117" fmla="*/ 0 h 7315200"/>
              <a:gd name="connsiteX118" fmla="*/ 8000996 w 10149838"/>
              <a:gd name="connsiteY118" fmla="*/ 0 h 7315200"/>
              <a:gd name="connsiteX119" fmla="*/ 8092438 w 10149838"/>
              <a:gd name="connsiteY119" fmla="*/ 91442 h 7315200"/>
              <a:gd name="connsiteX120" fmla="*/ 8092438 w 10149838"/>
              <a:gd name="connsiteY120" fmla="*/ 2194558 h 7315200"/>
              <a:gd name="connsiteX121" fmla="*/ 8000996 w 10149838"/>
              <a:gd name="connsiteY121" fmla="*/ 2286000 h 7315200"/>
              <a:gd name="connsiteX122" fmla="*/ 7635240 w 10149838"/>
              <a:gd name="connsiteY122" fmla="*/ 2286000 h 7315200"/>
              <a:gd name="connsiteX123" fmla="*/ 7543798 w 10149838"/>
              <a:gd name="connsiteY123" fmla="*/ 2194558 h 7315200"/>
              <a:gd name="connsiteX124" fmla="*/ 7543798 w 10149838"/>
              <a:gd name="connsiteY124" fmla="*/ 91442 h 7315200"/>
              <a:gd name="connsiteX125" fmla="*/ 7635240 w 10149838"/>
              <a:gd name="connsiteY125" fmla="*/ 0 h 7315200"/>
              <a:gd name="connsiteX126" fmla="*/ 6949440 w 10149838"/>
              <a:gd name="connsiteY126" fmla="*/ 0 h 7315200"/>
              <a:gd name="connsiteX127" fmla="*/ 7315196 w 10149838"/>
              <a:gd name="connsiteY127" fmla="*/ 0 h 7315200"/>
              <a:gd name="connsiteX128" fmla="*/ 7406638 w 10149838"/>
              <a:gd name="connsiteY128" fmla="*/ 91442 h 7315200"/>
              <a:gd name="connsiteX129" fmla="*/ 7406638 w 10149838"/>
              <a:gd name="connsiteY129" fmla="*/ 2651758 h 7315200"/>
              <a:gd name="connsiteX130" fmla="*/ 7315196 w 10149838"/>
              <a:gd name="connsiteY130" fmla="*/ 2743200 h 7315200"/>
              <a:gd name="connsiteX131" fmla="*/ 6949440 w 10149838"/>
              <a:gd name="connsiteY131" fmla="*/ 2743200 h 7315200"/>
              <a:gd name="connsiteX132" fmla="*/ 6857998 w 10149838"/>
              <a:gd name="connsiteY132" fmla="*/ 2651758 h 7315200"/>
              <a:gd name="connsiteX133" fmla="*/ 6857998 w 10149838"/>
              <a:gd name="connsiteY133" fmla="*/ 91442 h 7315200"/>
              <a:gd name="connsiteX134" fmla="*/ 6949440 w 10149838"/>
              <a:gd name="connsiteY13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0149838" h="7315200">
                <a:moveTo>
                  <a:pt x="9692640" y="2"/>
                </a:moveTo>
                <a:lnTo>
                  <a:pt x="10058396" y="2"/>
                </a:lnTo>
                <a:cubicBezTo>
                  <a:pt x="10108898" y="2"/>
                  <a:pt x="10149838" y="40942"/>
                  <a:pt x="10149838" y="91444"/>
                </a:cubicBezTo>
                <a:lnTo>
                  <a:pt x="10149838" y="822960"/>
                </a:lnTo>
                <a:cubicBezTo>
                  <a:pt x="10149838" y="873462"/>
                  <a:pt x="10108898" y="914402"/>
                  <a:pt x="10058396" y="914402"/>
                </a:cubicBezTo>
                <a:lnTo>
                  <a:pt x="9692640" y="914402"/>
                </a:lnTo>
                <a:cubicBezTo>
                  <a:pt x="9642138" y="914402"/>
                  <a:pt x="9601198" y="873462"/>
                  <a:pt x="9601198" y="822960"/>
                </a:cubicBezTo>
                <a:lnTo>
                  <a:pt x="9601198" y="91444"/>
                </a:lnTo>
                <a:cubicBezTo>
                  <a:pt x="9601198" y="40942"/>
                  <a:pt x="9642138" y="2"/>
                  <a:pt x="9692640" y="2"/>
                </a:cubicBezTo>
                <a:close/>
                <a:moveTo>
                  <a:pt x="91442" y="2"/>
                </a:moveTo>
                <a:lnTo>
                  <a:pt x="457198" y="2"/>
                </a:lnTo>
                <a:cubicBezTo>
                  <a:pt x="507700" y="2"/>
                  <a:pt x="548640" y="40942"/>
                  <a:pt x="548640" y="91444"/>
                </a:cubicBezTo>
                <a:lnTo>
                  <a:pt x="548640" y="7223758"/>
                </a:lnTo>
                <a:cubicBezTo>
                  <a:pt x="548640" y="7274260"/>
                  <a:pt x="507700" y="7315200"/>
                  <a:pt x="457198" y="7315200"/>
                </a:cubicBezTo>
                <a:lnTo>
                  <a:pt x="91442" y="7315200"/>
                </a:lnTo>
                <a:cubicBezTo>
                  <a:pt x="40940" y="7315200"/>
                  <a:pt x="0" y="7274260"/>
                  <a:pt x="0" y="7223758"/>
                </a:cubicBezTo>
                <a:lnTo>
                  <a:pt x="0" y="91444"/>
                </a:lnTo>
                <a:cubicBezTo>
                  <a:pt x="0" y="40942"/>
                  <a:pt x="40940" y="2"/>
                  <a:pt x="91442" y="2"/>
                </a:cubicBezTo>
                <a:close/>
                <a:moveTo>
                  <a:pt x="6263640" y="1"/>
                </a:moveTo>
                <a:lnTo>
                  <a:pt x="6629396" y="1"/>
                </a:lnTo>
                <a:cubicBezTo>
                  <a:pt x="6679898" y="1"/>
                  <a:pt x="6720838" y="40941"/>
                  <a:pt x="6720838" y="91443"/>
                </a:cubicBezTo>
                <a:lnTo>
                  <a:pt x="6720838" y="3108958"/>
                </a:lnTo>
                <a:cubicBezTo>
                  <a:pt x="6720838" y="3159460"/>
                  <a:pt x="6679898" y="3200400"/>
                  <a:pt x="6629396" y="3200400"/>
                </a:cubicBezTo>
                <a:lnTo>
                  <a:pt x="6263640" y="3200400"/>
                </a:lnTo>
                <a:cubicBezTo>
                  <a:pt x="6213138" y="3200400"/>
                  <a:pt x="6172198" y="3159460"/>
                  <a:pt x="6172198" y="3108958"/>
                </a:cubicBezTo>
                <a:lnTo>
                  <a:pt x="6172198" y="91443"/>
                </a:lnTo>
                <a:cubicBezTo>
                  <a:pt x="6172198" y="40941"/>
                  <a:pt x="6213138" y="1"/>
                  <a:pt x="6263640" y="1"/>
                </a:cubicBezTo>
                <a:close/>
                <a:moveTo>
                  <a:pt x="5577840" y="1"/>
                </a:moveTo>
                <a:lnTo>
                  <a:pt x="5943596" y="1"/>
                </a:lnTo>
                <a:cubicBezTo>
                  <a:pt x="5994098" y="1"/>
                  <a:pt x="6035038" y="40941"/>
                  <a:pt x="6035038" y="91443"/>
                </a:cubicBezTo>
                <a:lnTo>
                  <a:pt x="6035038" y="3566158"/>
                </a:lnTo>
                <a:cubicBezTo>
                  <a:pt x="6035038" y="3616660"/>
                  <a:pt x="5994098" y="3657600"/>
                  <a:pt x="5943596" y="3657600"/>
                </a:cubicBezTo>
                <a:lnTo>
                  <a:pt x="5577840" y="3657600"/>
                </a:lnTo>
                <a:cubicBezTo>
                  <a:pt x="5527338" y="3657600"/>
                  <a:pt x="5486398" y="3616660"/>
                  <a:pt x="5486398" y="3566158"/>
                </a:cubicBezTo>
                <a:lnTo>
                  <a:pt x="5486398" y="91443"/>
                </a:lnTo>
                <a:cubicBezTo>
                  <a:pt x="5486398" y="40941"/>
                  <a:pt x="5527338" y="1"/>
                  <a:pt x="5577840" y="1"/>
                </a:cubicBezTo>
                <a:close/>
                <a:moveTo>
                  <a:pt x="4892040" y="1"/>
                </a:moveTo>
                <a:lnTo>
                  <a:pt x="5257796" y="1"/>
                </a:lnTo>
                <a:cubicBezTo>
                  <a:pt x="5308298" y="1"/>
                  <a:pt x="5349238" y="40941"/>
                  <a:pt x="5349238" y="91443"/>
                </a:cubicBezTo>
                <a:lnTo>
                  <a:pt x="5349238" y="4023358"/>
                </a:lnTo>
                <a:cubicBezTo>
                  <a:pt x="5349238" y="4073860"/>
                  <a:pt x="5308298" y="4114800"/>
                  <a:pt x="5257796" y="4114800"/>
                </a:cubicBezTo>
                <a:lnTo>
                  <a:pt x="4892040" y="4114800"/>
                </a:lnTo>
                <a:cubicBezTo>
                  <a:pt x="4841538" y="4114800"/>
                  <a:pt x="4800598" y="4073860"/>
                  <a:pt x="4800598" y="4023358"/>
                </a:cubicBezTo>
                <a:lnTo>
                  <a:pt x="4800598" y="91443"/>
                </a:lnTo>
                <a:cubicBezTo>
                  <a:pt x="4800598" y="40941"/>
                  <a:pt x="4841538" y="1"/>
                  <a:pt x="4892040" y="1"/>
                </a:cubicBezTo>
                <a:close/>
                <a:moveTo>
                  <a:pt x="4206240" y="1"/>
                </a:moveTo>
                <a:lnTo>
                  <a:pt x="4571996" y="1"/>
                </a:lnTo>
                <a:cubicBezTo>
                  <a:pt x="4622498" y="1"/>
                  <a:pt x="4663438" y="40941"/>
                  <a:pt x="4663438" y="91443"/>
                </a:cubicBezTo>
                <a:lnTo>
                  <a:pt x="4663438" y="4480558"/>
                </a:lnTo>
                <a:cubicBezTo>
                  <a:pt x="4663438" y="4531060"/>
                  <a:pt x="4622498" y="4572000"/>
                  <a:pt x="4571996" y="4572000"/>
                </a:cubicBezTo>
                <a:lnTo>
                  <a:pt x="4206240" y="4572000"/>
                </a:lnTo>
                <a:cubicBezTo>
                  <a:pt x="4155740" y="4572000"/>
                  <a:pt x="4114800" y="4531060"/>
                  <a:pt x="4114800" y="4480558"/>
                </a:cubicBezTo>
                <a:lnTo>
                  <a:pt x="4114800" y="91443"/>
                </a:lnTo>
                <a:cubicBezTo>
                  <a:pt x="4114800" y="40941"/>
                  <a:pt x="4155740" y="1"/>
                  <a:pt x="4206240" y="1"/>
                </a:cubicBezTo>
                <a:close/>
                <a:moveTo>
                  <a:pt x="3520442" y="1"/>
                </a:moveTo>
                <a:lnTo>
                  <a:pt x="3886198" y="1"/>
                </a:lnTo>
                <a:cubicBezTo>
                  <a:pt x="3936700" y="1"/>
                  <a:pt x="3977640" y="40941"/>
                  <a:pt x="3977640" y="91443"/>
                </a:cubicBezTo>
                <a:lnTo>
                  <a:pt x="3977640" y="4937758"/>
                </a:lnTo>
                <a:cubicBezTo>
                  <a:pt x="3977640" y="4988260"/>
                  <a:pt x="3936700" y="5029200"/>
                  <a:pt x="3886198" y="5029200"/>
                </a:cubicBezTo>
                <a:lnTo>
                  <a:pt x="3520442" y="5029200"/>
                </a:lnTo>
                <a:cubicBezTo>
                  <a:pt x="3469940" y="5029200"/>
                  <a:pt x="3429000" y="4988260"/>
                  <a:pt x="3429000" y="4937758"/>
                </a:cubicBezTo>
                <a:lnTo>
                  <a:pt x="3429000" y="91443"/>
                </a:lnTo>
                <a:cubicBezTo>
                  <a:pt x="3429000" y="40941"/>
                  <a:pt x="3469940" y="1"/>
                  <a:pt x="3520442" y="1"/>
                </a:cubicBezTo>
                <a:close/>
                <a:moveTo>
                  <a:pt x="2834642" y="1"/>
                </a:moveTo>
                <a:lnTo>
                  <a:pt x="3200398" y="1"/>
                </a:lnTo>
                <a:cubicBezTo>
                  <a:pt x="3250900" y="1"/>
                  <a:pt x="3291840" y="40941"/>
                  <a:pt x="3291840" y="91443"/>
                </a:cubicBezTo>
                <a:lnTo>
                  <a:pt x="3291840" y="5394958"/>
                </a:lnTo>
                <a:cubicBezTo>
                  <a:pt x="3291840" y="5445460"/>
                  <a:pt x="3250900" y="5486400"/>
                  <a:pt x="3200398" y="5486400"/>
                </a:cubicBezTo>
                <a:lnTo>
                  <a:pt x="2834642" y="5486400"/>
                </a:lnTo>
                <a:cubicBezTo>
                  <a:pt x="2784140" y="5486400"/>
                  <a:pt x="2743200" y="5445460"/>
                  <a:pt x="2743200" y="5394958"/>
                </a:cubicBezTo>
                <a:lnTo>
                  <a:pt x="2743200" y="91443"/>
                </a:lnTo>
                <a:cubicBezTo>
                  <a:pt x="2743200" y="40941"/>
                  <a:pt x="2784140" y="1"/>
                  <a:pt x="2834642" y="1"/>
                </a:cubicBezTo>
                <a:close/>
                <a:moveTo>
                  <a:pt x="2148841" y="1"/>
                </a:moveTo>
                <a:lnTo>
                  <a:pt x="2514598" y="1"/>
                </a:lnTo>
                <a:cubicBezTo>
                  <a:pt x="2565100" y="1"/>
                  <a:pt x="2606040" y="40941"/>
                  <a:pt x="2606040" y="91443"/>
                </a:cubicBezTo>
                <a:lnTo>
                  <a:pt x="2606040" y="5852158"/>
                </a:lnTo>
                <a:cubicBezTo>
                  <a:pt x="2606040" y="5902660"/>
                  <a:pt x="2565100" y="5943600"/>
                  <a:pt x="2514598" y="5943600"/>
                </a:cubicBezTo>
                <a:lnTo>
                  <a:pt x="2148841" y="5943600"/>
                </a:lnTo>
                <a:cubicBezTo>
                  <a:pt x="2098339" y="5943600"/>
                  <a:pt x="2057400" y="5902660"/>
                  <a:pt x="2057400" y="5852158"/>
                </a:cubicBezTo>
                <a:lnTo>
                  <a:pt x="2057400" y="91443"/>
                </a:lnTo>
                <a:cubicBezTo>
                  <a:pt x="2057400" y="40941"/>
                  <a:pt x="2098339" y="1"/>
                  <a:pt x="2148841" y="1"/>
                </a:cubicBezTo>
                <a:close/>
                <a:moveTo>
                  <a:pt x="1463041" y="1"/>
                </a:moveTo>
                <a:lnTo>
                  <a:pt x="1828797" y="1"/>
                </a:lnTo>
                <a:cubicBezTo>
                  <a:pt x="1879299" y="1"/>
                  <a:pt x="1920239" y="40941"/>
                  <a:pt x="1920239" y="91443"/>
                </a:cubicBezTo>
                <a:lnTo>
                  <a:pt x="1920239" y="6309358"/>
                </a:lnTo>
                <a:cubicBezTo>
                  <a:pt x="1920239" y="6359860"/>
                  <a:pt x="1879299" y="6400800"/>
                  <a:pt x="1828797" y="6400800"/>
                </a:cubicBezTo>
                <a:lnTo>
                  <a:pt x="1463041" y="6400800"/>
                </a:lnTo>
                <a:cubicBezTo>
                  <a:pt x="1412539" y="6400800"/>
                  <a:pt x="1371599" y="6359860"/>
                  <a:pt x="1371599" y="6309358"/>
                </a:cubicBezTo>
                <a:lnTo>
                  <a:pt x="1371599" y="91443"/>
                </a:lnTo>
                <a:cubicBezTo>
                  <a:pt x="1371599" y="40941"/>
                  <a:pt x="1412539" y="1"/>
                  <a:pt x="1463041" y="1"/>
                </a:cubicBezTo>
                <a:close/>
                <a:moveTo>
                  <a:pt x="777242" y="1"/>
                </a:moveTo>
                <a:lnTo>
                  <a:pt x="1142998" y="1"/>
                </a:lnTo>
                <a:cubicBezTo>
                  <a:pt x="1193500" y="1"/>
                  <a:pt x="1234440" y="40941"/>
                  <a:pt x="1234440" y="91443"/>
                </a:cubicBezTo>
                <a:lnTo>
                  <a:pt x="1234440" y="6766558"/>
                </a:lnTo>
                <a:cubicBezTo>
                  <a:pt x="1234440" y="6817060"/>
                  <a:pt x="1193500" y="6858000"/>
                  <a:pt x="1142998" y="6858000"/>
                </a:cubicBezTo>
                <a:lnTo>
                  <a:pt x="777242" y="6858000"/>
                </a:lnTo>
                <a:cubicBezTo>
                  <a:pt x="726740" y="6858000"/>
                  <a:pt x="685800" y="6817060"/>
                  <a:pt x="685800" y="6766558"/>
                </a:cubicBezTo>
                <a:lnTo>
                  <a:pt x="685800" y="91443"/>
                </a:lnTo>
                <a:cubicBezTo>
                  <a:pt x="685800" y="40941"/>
                  <a:pt x="726740" y="1"/>
                  <a:pt x="777242" y="1"/>
                </a:cubicBezTo>
                <a:close/>
                <a:moveTo>
                  <a:pt x="9006840" y="0"/>
                </a:moveTo>
                <a:lnTo>
                  <a:pt x="9372596" y="0"/>
                </a:lnTo>
                <a:cubicBezTo>
                  <a:pt x="9423098" y="0"/>
                  <a:pt x="9464038" y="40940"/>
                  <a:pt x="9464038" y="91442"/>
                </a:cubicBezTo>
                <a:lnTo>
                  <a:pt x="9464038" y="1280158"/>
                </a:lnTo>
                <a:cubicBezTo>
                  <a:pt x="9464038" y="1330660"/>
                  <a:pt x="9423098" y="1371600"/>
                  <a:pt x="9372596" y="1371600"/>
                </a:cubicBezTo>
                <a:lnTo>
                  <a:pt x="9006840" y="1371600"/>
                </a:lnTo>
                <a:cubicBezTo>
                  <a:pt x="8956338" y="1371600"/>
                  <a:pt x="8915398" y="1330660"/>
                  <a:pt x="8915398" y="1280158"/>
                </a:cubicBezTo>
                <a:lnTo>
                  <a:pt x="8915398" y="91442"/>
                </a:lnTo>
                <a:cubicBezTo>
                  <a:pt x="8915398" y="40940"/>
                  <a:pt x="8956338" y="0"/>
                  <a:pt x="9006840" y="0"/>
                </a:cubicBezTo>
                <a:close/>
                <a:moveTo>
                  <a:pt x="8321040" y="0"/>
                </a:moveTo>
                <a:lnTo>
                  <a:pt x="8686796" y="0"/>
                </a:lnTo>
                <a:cubicBezTo>
                  <a:pt x="8737298" y="0"/>
                  <a:pt x="8778238" y="40940"/>
                  <a:pt x="8778238" y="91442"/>
                </a:cubicBezTo>
                <a:lnTo>
                  <a:pt x="8778238" y="1737358"/>
                </a:lnTo>
                <a:cubicBezTo>
                  <a:pt x="8778238" y="1787860"/>
                  <a:pt x="8737298" y="1828800"/>
                  <a:pt x="8686796" y="1828800"/>
                </a:cubicBezTo>
                <a:lnTo>
                  <a:pt x="8321040" y="1828800"/>
                </a:lnTo>
                <a:cubicBezTo>
                  <a:pt x="8270538" y="1828800"/>
                  <a:pt x="8229598" y="1787860"/>
                  <a:pt x="8229598" y="1737358"/>
                </a:cubicBezTo>
                <a:lnTo>
                  <a:pt x="8229598" y="91442"/>
                </a:lnTo>
                <a:cubicBezTo>
                  <a:pt x="8229598" y="40940"/>
                  <a:pt x="8270538" y="0"/>
                  <a:pt x="8321040" y="0"/>
                </a:cubicBezTo>
                <a:close/>
                <a:moveTo>
                  <a:pt x="7635240" y="0"/>
                </a:moveTo>
                <a:lnTo>
                  <a:pt x="8000996" y="0"/>
                </a:lnTo>
                <a:cubicBezTo>
                  <a:pt x="8051498" y="0"/>
                  <a:pt x="8092438" y="40940"/>
                  <a:pt x="8092438" y="91442"/>
                </a:cubicBezTo>
                <a:lnTo>
                  <a:pt x="8092438" y="2194558"/>
                </a:lnTo>
                <a:cubicBezTo>
                  <a:pt x="8092438" y="2245060"/>
                  <a:pt x="8051498" y="2286000"/>
                  <a:pt x="8000996" y="2286000"/>
                </a:cubicBezTo>
                <a:lnTo>
                  <a:pt x="7635240" y="2286000"/>
                </a:lnTo>
                <a:cubicBezTo>
                  <a:pt x="7584738" y="2286000"/>
                  <a:pt x="7543798" y="2245060"/>
                  <a:pt x="7543798" y="2194558"/>
                </a:cubicBezTo>
                <a:lnTo>
                  <a:pt x="7543798" y="91442"/>
                </a:lnTo>
                <a:cubicBezTo>
                  <a:pt x="7543798" y="40940"/>
                  <a:pt x="7584738" y="0"/>
                  <a:pt x="7635240" y="0"/>
                </a:cubicBezTo>
                <a:close/>
                <a:moveTo>
                  <a:pt x="6949440" y="0"/>
                </a:moveTo>
                <a:lnTo>
                  <a:pt x="7315196" y="0"/>
                </a:lnTo>
                <a:cubicBezTo>
                  <a:pt x="7365698" y="0"/>
                  <a:pt x="7406638" y="40940"/>
                  <a:pt x="7406638" y="91442"/>
                </a:cubicBezTo>
                <a:lnTo>
                  <a:pt x="7406638" y="2651758"/>
                </a:lnTo>
                <a:cubicBezTo>
                  <a:pt x="7406638" y="2702260"/>
                  <a:pt x="7365698" y="2743200"/>
                  <a:pt x="7315196" y="2743200"/>
                </a:cubicBezTo>
                <a:lnTo>
                  <a:pt x="6949440" y="2743200"/>
                </a:lnTo>
                <a:cubicBezTo>
                  <a:pt x="6898938" y="2743200"/>
                  <a:pt x="6857998" y="2702260"/>
                  <a:pt x="6857998" y="2651758"/>
                </a:cubicBezTo>
                <a:lnTo>
                  <a:pt x="6857998" y="91442"/>
                </a:lnTo>
                <a:cubicBezTo>
                  <a:pt x="6857998" y="40940"/>
                  <a:pt x="6898938" y="0"/>
                  <a:pt x="6949440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078851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700560" y="0"/>
            <a:ext cx="5541819" cy="6343649"/>
          </a:xfrm>
          <a:custGeom>
            <a:avLst/>
            <a:gdLst>
              <a:gd name="connsiteX0" fmla="*/ 8321041 w 9144001"/>
              <a:gd name="connsiteY0" fmla="*/ 9601199 h 10149838"/>
              <a:gd name="connsiteX1" fmla="*/ 9052557 w 9144001"/>
              <a:gd name="connsiteY1" fmla="*/ 9601199 h 10149838"/>
              <a:gd name="connsiteX2" fmla="*/ 9144001 w 9144001"/>
              <a:gd name="connsiteY2" fmla="*/ 9692641 h 10149838"/>
              <a:gd name="connsiteX3" fmla="*/ 9144001 w 9144001"/>
              <a:gd name="connsiteY3" fmla="*/ 10058397 h 10149838"/>
              <a:gd name="connsiteX4" fmla="*/ 9088151 w 9144001"/>
              <a:gd name="connsiteY4" fmla="*/ 10142653 h 10149838"/>
              <a:gd name="connsiteX5" fmla="*/ 9052561 w 9144001"/>
              <a:gd name="connsiteY5" fmla="*/ 10149838 h 10149838"/>
              <a:gd name="connsiteX6" fmla="*/ 8321037 w 9144001"/>
              <a:gd name="connsiteY6" fmla="*/ 10149838 h 10149838"/>
              <a:gd name="connsiteX7" fmla="*/ 8285449 w 9144001"/>
              <a:gd name="connsiteY7" fmla="*/ 10142653 h 10149838"/>
              <a:gd name="connsiteX8" fmla="*/ 8229601 w 9144001"/>
              <a:gd name="connsiteY8" fmla="*/ 10058397 h 10149838"/>
              <a:gd name="connsiteX9" fmla="*/ 8229601 w 9144001"/>
              <a:gd name="connsiteY9" fmla="*/ 9692641 h 10149838"/>
              <a:gd name="connsiteX10" fmla="*/ 8321041 w 9144001"/>
              <a:gd name="connsiteY10" fmla="*/ 9601199 h 10149838"/>
              <a:gd name="connsiteX11" fmla="*/ 7905405 w 9144001"/>
              <a:gd name="connsiteY11" fmla="*/ 8915399 h 10149838"/>
              <a:gd name="connsiteX12" fmla="*/ 9052557 w 9144001"/>
              <a:gd name="connsiteY12" fmla="*/ 8915399 h 10149838"/>
              <a:gd name="connsiteX13" fmla="*/ 9144001 w 9144001"/>
              <a:gd name="connsiteY13" fmla="*/ 9006841 h 10149838"/>
              <a:gd name="connsiteX14" fmla="*/ 9144001 w 9144001"/>
              <a:gd name="connsiteY14" fmla="*/ 9372597 h 10149838"/>
              <a:gd name="connsiteX15" fmla="*/ 9052557 w 9144001"/>
              <a:gd name="connsiteY15" fmla="*/ 9464039 h 10149838"/>
              <a:gd name="connsiteX16" fmla="*/ 7905405 w 9144001"/>
              <a:gd name="connsiteY16" fmla="*/ 9464039 h 10149838"/>
              <a:gd name="connsiteX17" fmla="*/ 7813965 w 9144001"/>
              <a:gd name="connsiteY17" fmla="*/ 9372597 h 10149838"/>
              <a:gd name="connsiteX18" fmla="*/ 7813965 w 9144001"/>
              <a:gd name="connsiteY18" fmla="*/ 9006841 h 10149838"/>
              <a:gd name="connsiteX19" fmla="*/ 7905405 w 9144001"/>
              <a:gd name="connsiteY19" fmla="*/ 8915399 h 10149838"/>
              <a:gd name="connsiteX20" fmla="*/ 6209609 w 9144001"/>
              <a:gd name="connsiteY20" fmla="*/ 8229599 h 10149838"/>
              <a:gd name="connsiteX21" fmla="*/ 9052559 w 9144001"/>
              <a:gd name="connsiteY21" fmla="*/ 8229599 h 10149838"/>
              <a:gd name="connsiteX22" fmla="*/ 9144001 w 9144001"/>
              <a:gd name="connsiteY22" fmla="*/ 8321041 h 10149838"/>
              <a:gd name="connsiteX23" fmla="*/ 9144001 w 9144001"/>
              <a:gd name="connsiteY23" fmla="*/ 8686797 h 10149838"/>
              <a:gd name="connsiteX24" fmla="*/ 9052559 w 9144001"/>
              <a:gd name="connsiteY24" fmla="*/ 8778239 h 10149838"/>
              <a:gd name="connsiteX25" fmla="*/ 6209609 w 9144001"/>
              <a:gd name="connsiteY25" fmla="*/ 8778239 h 10149838"/>
              <a:gd name="connsiteX26" fmla="*/ 6118167 w 9144001"/>
              <a:gd name="connsiteY26" fmla="*/ 8686797 h 10149838"/>
              <a:gd name="connsiteX27" fmla="*/ 6118167 w 9144001"/>
              <a:gd name="connsiteY27" fmla="*/ 8321041 h 10149838"/>
              <a:gd name="connsiteX28" fmla="*/ 6209609 w 9144001"/>
              <a:gd name="connsiteY28" fmla="*/ 8229599 h 10149838"/>
              <a:gd name="connsiteX29" fmla="*/ 6841377 w 9144001"/>
              <a:gd name="connsiteY29" fmla="*/ 7543799 h 10149838"/>
              <a:gd name="connsiteX30" fmla="*/ 9052557 w 9144001"/>
              <a:gd name="connsiteY30" fmla="*/ 7543799 h 10149838"/>
              <a:gd name="connsiteX31" fmla="*/ 9144001 w 9144001"/>
              <a:gd name="connsiteY31" fmla="*/ 7635241 h 10149838"/>
              <a:gd name="connsiteX32" fmla="*/ 9144001 w 9144001"/>
              <a:gd name="connsiteY32" fmla="*/ 8000997 h 10149838"/>
              <a:gd name="connsiteX33" fmla="*/ 9052557 w 9144001"/>
              <a:gd name="connsiteY33" fmla="*/ 8092439 h 10149838"/>
              <a:gd name="connsiteX34" fmla="*/ 6841377 w 9144001"/>
              <a:gd name="connsiteY34" fmla="*/ 8092439 h 10149838"/>
              <a:gd name="connsiteX35" fmla="*/ 6749935 w 9144001"/>
              <a:gd name="connsiteY35" fmla="*/ 8000997 h 10149838"/>
              <a:gd name="connsiteX36" fmla="*/ 6749935 w 9144001"/>
              <a:gd name="connsiteY36" fmla="*/ 7635241 h 10149838"/>
              <a:gd name="connsiteX37" fmla="*/ 6841377 w 9144001"/>
              <a:gd name="connsiteY37" fmla="*/ 7543799 h 10149838"/>
              <a:gd name="connsiteX38" fmla="*/ 7673341 w 9144001"/>
              <a:gd name="connsiteY38" fmla="*/ 6857999 h 10149838"/>
              <a:gd name="connsiteX39" fmla="*/ 9052557 w 9144001"/>
              <a:gd name="connsiteY39" fmla="*/ 6857999 h 10149838"/>
              <a:gd name="connsiteX40" fmla="*/ 9143999 w 9144001"/>
              <a:gd name="connsiteY40" fmla="*/ 6949441 h 10149838"/>
              <a:gd name="connsiteX41" fmla="*/ 9143999 w 9144001"/>
              <a:gd name="connsiteY41" fmla="*/ 7315197 h 10149838"/>
              <a:gd name="connsiteX42" fmla="*/ 9052557 w 9144001"/>
              <a:gd name="connsiteY42" fmla="*/ 7406639 h 10149838"/>
              <a:gd name="connsiteX43" fmla="*/ 7673341 w 9144001"/>
              <a:gd name="connsiteY43" fmla="*/ 7406639 h 10149838"/>
              <a:gd name="connsiteX44" fmla="*/ 7581899 w 9144001"/>
              <a:gd name="connsiteY44" fmla="*/ 7315197 h 10149838"/>
              <a:gd name="connsiteX45" fmla="*/ 7581899 w 9144001"/>
              <a:gd name="connsiteY45" fmla="*/ 6949441 h 10149838"/>
              <a:gd name="connsiteX46" fmla="*/ 7673341 w 9144001"/>
              <a:gd name="connsiteY46" fmla="*/ 6857999 h 10149838"/>
              <a:gd name="connsiteX47" fmla="*/ 4829698 w 9144001"/>
              <a:gd name="connsiteY47" fmla="*/ 6172199 h 10149838"/>
              <a:gd name="connsiteX48" fmla="*/ 9052557 w 9144001"/>
              <a:gd name="connsiteY48" fmla="*/ 6172199 h 10149838"/>
              <a:gd name="connsiteX49" fmla="*/ 9144001 w 9144001"/>
              <a:gd name="connsiteY49" fmla="*/ 6263641 h 10149838"/>
              <a:gd name="connsiteX50" fmla="*/ 9144001 w 9144001"/>
              <a:gd name="connsiteY50" fmla="*/ 6629397 h 10149838"/>
              <a:gd name="connsiteX51" fmla="*/ 9052557 w 9144001"/>
              <a:gd name="connsiteY51" fmla="*/ 6720839 h 10149838"/>
              <a:gd name="connsiteX52" fmla="*/ 4829698 w 9144001"/>
              <a:gd name="connsiteY52" fmla="*/ 6720839 h 10149838"/>
              <a:gd name="connsiteX53" fmla="*/ 4738256 w 9144001"/>
              <a:gd name="connsiteY53" fmla="*/ 6629397 h 10149838"/>
              <a:gd name="connsiteX54" fmla="*/ 4738256 w 9144001"/>
              <a:gd name="connsiteY54" fmla="*/ 6263641 h 10149838"/>
              <a:gd name="connsiteX55" fmla="*/ 4829698 w 9144001"/>
              <a:gd name="connsiteY55" fmla="*/ 6172199 h 10149838"/>
              <a:gd name="connsiteX56" fmla="*/ 5178831 w 9144001"/>
              <a:gd name="connsiteY56" fmla="*/ 5486399 h 10149838"/>
              <a:gd name="connsiteX57" fmla="*/ 9052557 w 9144001"/>
              <a:gd name="connsiteY57" fmla="*/ 5486399 h 10149838"/>
              <a:gd name="connsiteX58" fmla="*/ 9144001 w 9144001"/>
              <a:gd name="connsiteY58" fmla="*/ 5577841 h 10149838"/>
              <a:gd name="connsiteX59" fmla="*/ 9144001 w 9144001"/>
              <a:gd name="connsiteY59" fmla="*/ 5943597 h 10149838"/>
              <a:gd name="connsiteX60" fmla="*/ 9052557 w 9144001"/>
              <a:gd name="connsiteY60" fmla="*/ 6035039 h 10149838"/>
              <a:gd name="connsiteX61" fmla="*/ 5178831 w 9144001"/>
              <a:gd name="connsiteY61" fmla="*/ 6035039 h 10149838"/>
              <a:gd name="connsiteX62" fmla="*/ 5087389 w 9144001"/>
              <a:gd name="connsiteY62" fmla="*/ 5943597 h 10149838"/>
              <a:gd name="connsiteX63" fmla="*/ 5087389 w 9144001"/>
              <a:gd name="connsiteY63" fmla="*/ 5577841 h 10149838"/>
              <a:gd name="connsiteX64" fmla="*/ 5178831 w 9144001"/>
              <a:gd name="connsiteY64" fmla="*/ 5486399 h 10149838"/>
              <a:gd name="connsiteX65" fmla="*/ 4513814 w 9144001"/>
              <a:gd name="connsiteY65" fmla="*/ 4800599 h 10149838"/>
              <a:gd name="connsiteX66" fmla="*/ 9052557 w 9144001"/>
              <a:gd name="connsiteY66" fmla="*/ 4800599 h 10149838"/>
              <a:gd name="connsiteX67" fmla="*/ 9144001 w 9144001"/>
              <a:gd name="connsiteY67" fmla="*/ 4892041 h 10149838"/>
              <a:gd name="connsiteX68" fmla="*/ 9144001 w 9144001"/>
              <a:gd name="connsiteY68" fmla="*/ 5257797 h 10149838"/>
              <a:gd name="connsiteX69" fmla="*/ 9052557 w 9144001"/>
              <a:gd name="connsiteY69" fmla="*/ 5349239 h 10149838"/>
              <a:gd name="connsiteX70" fmla="*/ 4513814 w 9144001"/>
              <a:gd name="connsiteY70" fmla="*/ 5349239 h 10149838"/>
              <a:gd name="connsiteX71" fmla="*/ 4422372 w 9144001"/>
              <a:gd name="connsiteY71" fmla="*/ 5257797 h 10149838"/>
              <a:gd name="connsiteX72" fmla="*/ 4422372 w 9144001"/>
              <a:gd name="connsiteY72" fmla="*/ 4892041 h 10149838"/>
              <a:gd name="connsiteX73" fmla="*/ 4513814 w 9144001"/>
              <a:gd name="connsiteY73" fmla="*/ 4800599 h 10149838"/>
              <a:gd name="connsiteX74" fmla="*/ 5394961 w 9144001"/>
              <a:gd name="connsiteY74" fmla="*/ 4114800 h 10149838"/>
              <a:gd name="connsiteX75" fmla="*/ 9052557 w 9144001"/>
              <a:gd name="connsiteY75" fmla="*/ 4114800 h 10149838"/>
              <a:gd name="connsiteX76" fmla="*/ 9143999 w 9144001"/>
              <a:gd name="connsiteY76" fmla="*/ 4206241 h 10149838"/>
              <a:gd name="connsiteX77" fmla="*/ 9143999 w 9144001"/>
              <a:gd name="connsiteY77" fmla="*/ 4571997 h 10149838"/>
              <a:gd name="connsiteX78" fmla="*/ 9052557 w 9144001"/>
              <a:gd name="connsiteY78" fmla="*/ 4663439 h 10149838"/>
              <a:gd name="connsiteX79" fmla="*/ 5394961 w 9144001"/>
              <a:gd name="connsiteY79" fmla="*/ 4663439 h 10149838"/>
              <a:gd name="connsiteX80" fmla="*/ 5303519 w 9144001"/>
              <a:gd name="connsiteY80" fmla="*/ 4571997 h 10149838"/>
              <a:gd name="connsiteX81" fmla="*/ 5303519 w 9144001"/>
              <a:gd name="connsiteY81" fmla="*/ 4206241 h 10149838"/>
              <a:gd name="connsiteX82" fmla="*/ 5394961 w 9144001"/>
              <a:gd name="connsiteY82" fmla="*/ 4114800 h 10149838"/>
              <a:gd name="connsiteX83" fmla="*/ 3516286 w 9144001"/>
              <a:gd name="connsiteY83" fmla="*/ 3429000 h 10149838"/>
              <a:gd name="connsiteX84" fmla="*/ 9052557 w 9144001"/>
              <a:gd name="connsiteY84" fmla="*/ 3429000 h 10149838"/>
              <a:gd name="connsiteX85" fmla="*/ 9143999 w 9144001"/>
              <a:gd name="connsiteY85" fmla="*/ 3520442 h 10149838"/>
              <a:gd name="connsiteX86" fmla="*/ 9143999 w 9144001"/>
              <a:gd name="connsiteY86" fmla="*/ 3886197 h 10149838"/>
              <a:gd name="connsiteX87" fmla="*/ 9052557 w 9144001"/>
              <a:gd name="connsiteY87" fmla="*/ 3977640 h 10149838"/>
              <a:gd name="connsiteX88" fmla="*/ 3516286 w 9144001"/>
              <a:gd name="connsiteY88" fmla="*/ 3977640 h 10149838"/>
              <a:gd name="connsiteX89" fmla="*/ 3424844 w 9144001"/>
              <a:gd name="connsiteY89" fmla="*/ 3886197 h 10149838"/>
              <a:gd name="connsiteX90" fmla="*/ 3424844 w 9144001"/>
              <a:gd name="connsiteY90" fmla="*/ 3520442 h 10149838"/>
              <a:gd name="connsiteX91" fmla="*/ 3516286 w 9144001"/>
              <a:gd name="connsiteY91" fmla="*/ 3429000 h 10149838"/>
              <a:gd name="connsiteX92" fmla="*/ 5760720 w 9144001"/>
              <a:gd name="connsiteY92" fmla="*/ 2743199 h 10149838"/>
              <a:gd name="connsiteX93" fmla="*/ 9052557 w 9144001"/>
              <a:gd name="connsiteY93" fmla="*/ 2743199 h 10149838"/>
              <a:gd name="connsiteX94" fmla="*/ 9143999 w 9144001"/>
              <a:gd name="connsiteY94" fmla="*/ 2834642 h 10149838"/>
              <a:gd name="connsiteX95" fmla="*/ 9143999 w 9144001"/>
              <a:gd name="connsiteY95" fmla="*/ 3200398 h 10149838"/>
              <a:gd name="connsiteX96" fmla="*/ 9052557 w 9144001"/>
              <a:gd name="connsiteY96" fmla="*/ 3291840 h 10149838"/>
              <a:gd name="connsiteX97" fmla="*/ 5760720 w 9144001"/>
              <a:gd name="connsiteY97" fmla="*/ 3291840 h 10149838"/>
              <a:gd name="connsiteX98" fmla="*/ 5669278 w 9144001"/>
              <a:gd name="connsiteY98" fmla="*/ 3200398 h 10149838"/>
              <a:gd name="connsiteX99" fmla="*/ 5669278 w 9144001"/>
              <a:gd name="connsiteY99" fmla="*/ 2834642 h 10149838"/>
              <a:gd name="connsiteX100" fmla="*/ 5760720 w 9144001"/>
              <a:gd name="connsiteY100" fmla="*/ 2743199 h 10149838"/>
              <a:gd name="connsiteX101" fmla="*/ 1238598 w 9144001"/>
              <a:gd name="connsiteY101" fmla="*/ 2057400 h 10149838"/>
              <a:gd name="connsiteX102" fmla="*/ 9052557 w 9144001"/>
              <a:gd name="connsiteY102" fmla="*/ 2057400 h 10149838"/>
              <a:gd name="connsiteX103" fmla="*/ 9143997 w 9144001"/>
              <a:gd name="connsiteY103" fmla="*/ 2148842 h 10149838"/>
              <a:gd name="connsiteX104" fmla="*/ 9143997 w 9144001"/>
              <a:gd name="connsiteY104" fmla="*/ 2514598 h 10149838"/>
              <a:gd name="connsiteX105" fmla="*/ 9052557 w 9144001"/>
              <a:gd name="connsiteY105" fmla="*/ 2606040 h 10149838"/>
              <a:gd name="connsiteX106" fmla="*/ 1238598 w 9144001"/>
              <a:gd name="connsiteY106" fmla="*/ 2606040 h 10149838"/>
              <a:gd name="connsiteX107" fmla="*/ 1147156 w 9144001"/>
              <a:gd name="connsiteY107" fmla="*/ 2514598 h 10149838"/>
              <a:gd name="connsiteX108" fmla="*/ 1147156 w 9144001"/>
              <a:gd name="connsiteY108" fmla="*/ 2148842 h 10149838"/>
              <a:gd name="connsiteX109" fmla="*/ 1238598 w 9144001"/>
              <a:gd name="connsiteY109" fmla="*/ 2057400 h 10149838"/>
              <a:gd name="connsiteX110" fmla="*/ 2635137 w 9144001"/>
              <a:gd name="connsiteY110" fmla="*/ 1371600 h 10149838"/>
              <a:gd name="connsiteX111" fmla="*/ 9052557 w 9144001"/>
              <a:gd name="connsiteY111" fmla="*/ 1371600 h 10149838"/>
              <a:gd name="connsiteX112" fmla="*/ 9143997 w 9144001"/>
              <a:gd name="connsiteY112" fmla="*/ 1463042 h 10149838"/>
              <a:gd name="connsiteX113" fmla="*/ 9143997 w 9144001"/>
              <a:gd name="connsiteY113" fmla="*/ 1828798 h 10149838"/>
              <a:gd name="connsiteX114" fmla="*/ 9052557 w 9144001"/>
              <a:gd name="connsiteY114" fmla="*/ 1920240 h 10149838"/>
              <a:gd name="connsiteX115" fmla="*/ 2635137 w 9144001"/>
              <a:gd name="connsiteY115" fmla="*/ 1920240 h 10149838"/>
              <a:gd name="connsiteX116" fmla="*/ 2543695 w 9144001"/>
              <a:gd name="connsiteY116" fmla="*/ 1828798 h 10149838"/>
              <a:gd name="connsiteX117" fmla="*/ 2543695 w 9144001"/>
              <a:gd name="connsiteY117" fmla="*/ 1463042 h 10149838"/>
              <a:gd name="connsiteX118" fmla="*/ 2635137 w 9144001"/>
              <a:gd name="connsiteY118" fmla="*/ 1371600 h 10149838"/>
              <a:gd name="connsiteX119" fmla="*/ 1820490 w 9144001"/>
              <a:gd name="connsiteY119" fmla="*/ 685800 h 10149838"/>
              <a:gd name="connsiteX120" fmla="*/ 9052557 w 9144001"/>
              <a:gd name="connsiteY120" fmla="*/ 685800 h 10149838"/>
              <a:gd name="connsiteX121" fmla="*/ 9143999 w 9144001"/>
              <a:gd name="connsiteY121" fmla="*/ 777242 h 10149838"/>
              <a:gd name="connsiteX122" fmla="*/ 9143999 w 9144001"/>
              <a:gd name="connsiteY122" fmla="*/ 1142998 h 10149838"/>
              <a:gd name="connsiteX123" fmla="*/ 9052557 w 9144001"/>
              <a:gd name="connsiteY123" fmla="*/ 1234440 h 10149838"/>
              <a:gd name="connsiteX124" fmla="*/ 1820490 w 9144001"/>
              <a:gd name="connsiteY124" fmla="*/ 1234440 h 10149838"/>
              <a:gd name="connsiteX125" fmla="*/ 1729048 w 9144001"/>
              <a:gd name="connsiteY125" fmla="*/ 1142998 h 10149838"/>
              <a:gd name="connsiteX126" fmla="*/ 1729048 w 9144001"/>
              <a:gd name="connsiteY126" fmla="*/ 777242 h 10149838"/>
              <a:gd name="connsiteX127" fmla="*/ 1820490 w 9144001"/>
              <a:gd name="connsiteY127" fmla="*/ 685800 h 10149838"/>
              <a:gd name="connsiteX128" fmla="*/ 91442 w 9144001"/>
              <a:gd name="connsiteY128" fmla="*/ 0 h 10149838"/>
              <a:gd name="connsiteX129" fmla="*/ 9052557 w 9144001"/>
              <a:gd name="connsiteY129" fmla="*/ 0 h 10149838"/>
              <a:gd name="connsiteX130" fmla="*/ 9143997 w 9144001"/>
              <a:gd name="connsiteY130" fmla="*/ 91442 h 10149838"/>
              <a:gd name="connsiteX131" fmla="*/ 9143997 w 9144001"/>
              <a:gd name="connsiteY131" fmla="*/ 457198 h 10149838"/>
              <a:gd name="connsiteX132" fmla="*/ 9052557 w 9144001"/>
              <a:gd name="connsiteY132" fmla="*/ 548640 h 10149838"/>
              <a:gd name="connsiteX133" fmla="*/ 91442 w 9144001"/>
              <a:gd name="connsiteY133" fmla="*/ 548640 h 10149838"/>
              <a:gd name="connsiteX134" fmla="*/ 0 w 9144001"/>
              <a:gd name="connsiteY134" fmla="*/ 457198 h 10149838"/>
              <a:gd name="connsiteX135" fmla="*/ 0 w 9144001"/>
              <a:gd name="connsiteY135" fmla="*/ 91442 h 10149838"/>
              <a:gd name="connsiteX136" fmla="*/ 91442 w 9144001"/>
              <a:gd name="connsiteY136" fmla="*/ 0 h 1014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9144001" h="10149838">
                <a:moveTo>
                  <a:pt x="8321041" y="9601199"/>
                </a:moveTo>
                <a:lnTo>
                  <a:pt x="9052557" y="9601199"/>
                </a:lnTo>
                <a:cubicBezTo>
                  <a:pt x="9103061" y="9601199"/>
                  <a:pt x="9144001" y="9642139"/>
                  <a:pt x="9144001" y="9692641"/>
                </a:cubicBezTo>
                <a:lnTo>
                  <a:pt x="9144001" y="10058397"/>
                </a:lnTo>
                <a:cubicBezTo>
                  <a:pt x="9144001" y="10096274"/>
                  <a:pt x="9120973" y="10128771"/>
                  <a:pt x="9088151" y="10142653"/>
                </a:cubicBezTo>
                <a:lnTo>
                  <a:pt x="9052561" y="10149838"/>
                </a:lnTo>
                <a:lnTo>
                  <a:pt x="8321037" y="10149838"/>
                </a:lnTo>
                <a:lnTo>
                  <a:pt x="8285449" y="10142653"/>
                </a:lnTo>
                <a:cubicBezTo>
                  <a:pt x="8252629" y="10128771"/>
                  <a:pt x="8229601" y="10096274"/>
                  <a:pt x="8229601" y="10058397"/>
                </a:cubicBezTo>
                <a:lnTo>
                  <a:pt x="8229601" y="9692641"/>
                </a:lnTo>
                <a:cubicBezTo>
                  <a:pt x="8229601" y="9642139"/>
                  <a:pt x="8270541" y="9601199"/>
                  <a:pt x="8321041" y="9601199"/>
                </a:cubicBezTo>
                <a:close/>
                <a:moveTo>
                  <a:pt x="7905405" y="8915399"/>
                </a:moveTo>
                <a:lnTo>
                  <a:pt x="9052557" y="8915399"/>
                </a:lnTo>
                <a:cubicBezTo>
                  <a:pt x="9103061" y="8915399"/>
                  <a:pt x="9144001" y="8956339"/>
                  <a:pt x="9144001" y="9006841"/>
                </a:cubicBezTo>
                <a:lnTo>
                  <a:pt x="9144001" y="9372597"/>
                </a:lnTo>
                <a:cubicBezTo>
                  <a:pt x="9144001" y="9423099"/>
                  <a:pt x="9103061" y="9464039"/>
                  <a:pt x="9052557" y="9464039"/>
                </a:cubicBezTo>
                <a:lnTo>
                  <a:pt x="7905405" y="9464039"/>
                </a:lnTo>
                <a:cubicBezTo>
                  <a:pt x="7854905" y="9464039"/>
                  <a:pt x="7813965" y="9423099"/>
                  <a:pt x="7813965" y="9372597"/>
                </a:cubicBezTo>
                <a:lnTo>
                  <a:pt x="7813965" y="9006841"/>
                </a:lnTo>
                <a:cubicBezTo>
                  <a:pt x="7813965" y="8956339"/>
                  <a:pt x="7854905" y="8915399"/>
                  <a:pt x="7905405" y="8915399"/>
                </a:cubicBezTo>
                <a:close/>
                <a:moveTo>
                  <a:pt x="6209609" y="8229599"/>
                </a:moveTo>
                <a:lnTo>
                  <a:pt x="9052559" y="8229599"/>
                </a:lnTo>
                <a:cubicBezTo>
                  <a:pt x="9103061" y="8229599"/>
                  <a:pt x="9144001" y="8270539"/>
                  <a:pt x="9144001" y="8321041"/>
                </a:cubicBezTo>
                <a:lnTo>
                  <a:pt x="9144001" y="8686797"/>
                </a:lnTo>
                <a:cubicBezTo>
                  <a:pt x="9144001" y="8737299"/>
                  <a:pt x="9103061" y="8778239"/>
                  <a:pt x="9052559" y="8778239"/>
                </a:cubicBezTo>
                <a:lnTo>
                  <a:pt x="6209609" y="8778239"/>
                </a:lnTo>
                <a:cubicBezTo>
                  <a:pt x="6159107" y="8778239"/>
                  <a:pt x="6118167" y="8737299"/>
                  <a:pt x="6118167" y="8686797"/>
                </a:cubicBezTo>
                <a:lnTo>
                  <a:pt x="6118167" y="8321041"/>
                </a:lnTo>
                <a:cubicBezTo>
                  <a:pt x="6118167" y="8270539"/>
                  <a:pt x="6159107" y="8229599"/>
                  <a:pt x="6209609" y="8229599"/>
                </a:cubicBezTo>
                <a:close/>
                <a:moveTo>
                  <a:pt x="6841377" y="7543799"/>
                </a:moveTo>
                <a:lnTo>
                  <a:pt x="9052557" y="7543799"/>
                </a:lnTo>
                <a:cubicBezTo>
                  <a:pt x="9103061" y="7543799"/>
                  <a:pt x="9144001" y="7584739"/>
                  <a:pt x="9144001" y="7635241"/>
                </a:cubicBezTo>
                <a:lnTo>
                  <a:pt x="9144001" y="8000997"/>
                </a:lnTo>
                <a:cubicBezTo>
                  <a:pt x="9144001" y="8051499"/>
                  <a:pt x="9103061" y="8092439"/>
                  <a:pt x="9052557" y="8092439"/>
                </a:cubicBezTo>
                <a:lnTo>
                  <a:pt x="6841377" y="8092439"/>
                </a:lnTo>
                <a:cubicBezTo>
                  <a:pt x="6790875" y="8092439"/>
                  <a:pt x="6749935" y="8051499"/>
                  <a:pt x="6749935" y="8000997"/>
                </a:cubicBezTo>
                <a:lnTo>
                  <a:pt x="6749935" y="7635241"/>
                </a:lnTo>
                <a:cubicBezTo>
                  <a:pt x="6749935" y="7584739"/>
                  <a:pt x="6790875" y="7543799"/>
                  <a:pt x="6841377" y="7543799"/>
                </a:cubicBezTo>
                <a:close/>
                <a:moveTo>
                  <a:pt x="7673341" y="6857999"/>
                </a:moveTo>
                <a:lnTo>
                  <a:pt x="9052557" y="6857999"/>
                </a:lnTo>
                <a:cubicBezTo>
                  <a:pt x="9103059" y="6857999"/>
                  <a:pt x="9143999" y="6898939"/>
                  <a:pt x="9143999" y="6949441"/>
                </a:cubicBezTo>
                <a:lnTo>
                  <a:pt x="9143999" y="7315197"/>
                </a:lnTo>
                <a:cubicBezTo>
                  <a:pt x="9143999" y="7365699"/>
                  <a:pt x="9103059" y="7406639"/>
                  <a:pt x="9052557" y="7406639"/>
                </a:cubicBezTo>
                <a:lnTo>
                  <a:pt x="7673341" y="7406639"/>
                </a:lnTo>
                <a:cubicBezTo>
                  <a:pt x="7622839" y="7406639"/>
                  <a:pt x="7581899" y="7365699"/>
                  <a:pt x="7581899" y="7315197"/>
                </a:cubicBezTo>
                <a:lnTo>
                  <a:pt x="7581899" y="6949441"/>
                </a:lnTo>
                <a:cubicBezTo>
                  <a:pt x="7581899" y="6898939"/>
                  <a:pt x="7622839" y="6857999"/>
                  <a:pt x="7673341" y="6857999"/>
                </a:cubicBezTo>
                <a:close/>
                <a:moveTo>
                  <a:pt x="4829698" y="6172199"/>
                </a:moveTo>
                <a:lnTo>
                  <a:pt x="9052557" y="6172199"/>
                </a:lnTo>
                <a:cubicBezTo>
                  <a:pt x="9103061" y="6172199"/>
                  <a:pt x="9144001" y="6213139"/>
                  <a:pt x="9144001" y="6263641"/>
                </a:cubicBezTo>
                <a:lnTo>
                  <a:pt x="9144001" y="6629397"/>
                </a:lnTo>
                <a:cubicBezTo>
                  <a:pt x="9144001" y="6679899"/>
                  <a:pt x="9103061" y="6720839"/>
                  <a:pt x="9052557" y="6720839"/>
                </a:cubicBezTo>
                <a:lnTo>
                  <a:pt x="4829698" y="6720839"/>
                </a:lnTo>
                <a:cubicBezTo>
                  <a:pt x="4779196" y="6720839"/>
                  <a:pt x="4738256" y="6679899"/>
                  <a:pt x="4738256" y="6629397"/>
                </a:cubicBezTo>
                <a:lnTo>
                  <a:pt x="4738256" y="6263641"/>
                </a:lnTo>
                <a:cubicBezTo>
                  <a:pt x="4738256" y="6213139"/>
                  <a:pt x="4779196" y="6172199"/>
                  <a:pt x="4829698" y="6172199"/>
                </a:cubicBezTo>
                <a:close/>
                <a:moveTo>
                  <a:pt x="5178831" y="5486399"/>
                </a:moveTo>
                <a:lnTo>
                  <a:pt x="9052557" y="5486399"/>
                </a:lnTo>
                <a:cubicBezTo>
                  <a:pt x="9103061" y="5486399"/>
                  <a:pt x="9144001" y="5527339"/>
                  <a:pt x="9144001" y="5577841"/>
                </a:cubicBezTo>
                <a:lnTo>
                  <a:pt x="9144001" y="5943597"/>
                </a:lnTo>
                <a:cubicBezTo>
                  <a:pt x="9144001" y="5994099"/>
                  <a:pt x="9103061" y="6035039"/>
                  <a:pt x="9052557" y="6035039"/>
                </a:cubicBezTo>
                <a:lnTo>
                  <a:pt x="5178831" y="6035039"/>
                </a:lnTo>
                <a:cubicBezTo>
                  <a:pt x="5128329" y="6035039"/>
                  <a:pt x="5087389" y="5994099"/>
                  <a:pt x="5087389" y="5943597"/>
                </a:cubicBezTo>
                <a:lnTo>
                  <a:pt x="5087389" y="5577841"/>
                </a:lnTo>
                <a:cubicBezTo>
                  <a:pt x="5087389" y="5527339"/>
                  <a:pt x="5128329" y="5486399"/>
                  <a:pt x="5178831" y="5486399"/>
                </a:cubicBezTo>
                <a:close/>
                <a:moveTo>
                  <a:pt x="4513814" y="4800599"/>
                </a:moveTo>
                <a:lnTo>
                  <a:pt x="9052557" y="4800599"/>
                </a:lnTo>
                <a:cubicBezTo>
                  <a:pt x="9103061" y="4800599"/>
                  <a:pt x="9144001" y="4841539"/>
                  <a:pt x="9144001" y="4892041"/>
                </a:cubicBezTo>
                <a:lnTo>
                  <a:pt x="9144001" y="5257797"/>
                </a:lnTo>
                <a:cubicBezTo>
                  <a:pt x="9144001" y="5308299"/>
                  <a:pt x="9103061" y="5349239"/>
                  <a:pt x="9052557" y="5349239"/>
                </a:cubicBezTo>
                <a:lnTo>
                  <a:pt x="4513814" y="5349239"/>
                </a:lnTo>
                <a:cubicBezTo>
                  <a:pt x="4463312" y="5349239"/>
                  <a:pt x="4422372" y="5308299"/>
                  <a:pt x="4422372" y="5257797"/>
                </a:cubicBezTo>
                <a:lnTo>
                  <a:pt x="4422372" y="4892041"/>
                </a:lnTo>
                <a:cubicBezTo>
                  <a:pt x="4422372" y="4841539"/>
                  <a:pt x="4463312" y="4800599"/>
                  <a:pt x="4513814" y="4800599"/>
                </a:cubicBezTo>
                <a:close/>
                <a:moveTo>
                  <a:pt x="5394961" y="4114800"/>
                </a:moveTo>
                <a:lnTo>
                  <a:pt x="9052557" y="4114800"/>
                </a:lnTo>
                <a:cubicBezTo>
                  <a:pt x="9103059" y="4114800"/>
                  <a:pt x="9143999" y="4155739"/>
                  <a:pt x="9143999" y="4206241"/>
                </a:cubicBezTo>
                <a:lnTo>
                  <a:pt x="9143999" y="4571997"/>
                </a:lnTo>
                <a:cubicBezTo>
                  <a:pt x="9143999" y="4622499"/>
                  <a:pt x="9103059" y="4663439"/>
                  <a:pt x="9052557" y="4663439"/>
                </a:cubicBezTo>
                <a:lnTo>
                  <a:pt x="5394961" y="4663439"/>
                </a:lnTo>
                <a:cubicBezTo>
                  <a:pt x="5344459" y="4663439"/>
                  <a:pt x="5303519" y="4622499"/>
                  <a:pt x="5303519" y="4571997"/>
                </a:cubicBezTo>
                <a:lnTo>
                  <a:pt x="5303519" y="4206241"/>
                </a:lnTo>
                <a:cubicBezTo>
                  <a:pt x="5303519" y="4155739"/>
                  <a:pt x="5344459" y="4114800"/>
                  <a:pt x="5394961" y="4114800"/>
                </a:cubicBezTo>
                <a:close/>
                <a:moveTo>
                  <a:pt x="3516286" y="3429000"/>
                </a:moveTo>
                <a:lnTo>
                  <a:pt x="9052557" y="3429000"/>
                </a:lnTo>
                <a:cubicBezTo>
                  <a:pt x="9103059" y="3429000"/>
                  <a:pt x="9143999" y="3469940"/>
                  <a:pt x="9143999" y="3520442"/>
                </a:cubicBezTo>
                <a:lnTo>
                  <a:pt x="9143999" y="3886197"/>
                </a:lnTo>
                <a:cubicBezTo>
                  <a:pt x="9143999" y="3936700"/>
                  <a:pt x="9103059" y="3977640"/>
                  <a:pt x="9052557" y="3977640"/>
                </a:cubicBezTo>
                <a:lnTo>
                  <a:pt x="3516286" y="3977640"/>
                </a:lnTo>
                <a:cubicBezTo>
                  <a:pt x="3465784" y="3977640"/>
                  <a:pt x="3424844" y="3936700"/>
                  <a:pt x="3424844" y="3886197"/>
                </a:cubicBezTo>
                <a:lnTo>
                  <a:pt x="3424844" y="3520442"/>
                </a:lnTo>
                <a:cubicBezTo>
                  <a:pt x="3424844" y="3469940"/>
                  <a:pt x="3465784" y="3429000"/>
                  <a:pt x="3516286" y="3429000"/>
                </a:cubicBezTo>
                <a:close/>
                <a:moveTo>
                  <a:pt x="5760720" y="2743199"/>
                </a:moveTo>
                <a:lnTo>
                  <a:pt x="9052557" y="2743199"/>
                </a:lnTo>
                <a:cubicBezTo>
                  <a:pt x="9103059" y="2743199"/>
                  <a:pt x="9143999" y="2784140"/>
                  <a:pt x="9143999" y="2834642"/>
                </a:cubicBezTo>
                <a:lnTo>
                  <a:pt x="9143999" y="3200398"/>
                </a:lnTo>
                <a:cubicBezTo>
                  <a:pt x="9143999" y="3250900"/>
                  <a:pt x="9103059" y="3291840"/>
                  <a:pt x="9052557" y="3291840"/>
                </a:cubicBezTo>
                <a:lnTo>
                  <a:pt x="5760720" y="3291840"/>
                </a:lnTo>
                <a:cubicBezTo>
                  <a:pt x="5710218" y="3291840"/>
                  <a:pt x="5669278" y="3250900"/>
                  <a:pt x="5669278" y="3200398"/>
                </a:cubicBezTo>
                <a:lnTo>
                  <a:pt x="5669278" y="2834642"/>
                </a:lnTo>
                <a:cubicBezTo>
                  <a:pt x="5669278" y="2784140"/>
                  <a:pt x="5710218" y="2743199"/>
                  <a:pt x="5760720" y="2743199"/>
                </a:cubicBezTo>
                <a:close/>
                <a:moveTo>
                  <a:pt x="1238598" y="2057400"/>
                </a:moveTo>
                <a:lnTo>
                  <a:pt x="9052557" y="2057400"/>
                </a:lnTo>
                <a:cubicBezTo>
                  <a:pt x="9103057" y="2057400"/>
                  <a:pt x="9143997" y="2098340"/>
                  <a:pt x="9143997" y="2148842"/>
                </a:cubicBezTo>
                <a:lnTo>
                  <a:pt x="9143997" y="2514598"/>
                </a:lnTo>
                <a:cubicBezTo>
                  <a:pt x="9143997" y="2565100"/>
                  <a:pt x="9103057" y="2606040"/>
                  <a:pt x="9052557" y="2606040"/>
                </a:cubicBezTo>
                <a:lnTo>
                  <a:pt x="1238598" y="2606040"/>
                </a:lnTo>
                <a:cubicBezTo>
                  <a:pt x="1188096" y="2606040"/>
                  <a:pt x="1147156" y="2565100"/>
                  <a:pt x="1147156" y="2514598"/>
                </a:cubicBezTo>
                <a:lnTo>
                  <a:pt x="1147156" y="2148842"/>
                </a:lnTo>
                <a:cubicBezTo>
                  <a:pt x="1147156" y="2098340"/>
                  <a:pt x="1188096" y="2057400"/>
                  <a:pt x="1238598" y="2057400"/>
                </a:cubicBezTo>
                <a:close/>
                <a:moveTo>
                  <a:pt x="2635137" y="1371600"/>
                </a:moveTo>
                <a:lnTo>
                  <a:pt x="9052557" y="1371600"/>
                </a:lnTo>
                <a:cubicBezTo>
                  <a:pt x="9103057" y="1371600"/>
                  <a:pt x="9143997" y="1412540"/>
                  <a:pt x="9143997" y="1463042"/>
                </a:cubicBezTo>
                <a:lnTo>
                  <a:pt x="9143997" y="1828798"/>
                </a:lnTo>
                <a:cubicBezTo>
                  <a:pt x="9143997" y="1879300"/>
                  <a:pt x="9103057" y="1920240"/>
                  <a:pt x="9052557" y="1920240"/>
                </a:cubicBezTo>
                <a:lnTo>
                  <a:pt x="2635137" y="1920240"/>
                </a:lnTo>
                <a:cubicBezTo>
                  <a:pt x="2584635" y="1920240"/>
                  <a:pt x="2543695" y="1879300"/>
                  <a:pt x="2543695" y="1828798"/>
                </a:cubicBezTo>
                <a:lnTo>
                  <a:pt x="2543695" y="1463042"/>
                </a:lnTo>
                <a:cubicBezTo>
                  <a:pt x="2543695" y="1412540"/>
                  <a:pt x="2584635" y="1371600"/>
                  <a:pt x="2635137" y="1371600"/>
                </a:cubicBezTo>
                <a:close/>
                <a:moveTo>
                  <a:pt x="1820490" y="685800"/>
                </a:moveTo>
                <a:lnTo>
                  <a:pt x="9052557" y="685800"/>
                </a:lnTo>
                <a:cubicBezTo>
                  <a:pt x="9103059" y="685800"/>
                  <a:pt x="9143999" y="726740"/>
                  <a:pt x="9143999" y="777242"/>
                </a:cubicBezTo>
                <a:lnTo>
                  <a:pt x="9143999" y="1142998"/>
                </a:lnTo>
                <a:cubicBezTo>
                  <a:pt x="9143999" y="1193500"/>
                  <a:pt x="9103059" y="1234440"/>
                  <a:pt x="9052557" y="1234440"/>
                </a:cubicBezTo>
                <a:lnTo>
                  <a:pt x="1820490" y="1234440"/>
                </a:lnTo>
                <a:cubicBezTo>
                  <a:pt x="1769988" y="1234440"/>
                  <a:pt x="1729048" y="1193500"/>
                  <a:pt x="1729048" y="1142998"/>
                </a:cubicBezTo>
                <a:lnTo>
                  <a:pt x="1729048" y="777242"/>
                </a:lnTo>
                <a:cubicBezTo>
                  <a:pt x="1729048" y="726740"/>
                  <a:pt x="1769988" y="685800"/>
                  <a:pt x="1820490" y="685800"/>
                </a:cubicBezTo>
                <a:close/>
                <a:moveTo>
                  <a:pt x="91442" y="0"/>
                </a:moveTo>
                <a:lnTo>
                  <a:pt x="9052557" y="0"/>
                </a:lnTo>
                <a:cubicBezTo>
                  <a:pt x="9103057" y="0"/>
                  <a:pt x="9143997" y="40940"/>
                  <a:pt x="9143997" y="91442"/>
                </a:cubicBezTo>
                <a:lnTo>
                  <a:pt x="9143997" y="457198"/>
                </a:lnTo>
                <a:cubicBezTo>
                  <a:pt x="9143997" y="507700"/>
                  <a:pt x="9103057" y="548640"/>
                  <a:pt x="9052557" y="548640"/>
                </a:cubicBezTo>
                <a:lnTo>
                  <a:pt x="91442" y="548640"/>
                </a:lnTo>
                <a:cubicBezTo>
                  <a:pt x="40940" y="548640"/>
                  <a:pt x="0" y="507700"/>
                  <a:pt x="0" y="457198"/>
                </a:cubicBezTo>
                <a:lnTo>
                  <a:pt x="0" y="91442"/>
                </a:lnTo>
                <a:cubicBezTo>
                  <a:pt x="0" y="40940"/>
                  <a:pt x="40940" y="0"/>
                  <a:pt x="91442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525760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096000" y="1143000"/>
            <a:ext cx="60960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074210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41818" y="0"/>
            <a:ext cx="6650182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/>
        </p:spPr>
      </p:sp>
    </p:spTree>
    <p:extLst>
      <p:ext uri="{BB962C8B-B14F-4D97-AF65-F5344CB8AC3E}">
        <p14:creationId xmlns:p14="http://schemas.microsoft.com/office/powerpoint/2010/main" val="4060332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8364" y="1413158"/>
            <a:ext cx="1607127" cy="2228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81993" y="1413158"/>
            <a:ext cx="1607127" cy="2228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455622" y="1413158"/>
            <a:ext cx="1607127" cy="2228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29251" y="1413158"/>
            <a:ext cx="1607127" cy="2228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476509" y="1413158"/>
            <a:ext cx="1607127" cy="2228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802880" y="1413158"/>
            <a:ext cx="1607127" cy="2228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248704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179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315529"/>
            <a:ext cx="2449484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7295" y="1315529"/>
            <a:ext cx="2449484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26227" y="1315529"/>
            <a:ext cx="2449484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8635160" y="1315529"/>
            <a:ext cx="2449484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119601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315529"/>
            <a:ext cx="2449484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7295" y="1315529"/>
            <a:ext cx="2449484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26227" y="1315529"/>
            <a:ext cx="2449484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8635160" y="1315529"/>
            <a:ext cx="2449484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125322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3048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047999" y="-1"/>
            <a:ext cx="3048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903616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4000" y="-1"/>
            <a:ext cx="3048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972903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08363" y="1475507"/>
            <a:ext cx="2327564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657599" y="1475507"/>
            <a:ext cx="2327564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206836" y="1475507"/>
            <a:ext cx="2327564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756072" y="1475507"/>
            <a:ext cx="2327564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845148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08363" y="1475507"/>
            <a:ext cx="3142603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24699" y="1475507"/>
            <a:ext cx="3142603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948590" y="1475507"/>
            <a:ext cx="3142603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503274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08363" y="1475507"/>
            <a:ext cx="3142603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24699" y="1475507"/>
            <a:ext cx="3142603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948590" y="1475507"/>
            <a:ext cx="3142603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625304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277687" cy="21602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74393" y="1153390"/>
            <a:ext cx="2277687" cy="21602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240423" y="1153390"/>
            <a:ext cx="2277687" cy="21602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806452" y="1142999"/>
            <a:ext cx="2277687" cy="21602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1108363" y="3543299"/>
            <a:ext cx="2277687" cy="21602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3674393" y="3553690"/>
            <a:ext cx="2277687" cy="21602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0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240423" y="3553690"/>
            <a:ext cx="2277687" cy="21602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1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8806452" y="3543299"/>
            <a:ext cx="2277687" cy="21602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11956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226124"/>
            <a:ext cx="2277687" cy="135081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74393" y="1236515"/>
            <a:ext cx="2277687" cy="135081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240423" y="1236515"/>
            <a:ext cx="2277687" cy="135081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806452" y="1226124"/>
            <a:ext cx="2277687" cy="135081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1108363" y="3626424"/>
            <a:ext cx="2277687" cy="135081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3674393" y="3636816"/>
            <a:ext cx="2277687" cy="135081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0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240423" y="3636816"/>
            <a:ext cx="2277687" cy="135081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1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8806452" y="3626424"/>
            <a:ext cx="2277687" cy="135081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507068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381991"/>
            <a:ext cx="2277687" cy="20470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74393" y="1381991"/>
            <a:ext cx="2277687" cy="20470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240423" y="1381991"/>
            <a:ext cx="2277687" cy="20470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806452" y="1381991"/>
            <a:ext cx="2277687" cy="20470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371493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4987637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8430636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108364" y="1143000"/>
            <a:ext cx="7758545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/>
        </p:spPr>
      </p:sp>
    </p:spTree>
    <p:extLst>
      <p:ext uri="{BB962C8B-B14F-4D97-AF65-F5344CB8AC3E}">
        <p14:creationId xmlns:p14="http://schemas.microsoft.com/office/powerpoint/2010/main" val="2181432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08363" y="1143000"/>
            <a:ext cx="3297382" cy="34393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447308" y="1143000"/>
            <a:ext cx="3297382" cy="34393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786254" y="1143000"/>
            <a:ext cx="3297382" cy="34393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81296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325090" y="1142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541817" y="1142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325090" y="3428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108363" y="3428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19"/>
          <p:cNvSpPr>
            <a:spLocks noGrp="1"/>
          </p:cNvSpPr>
          <p:nvPr>
            <p:ph type="pic" sz="quarter" idx="22"/>
          </p:nvPr>
        </p:nvSpPr>
        <p:spPr>
          <a:xfrm>
            <a:off x="5541818" y="3428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987200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325090" y="1142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541817" y="1142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325090" y="3428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108363" y="3428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19"/>
          <p:cNvSpPr>
            <a:spLocks noGrp="1"/>
          </p:cNvSpPr>
          <p:nvPr>
            <p:ph type="pic" sz="quarter" idx="22"/>
          </p:nvPr>
        </p:nvSpPr>
        <p:spPr>
          <a:xfrm>
            <a:off x="5541818" y="3428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279486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8364" y="34290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770909" y="34290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4433455" y="34290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7758546" y="34290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108364" y="51435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0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2770909" y="51435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1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4433455" y="51435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2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6096000" y="51435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3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7758546" y="51435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4" name="Picture Placeholder 27"/>
          <p:cNvSpPr>
            <a:spLocks noGrp="1"/>
          </p:cNvSpPr>
          <p:nvPr>
            <p:ph type="pic" sz="quarter" idx="23"/>
          </p:nvPr>
        </p:nvSpPr>
        <p:spPr>
          <a:xfrm>
            <a:off x="9421091" y="34290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5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9421091" y="51435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868626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8364" y="13620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770909" y="13620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4433455" y="13620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6096000" y="13620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7758546" y="13620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108364" y="30765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0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2770909" y="30765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1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4433455" y="30765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2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6096000" y="30765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3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7758546" y="30765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4" name="Picture Placeholder 27"/>
          <p:cNvSpPr>
            <a:spLocks noGrp="1"/>
          </p:cNvSpPr>
          <p:nvPr>
            <p:ph type="pic" sz="quarter" idx="23"/>
          </p:nvPr>
        </p:nvSpPr>
        <p:spPr>
          <a:xfrm>
            <a:off x="9421091" y="13620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5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9421091" y="3076516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43469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541818" y="3429000"/>
            <a:ext cx="2770909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312727" y="3429000"/>
            <a:ext cx="2770909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41818" y="1142999"/>
            <a:ext cx="2770909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108363" y="1142999"/>
            <a:ext cx="4433455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8312727" y="1142999"/>
            <a:ext cx="2770909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78173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8362" y="1142999"/>
            <a:ext cx="2299855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844097" y="1142999"/>
            <a:ext cx="2299855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3476229" y="1142999"/>
            <a:ext cx="2299855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211464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108363" y="12572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549236" y="12572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3990108" y="12572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3990108" y="42290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1108363" y="42290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1108363" y="27431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2549236" y="27431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1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990108" y="27431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2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2549236" y="42290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965333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108363" y="12572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3990108" y="12572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3990108" y="42290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1108363" y="42290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2549236" y="2743199"/>
            <a:ext cx="1440873" cy="14859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Rectangle 8"/>
          <p:cNvSpPr/>
          <p:nvPr userDrawn="1"/>
        </p:nvSpPr>
        <p:spPr>
          <a:xfrm>
            <a:off x="1108364" y="2743200"/>
            <a:ext cx="1440873" cy="14859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9236" y="1257300"/>
            <a:ext cx="1440873" cy="14859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49236" y="4229100"/>
            <a:ext cx="1440873" cy="1485900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990109" y="2743200"/>
            <a:ext cx="1440873" cy="14859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117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6096000" cy="45815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4090225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724890"/>
            <a:ext cx="2377945" cy="397971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40806" y="1735282"/>
            <a:ext cx="2377945" cy="397971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73249" y="1735282"/>
            <a:ext cx="2377945" cy="397971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705691" y="1724890"/>
            <a:ext cx="2377945" cy="397971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473605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377945" cy="342900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40806" y="1153390"/>
            <a:ext cx="2377945" cy="342900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73249" y="1153390"/>
            <a:ext cx="2377945" cy="342900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705691" y="1142999"/>
            <a:ext cx="2377945" cy="342900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545827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340429"/>
            <a:ext cx="2377945" cy="28471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40806" y="1350821"/>
            <a:ext cx="2377945" cy="28471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73249" y="1350821"/>
            <a:ext cx="2377945" cy="28471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705691" y="1340429"/>
            <a:ext cx="2377945" cy="28471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2790181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413163"/>
            <a:ext cx="2377945" cy="544483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40806" y="1423554"/>
            <a:ext cx="2377945" cy="544483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73249" y="1423554"/>
            <a:ext cx="2377945" cy="544483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705691" y="1413163"/>
            <a:ext cx="2377945" cy="544483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213776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204364" y="3429000"/>
            <a:ext cx="2493818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3455" y="0"/>
            <a:ext cx="5264727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698182" y="0"/>
            <a:ext cx="2493818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433455" y="3429000"/>
            <a:ext cx="2770909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698182" y="3429000"/>
            <a:ext cx="2493818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386945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6096000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5999" y="3428999"/>
            <a:ext cx="6096000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846253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730644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42571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06938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08364" y="3429000"/>
            <a:ext cx="2493818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602182" y="1143000"/>
            <a:ext cx="2493818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096000" y="3429000"/>
            <a:ext cx="2493818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589818" y="1143000"/>
            <a:ext cx="2493818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493818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02181" y="3428999"/>
            <a:ext cx="2493818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95999" y="1142999"/>
            <a:ext cx="2493818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589818" y="3428999"/>
            <a:ext cx="2493818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1856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709762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25090" y="1142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41818" y="1142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758545" y="1142999"/>
            <a:ext cx="3325091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108363" y="3428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3325090" y="3428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10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5541818" y="3428999"/>
            <a:ext cx="2216727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431803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08364" y="1143000"/>
            <a:ext cx="9975273" cy="2286000"/>
          </a:xfrm>
          <a:custGeom>
            <a:avLst/>
            <a:gdLst>
              <a:gd name="connsiteX0" fmla="*/ 12419215 w 16459201"/>
              <a:gd name="connsiteY0" fmla="*/ 0 h 3657600"/>
              <a:gd name="connsiteX1" fmla="*/ 16459201 w 16459201"/>
              <a:gd name="connsiteY1" fmla="*/ 0 h 3657600"/>
              <a:gd name="connsiteX2" fmla="*/ 16459201 w 16459201"/>
              <a:gd name="connsiteY2" fmla="*/ 3657600 h 3657600"/>
              <a:gd name="connsiteX3" fmla="*/ 12419215 w 16459201"/>
              <a:gd name="connsiteY3" fmla="*/ 3657600 h 3657600"/>
              <a:gd name="connsiteX4" fmla="*/ 8279477 w 16459201"/>
              <a:gd name="connsiteY4" fmla="*/ 0 h 3657600"/>
              <a:gd name="connsiteX5" fmla="*/ 12319462 w 16459201"/>
              <a:gd name="connsiteY5" fmla="*/ 0 h 3657600"/>
              <a:gd name="connsiteX6" fmla="*/ 12319462 w 16459201"/>
              <a:gd name="connsiteY6" fmla="*/ 3657600 h 3657600"/>
              <a:gd name="connsiteX7" fmla="*/ 8279477 w 16459201"/>
              <a:gd name="connsiteY7" fmla="*/ 3657600 h 3657600"/>
              <a:gd name="connsiteX8" fmla="*/ 4139739 w 16459201"/>
              <a:gd name="connsiteY8" fmla="*/ 0 h 3657600"/>
              <a:gd name="connsiteX9" fmla="*/ 8179723 w 16459201"/>
              <a:gd name="connsiteY9" fmla="*/ 0 h 3657600"/>
              <a:gd name="connsiteX10" fmla="*/ 8179723 w 16459201"/>
              <a:gd name="connsiteY10" fmla="*/ 3657600 h 3657600"/>
              <a:gd name="connsiteX11" fmla="*/ 4139739 w 16459201"/>
              <a:gd name="connsiteY11" fmla="*/ 3657600 h 3657600"/>
              <a:gd name="connsiteX12" fmla="*/ 0 w 16459201"/>
              <a:gd name="connsiteY12" fmla="*/ 0 h 3657600"/>
              <a:gd name="connsiteX13" fmla="*/ 4039986 w 16459201"/>
              <a:gd name="connsiteY13" fmla="*/ 0 h 3657600"/>
              <a:gd name="connsiteX14" fmla="*/ 4039986 w 16459201"/>
              <a:gd name="connsiteY14" fmla="*/ 3657600 h 3657600"/>
              <a:gd name="connsiteX15" fmla="*/ 0 w 16459201"/>
              <a:gd name="connsiteY1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59201" h="3657600">
                <a:moveTo>
                  <a:pt x="12419215" y="0"/>
                </a:moveTo>
                <a:lnTo>
                  <a:pt x="16459201" y="0"/>
                </a:lnTo>
                <a:lnTo>
                  <a:pt x="16459201" y="3657600"/>
                </a:lnTo>
                <a:lnTo>
                  <a:pt x="12419215" y="3657600"/>
                </a:lnTo>
                <a:close/>
                <a:moveTo>
                  <a:pt x="8279477" y="0"/>
                </a:moveTo>
                <a:lnTo>
                  <a:pt x="12319462" y="0"/>
                </a:lnTo>
                <a:lnTo>
                  <a:pt x="12319462" y="3657600"/>
                </a:lnTo>
                <a:lnTo>
                  <a:pt x="8279477" y="3657600"/>
                </a:lnTo>
                <a:close/>
                <a:moveTo>
                  <a:pt x="4139739" y="0"/>
                </a:moveTo>
                <a:lnTo>
                  <a:pt x="8179723" y="0"/>
                </a:lnTo>
                <a:lnTo>
                  <a:pt x="8179723" y="3657600"/>
                </a:lnTo>
                <a:lnTo>
                  <a:pt x="4139739" y="3657600"/>
                </a:lnTo>
                <a:close/>
                <a:moveTo>
                  <a:pt x="0" y="0"/>
                </a:moveTo>
                <a:lnTo>
                  <a:pt x="4039986" y="0"/>
                </a:lnTo>
                <a:lnTo>
                  <a:pt x="4039986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38100">
            <a:noFill/>
          </a:ln>
        </p:spPr>
      </p:sp>
    </p:spTree>
    <p:extLst>
      <p:ext uri="{BB962C8B-B14F-4D97-AF65-F5344CB8AC3E}">
        <p14:creationId xmlns:p14="http://schemas.microsoft.com/office/powerpoint/2010/main" val="3812655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1"/>
          <p:cNvSpPr>
            <a:spLocks noGrp="1"/>
          </p:cNvSpPr>
          <p:nvPr>
            <p:ph type="pic" sz="quarter" idx="13"/>
          </p:nvPr>
        </p:nvSpPr>
        <p:spPr>
          <a:xfrm>
            <a:off x="1108363" y="-1"/>
            <a:ext cx="2216727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2"/>
          <p:cNvSpPr>
            <a:spLocks noGrp="1"/>
          </p:cNvSpPr>
          <p:nvPr>
            <p:ph type="pic" sz="quarter" idx="14"/>
          </p:nvPr>
        </p:nvSpPr>
        <p:spPr>
          <a:xfrm>
            <a:off x="2216727" y="1142999"/>
            <a:ext cx="2216727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3"/>
          <p:cNvSpPr>
            <a:spLocks noGrp="1"/>
          </p:cNvSpPr>
          <p:nvPr>
            <p:ph type="pic" sz="quarter" idx="15"/>
          </p:nvPr>
        </p:nvSpPr>
        <p:spPr>
          <a:xfrm>
            <a:off x="3325090" y="2285999"/>
            <a:ext cx="2216727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4"/>
          <p:cNvSpPr>
            <a:spLocks noGrp="1"/>
          </p:cNvSpPr>
          <p:nvPr>
            <p:ph type="pic" sz="quarter" idx="17"/>
          </p:nvPr>
        </p:nvSpPr>
        <p:spPr>
          <a:xfrm>
            <a:off x="4433454" y="3428999"/>
            <a:ext cx="2216727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549923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08364" y="1143000"/>
            <a:ext cx="3325092" cy="4572000"/>
          </a:xfrm>
          <a:custGeom>
            <a:avLst/>
            <a:gdLst>
              <a:gd name="connsiteX0" fmla="*/ 0 w 5486402"/>
              <a:gd name="connsiteY0" fmla="*/ 0 h 7315200"/>
              <a:gd name="connsiteX1" fmla="*/ 3657600 w 5486402"/>
              <a:gd name="connsiteY1" fmla="*/ 0 h 7315200"/>
              <a:gd name="connsiteX2" fmla="*/ 3657600 w 5486402"/>
              <a:gd name="connsiteY2" fmla="*/ 914400 h 7315200"/>
              <a:gd name="connsiteX3" fmla="*/ 4572001 w 5486402"/>
              <a:gd name="connsiteY3" fmla="*/ 914400 h 7315200"/>
              <a:gd name="connsiteX4" fmla="*/ 4572001 w 5486402"/>
              <a:gd name="connsiteY4" fmla="*/ 1828800 h 7315200"/>
              <a:gd name="connsiteX5" fmla="*/ 5486402 w 5486402"/>
              <a:gd name="connsiteY5" fmla="*/ 1828800 h 7315200"/>
              <a:gd name="connsiteX6" fmla="*/ 5486402 w 5486402"/>
              <a:gd name="connsiteY6" fmla="*/ 7315200 h 7315200"/>
              <a:gd name="connsiteX7" fmla="*/ 1828802 w 5486402"/>
              <a:gd name="connsiteY7" fmla="*/ 7315200 h 7315200"/>
              <a:gd name="connsiteX8" fmla="*/ 1828802 w 5486402"/>
              <a:gd name="connsiteY8" fmla="*/ 6400800 h 7315200"/>
              <a:gd name="connsiteX9" fmla="*/ 914401 w 5486402"/>
              <a:gd name="connsiteY9" fmla="*/ 6400800 h 7315200"/>
              <a:gd name="connsiteX10" fmla="*/ 914401 w 5486402"/>
              <a:gd name="connsiteY10" fmla="*/ 5486400 h 7315200"/>
              <a:gd name="connsiteX11" fmla="*/ 0 w 5486402"/>
              <a:gd name="connsiteY11" fmla="*/ 54864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402" h="7315200">
                <a:moveTo>
                  <a:pt x="0" y="0"/>
                </a:moveTo>
                <a:lnTo>
                  <a:pt x="3657600" y="0"/>
                </a:lnTo>
                <a:lnTo>
                  <a:pt x="3657600" y="914400"/>
                </a:lnTo>
                <a:lnTo>
                  <a:pt x="4572001" y="914400"/>
                </a:lnTo>
                <a:lnTo>
                  <a:pt x="4572001" y="1828800"/>
                </a:lnTo>
                <a:lnTo>
                  <a:pt x="5486402" y="1828800"/>
                </a:lnTo>
                <a:lnTo>
                  <a:pt x="5486402" y="7315200"/>
                </a:lnTo>
                <a:lnTo>
                  <a:pt x="1828802" y="7315200"/>
                </a:lnTo>
                <a:lnTo>
                  <a:pt x="1828802" y="6400800"/>
                </a:lnTo>
                <a:lnTo>
                  <a:pt x="914401" y="6400800"/>
                </a:lnTo>
                <a:lnTo>
                  <a:pt x="914401" y="548640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7150"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5"/>
                </a:gs>
              </a:gsLst>
              <a:lin ang="16200000" scaled="1"/>
              <a:tileRect/>
            </a:gradFill>
          </a:ln>
        </p:spPr>
      </p:sp>
    </p:spTree>
    <p:extLst>
      <p:ext uri="{BB962C8B-B14F-4D97-AF65-F5344CB8AC3E}">
        <p14:creationId xmlns:p14="http://schemas.microsoft.com/office/powerpoint/2010/main" val="3190953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3455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10942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-3138815"/>
            <a:ext cx="6105968" cy="6277629"/>
          </a:xfrm>
          <a:custGeom>
            <a:avLst/>
            <a:gdLst>
              <a:gd name="connsiteX0" fmla="*/ 5469773 w 10936224"/>
              <a:gd name="connsiteY0" fmla="*/ 7358141 h 10902963"/>
              <a:gd name="connsiteX1" fmla="*/ 7260472 w 10936224"/>
              <a:gd name="connsiteY1" fmla="*/ 9148840 h 10902963"/>
              <a:gd name="connsiteX2" fmla="*/ 5506349 w 10936224"/>
              <a:gd name="connsiteY2" fmla="*/ 10902963 h 10902963"/>
              <a:gd name="connsiteX3" fmla="*/ 5433197 w 10936224"/>
              <a:gd name="connsiteY3" fmla="*/ 10902963 h 10902963"/>
              <a:gd name="connsiteX4" fmla="*/ 3679073 w 10936224"/>
              <a:gd name="connsiteY4" fmla="*/ 9148840 h 10902963"/>
              <a:gd name="connsiteX5" fmla="*/ 7309311 w 10936224"/>
              <a:gd name="connsiteY5" fmla="*/ 5518605 h 10902963"/>
              <a:gd name="connsiteX6" fmla="*/ 9100010 w 10936224"/>
              <a:gd name="connsiteY6" fmla="*/ 7309304 h 10902963"/>
              <a:gd name="connsiteX7" fmla="*/ 7309311 w 10936224"/>
              <a:gd name="connsiteY7" fmla="*/ 9100003 h 10902963"/>
              <a:gd name="connsiteX8" fmla="*/ 5518611 w 10936224"/>
              <a:gd name="connsiteY8" fmla="*/ 7309304 h 10902963"/>
              <a:gd name="connsiteX9" fmla="*/ 3630237 w 10936224"/>
              <a:gd name="connsiteY9" fmla="*/ 5518605 h 10902963"/>
              <a:gd name="connsiteX10" fmla="*/ 5420935 w 10936224"/>
              <a:gd name="connsiteY10" fmla="*/ 7309304 h 10902963"/>
              <a:gd name="connsiteX11" fmla="*/ 3630237 w 10936224"/>
              <a:gd name="connsiteY11" fmla="*/ 9100003 h 10902963"/>
              <a:gd name="connsiteX12" fmla="*/ 1839537 w 10936224"/>
              <a:gd name="connsiteY12" fmla="*/ 7309304 h 10902963"/>
              <a:gd name="connsiteX13" fmla="*/ 9148849 w 10936224"/>
              <a:gd name="connsiteY13" fmla="*/ 3679071 h 10902963"/>
              <a:gd name="connsiteX14" fmla="*/ 10936224 w 10936224"/>
              <a:gd name="connsiteY14" fmla="*/ 5466445 h 10902963"/>
              <a:gd name="connsiteX15" fmla="*/ 10936224 w 10936224"/>
              <a:gd name="connsiteY15" fmla="*/ 5473093 h 10902963"/>
              <a:gd name="connsiteX16" fmla="*/ 9148849 w 10936224"/>
              <a:gd name="connsiteY16" fmla="*/ 7260468 h 10902963"/>
              <a:gd name="connsiteX17" fmla="*/ 7358149 w 10936224"/>
              <a:gd name="connsiteY17" fmla="*/ 5469769 h 10902963"/>
              <a:gd name="connsiteX18" fmla="*/ 5469774 w 10936224"/>
              <a:gd name="connsiteY18" fmla="*/ 3679071 h 10902963"/>
              <a:gd name="connsiteX19" fmla="*/ 7260473 w 10936224"/>
              <a:gd name="connsiteY19" fmla="*/ 5469769 h 10902963"/>
              <a:gd name="connsiteX20" fmla="*/ 5469774 w 10936224"/>
              <a:gd name="connsiteY20" fmla="*/ 7260468 h 10902963"/>
              <a:gd name="connsiteX21" fmla="*/ 3679075 w 10936224"/>
              <a:gd name="connsiteY21" fmla="*/ 5469769 h 10902963"/>
              <a:gd name="connsiteX22" fmla="*/ 1790700 w 10936224"/>
              <a:gd name="connsiteY22" fmla="*/ 3679071 h 10902963"/>
              <a:gd name="connsiteX23" fmla="*/ 3581399 w 10936224"/>
              <a:gd name="connsiteY23" fmla="*/ 5469769 h 10902963"/>
              <a:gd name="connsiteX24" fmla="*/ 1790700 w 10936224"/>
              <a:gd name="connsiteY24" fmla="*/ 7260468 h 10902963"/>
              <a:gd name="connsiteX25" fmla="*/ 0 w 10936224"/>
              <a:gd name="connsiteY25" fmla="*/ 5469769 h 10902963"/>
              <a:gd name="connsiteX26" fmla="*/ 7309311 w 10936224"/>
              <a:gd name="connsiteY26" fmla="*/ 1839536 h 10902963"/>
              <a:gd name="connsiteX27" fmla="*/ 9100010 w 10936224"/>
              <a:gd name="connsiteY27" fmla="*/ 3630235 h 10902963"/>
              <a:gd name="connsiteX28" fmla="*/ 7309311 w 10936224"/>
              <a:gd name="connsiteY28" fmla="*/ 5420933 h 10902963"/>
              <a:gd name="connsiteX29" fmla="*/ 5518611 w 10936224"/>
              <a:gd name="connsiteY29" fmla="*/ 3630235 h 10902963"/>
              <a:gd name="connsiteX30" fmla="*/ 3630237 w 10936224"/>
              <a:gd name="connsiteY30" fmla="*/ 1839536 h 10902963"/>
              <a:gd name="connsiteX31" fmla="*/ 5420935 w 10936224"/>
              <a:gd name="connsiteY31" fmla="*/ 3630235 h 10902963"/>
              <a:gd name="connsiteX32" fmla="*/ 3630237 w 10936224"/>
              <a:gd name="connsiteY32" fmla="*/ 5420933 h 10902963"/>
              <a:gd name="connsiteX33" fmla="*/ 1839537 w 10936224"/>
              <a:gd name="connsiteY33" fmla="*/ 3630235 h 10902963"/>
              <a:gd name="connsiteX34" fmla="*/ 5469774 w 10936224"/>
              <a:gd name="connsiteY34" fmla="*/ 0 h 10902963"/>
              <a:gd name="connsiteX35" fmla="*/ 7260473 w 10936224"/>
              <a:gd name="connsiteY35" fmla="*/ 1790699 h 10902963"/>
              <a:gd name="connsiteX36" fmla="*/ 5469774 w 10936224"/>
              <a:gd name="connsiteY36" fmla="*/ 3581398 h 10902963"/>
              <a:gd name="connsiteX37" fmla="*/ 3679074 w 10936224"/>
              <a:gd name="connsiteY37" fmla="*/ 1790699 h 109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36224" h="10902963">
                <a:moveTo>
                  <a:pt x="5469773" y="7358141"/>
                </a:moveTo>
                <a:lnTo>
                  <a:pt x="7260472" y="9148840"/>
                </a:lnTo>
                <a:lnTo>
                  <a:pt x="5506349" y="10902963"/>
                </a:lnTo>
                <a:lnTo>
                  <a:pt x="5433197" y="10902963"/>
                </a:lnTo>
                <a:lnTo>
                  <a:pt x="3679073" y="9148840"/>
                </a:lnTo>
                <a:close/>
                <a:moveTo>
                  <a:pt x="7309311" y="5518605"/>
                </a:moveTo>
                <a:lnTo>
                  <a:pt x="9100010" y="7309304"/>
                </a:lnTo>
                <a:lnTo>
                  <a:pt x="7309311" y="9100003"/>
                </a:lnTo>
                <a:lnTo>
                  <a:pt x="5518611" y="7309304"/>
                </a:lnTo>
                <a:close/>
                <a:moveTo>
                  <a:pt x="3630237" y="5518605"/>
                </a:moveTo>
                <a:lnTo>
                  <a:pt x="5420935" y="7309304"/>
                </a:lnTo>
                <a:lnTo>
                  <a:pt x="3630237" y="9100003"/>
                </a:lnTo>
                <a:lnTo>
                  <a:pt x="1839537" y="7309304"/>
                </a:lnTo>
                <a:close/>
                <a:moveTo>
                  <a:pt x="9148849" y="3679071"/>
                </a:moveTo>
                <a:lnTo>
                  <a:pt x="10936224" y="5466445"/>
                </a:lnTo>
                <a:lnTo>
                  <a:pt x="10936224" y="5473093"/>
                </a:lnTo>
                <a:lnTo>
                  <a:pt x="9148849" y="7260468"/>
                </a:lnTo>
                <a:lnTo>
                  <a:pt x="7358149" y="5469769"/>
                </a:lnTo>
                <a:close/>
                <a:moveTo>
                  <a:pt x="5469774" y="3679071"/>
                </a:moveTo>
                <a:lnTo>
                  <a:pt x="7260473" y="5469769"/>
                </a:lnTo>
                <a:lnTo>
                  <a:pt x="5469774" y="7260468"/>
                </a:lnTo>
                <a:lnTo>
                  <a:pt x="3679075" y="5469769"/>
                </a:lnTo>
                <a:close/>
                <a:moveTo>
                  <a:pt x="1790700" y="3679071"/>
                </a:moveTo>
                <a:lnTo>
                  <a:pt x="3581399" y="5469769"/>
                </a:lnTo>
                <a:lnTo>
                  <a:pt x="1790700" y="7260468"/>
                </a:lnTo>
                <a:lnTo>
                  <a:pt x="0" y="5469769"/>
                </a:lnTo>
                <a:close/>
                <a:moveTo>
                  <a:pt x="7309311" y="1839536"/>
                </a:moveTo>
                <a:lnTo>
                  <a:pt x="9100010" y="3630235"/>
                </a:lnTo>
                <a:lnTo>
                  <a:pt x="7309311" y="5420933"/>
                </a:lnTo>
                <a:lnTo>
                  <a:pt x="5518611" y="3630235"/>
                </a:lnTo>
                <a:close/>
                <a:moveTo>
                  <a:pt x="3630237" y="1839536"/>
                </a:moveTo>
                <a:lnTo>
                  <a:pt x="5420935" y="3630235"/>
                </a:lnTo>
                <a:lnTo>
                  <a:pt x="3630237" y="5420933"/>
                </a:lnTo>
                <a:lnTo>
                  <a:pt x="1839537" y="3630235"/>
                </a:lnTo>
                <a:close/>
                <a:moveTo>
                  <a:pt x="5469774" y="0"/>
                </a:moveTo>
                <a:lnTo>
                  <a:pt x="7260473" y="1790699"/>
                </a:lnTo>
                <a:lnTo>
                  <a:pt x="5469774" y="3581398"/>
                </a:lnTo>
                <a:lnTo>
                  <a:pt x="3679074" y="1790699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1568489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74626" y="1143000"/>
            <a:ext cx="4400204" cy="4537710"/>
          </a:xfrm>
          <a:custGeom>
            <a:avLst/>
            <a:gdLst>
              <a:gd name="connsiteX0" fmla="*/ 5469706 w 7260336"/>
              <a:gd name="connsiteY0" fmla="*/ 3679004 h 7260336"/>
              <a:gd name="connsiteX1" fmla="*/ 7260336 w 7260336"/>
              <a:gd name="connsiteY1" fmla="*/ 5469634 h 7260336"/>
              <a:gd name="connsiteX2" fmla="*/ 7260336 w 7260336"/>
              <a:gd name="connsiteY2" fmla="*/ 5469772 h 7260336"/>
              <a:gd name="connsiteX3" fmla="*/ 5469772 w 7260336"/>
              <a:gd name="connsiteY3" fmla="*/ 7260336 h 7260336"/>
              <a:gd name="connsiteX4" fmla="*/ 5469640 w 7260336"/>
              <a:gd name="connsiteY4" fmla="*/ 7260336 h 7260336"/>
              <a:gd name="connsiteX5" fmla="*/ 3679006 w 7260336"/>
              <a:gd name="connsiteY5" fmla="*/ 5469703 h 7260336"/>
              <a:gd name="connsiteX6" fmla="*/ 1790631 w 7260336"/>
              <a:gd name="connsiteY6" fmla="*/ 3679004 h 7260336"/>
              <a:gd name="connsiteX7" fmla="*/ 3581330 w 7260336"/>
              <a:gd name="connsiteY7" fmla="*/ 5469703 h 7260336"/>
              <a:gd name="connsiteX8" fmla="*/ 1790697 w 7260336"/>
              <a:gd name="connsiteY8" fmla="*/ 7260336 h 7260336"/>
              <a:gd name="connsiteX9" fmla="*/ 1790565 w 7260336"/>
              <a:gd name="connsiteY9" fmla="*/ 7260336 h 7260336"/>
              <a:gd name="connsiteX10" fmla="*/ 0 w 7260336"/>
              <a:gd name="connsiteY10" fmla="*/ 5469772 h 7260336"/>
              <a:gd name="connsiteX11" fmla="*/ 0 w 7260336"/>
              <a:gd name="connsiteY11" fmla="*/ 5469634 h 7260336"/>
              <a:gd name="connsiteX12" fmla="*/ 3630169 w 7260336"/>
              <a:gd name="connsiteY12" fmla="*/ 1839469 h 7260336"/>
              <a:gd name="connsiteX13" fmla="*/ 5420868 w 7260336"/>
              <a:gd name="connsiteY13" fmla="*/ 3630168 h 7260336"/>
              <a:gd name="connsiteX14" fmla="*/ 3630169 w 7260336"/>
              <a:gd name="connsiteY14" fmla="*/ 5420867 h 7260336"/>
              <a:gd name="connsiteX15" fmla="*/ 1839469 w 7260336"/>
              <a:gd name="connsiteY15" fmla="*/ 3630168 h 7260336"/>
              <a:gd name="connsiteX16" fmla="*/ 5469640 w 7260336"/>
              <a:gd name="connsiteY16" fmla="*/ 0 h 7260336"/>
              <a:gd name="connsiteX17" fmla="*/ 5469772 w 7260336"/>
              <a:gd name="connsiteY17" fmla="*/ 0 h 7260336"/>
              <a:gd name="connsiteX18" fmla="*/ 7260336 w 7260336"/>
              <a:gd name="connsiteY18" fmla="*/ 1790565 h 7260336"/>
              <a:gd name="connsiteX19" fmla="*/ 7260336 w 7260336"/>
              <a:gd name="connsiteY19" fmla="*/ 1790703 h 7260336"/>
              <a:gd name="connsiteX20" fmla="*/ 5469706 w 7260336"/>
              <a:gd name="connsiteY20" fmla="*/ 3581332 h 7260336"/>
              <a:gd name="connsiteX21" fmla="*/ 3679006 w 7260336"/>
              <a:gd name="connsiteY21" fmla="*/ 1790634 h 7260336"/>
              <a:gd name="connsiteX22" fmla="*/ 1790565 w 7260336"/>
              <a:gd name="connsiteY22" fmla="*/ 0 h 7260336"/>
              <a:gd name="connsiteX23" fmla="*/ 1790697 w 7260336"/>
              <a:gd name="connsiteY23" fmla="*/ 0 h 7260336"/>
              <a:gd name="connsiteX24" fmla="*/ 3581330 w 7260336"/>
              <a:gd name="connsiteY24" fmla="*/ 1790634 h 7260336"/>
              <a:gd name="connsiteX25" fmla="*/ 1790631 w 7260336"/>
              <a:gd name="connsiteY25" fmla="*/ 3581332 h 7260336"/>
              <a:gd name="connsiteX26" fmla="*/ 0 w 7260336"/>
              <a:gd name="connsiteY26" fmla="*/ 1790703 h 7260336"/>
              <a:gd name="connsiteX27" fmla="*/ 0 w 7260336"/>
              <a:gd name="connsiteY27" fmla="*/ 1790565 h 726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60336" h="7260336">
                <a:moveTo>
                  <a:pt x="5469706" y="3679004"/>
                </a:moveTo>
                <a:lnTo>
                  <a:pt x="7260336" y="5469634"/>
                </a:lnTo>
                <a:lnTo>
                  <a:pt x="7260336" y="5469772"/>
                </a:lnTo>
                <a:lnTo>
                  <a:pt x="5469772" y="7260336"/>
                </a:lnTo>
                <a:lnTo>
                  <a:pt x="5469640" y="7260336"/>
                </a:lnTo>
                <a:lnTo>
                  <a:pt x="3679006" y="5469703"/>
                </a:lnTo>
                <a:close/>
                <a:moveTo>
                  <a:pt x="1790631" y="3679004"/>
                </a:moveTo>
                <a:lnTo>
                  <a:pt x="3581330" y="5469703"/>
                </a:lnTo>
                <a:lnTo>
                  <a:pt x="1790697" y="7260336"/>
                </a:lnTo>
                <a:lnTo>
                  <a:pt x="1790565" y="7260336"/>
                </a:lnTo>
                <a:lnTo>
                  <a:pt x="0" y="5469772"/>
                </a:lnTo>
                <a:lnTo>
                  <a:pt x="0" y="5469634"/>
                </a:lnTo>
                <a:close/>
                <a:moveTo>
                  <a:pt x="3630169" y="1839469"/>
                </a:moveTo>
                <a:lnTo>
                  <a:pt x="5420868" y="3630168"/>
                </a:lnTo>
                <a:lnTo>
                  <a:pt x="3630169" y="5420867"/>
                </a:lnTo>
                <a:lnTo>
                  <a:pt x="1839469" y="3630168"/>
                </a:lnTo>
                <a:close/>
                <a:moveTo>
                  <a:pt x="5469640" y="0"/>
                </a:moveTo>
                <a:lnTo>
                  <a:pt x="5469772" y="0"/>
                </a:lnTo>
                <a:lnTo>
                  <a:pt x="7260336" y="1790565"/>
                </a:lnTo>
                <a:lnTo>
                  <a:pt x="7260336" y="1790703"/>
                </a:lnTo>
                <a:lnTo>
                  <a:pt x="5469706" y="3581332"/>
                </a:lnTo>
                <a:lnTo>
                  <a:pt x="3679006" y="1790634"/>
                </a:lnTo>
                <a:close/>
                <a:moveTo>
                  <a:pt x="1790565" y="0"/>
                </a:moveTo>
                <a:lnTo>
                  <a:pt x="1790697" y="0"/>
                </a:lnTo>
                <a:lnTo>
                  <a:pt x="3581330" y="1790634"/>
                </a:lnTo>
                <a:lnTo>
                  <a:pt x="1790631" y="3581332"/>
                </a:lnTo>
                <a:lnTo>
                  <a:pt x="0" y="1790703"/>
                </a:lnTo>
                <a:lnTo>
                  <a:pt x="0" y="1790565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effectLst>
            <a:outerShdw blurRad="241300" dist="635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203535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8362" y="1142999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828846" y="2296384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932217" y="1142999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652702" y="2296384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756072" y="1142999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128281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1"/>
          <p:cNvSpPr>
            <a:spLocks noGrp="1"/>
          </p:cNvSpPr>
          <p:nvPr>
            <p:ph type="pic" sz="quarter" idx="13"/>
          </p:nvPr>
        </p:nvSpPr>
        <p:spPr>
          <a:xfrm>
            <a:off x="1108363" y="1143000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2"/>
          <p:cNvSpPr>
            <a:spLocks noGrp="1"/>
          </p:cNvSpPr>
          <p:nvPr>
            <p:ph type="pic" sz="quarter" idx="14"/>
          </p:nvPr>
        </p:nvSpPr>
        <p:spPr>
          <a:xfrm>
            <a:off x="3020291" y="1143000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3"/>
          <p:cNvSpPr>
            <a:spLocks noGrp="1"/>
          </p:cNvSpPr>
          <p:nvPr>
            <p:ph type="pic" sz="quarter" idx="15"/>
          </p:nvPr>
        </p:nvSpPr>
        <p:spPr>
          <a:xfrm>
            <a:off x="4932219" y="1143000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4"/>
          <p:cNvSpPr>
            <a:spLocks noGrp="1"/>
          </p:cNvSpPr>
          <p:nvPr>
            <p:ph type="pic" sz="quarter" idx="16"/>
          </p:nvPr>
        </p:nvSpPr>
        <p:spPr>
          <a:xfrm>
            <a:off x="6844146" y="1143000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5"/>
          <p:cNvSpPr>
            <a:spLocks noGrp="1"/>
          </p:cNvSpPr>
          <p:nvPr>
            <p:ph type="pic" sz="quarter" idx="17"/>
          </p:nvPr>
        </p:nvSpPr>
        <p:spPr>
          <a:xfrm>
            <a:off x="8756074" y="1143000"/>
            <a:ext cx="2327564" cy="3429000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799700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2223234" y="3490044"/>
            <a:ext cx="2172393" cy="2240280"/>
          </a:xfrm>
          <a:prstGeom prst="diamond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38105" y="2340335"/>
            <a:ext cx="2172393" cy="2240280"/>
          </a:xfrm>
          <a:prstGeom prst="diamond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23234" y="1190626"/>
            <a:ext cx="2172393" cy="2240280"/>
          </a:xfrm>
          <a:prstGeom prst="diamond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08363" y="2340335"/>
            <a:ext cx="2172393" cy="2240280"/>
          </a:xfrm>
          <a:prstGeom prst="diamond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112578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096000" y="1143000"/>
            <a:ext cx="60960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87610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83433" y="1177290"/>
            <a:ext cx="4400204" cy="4537710"/>
          </a:xfrm>
          <a:custGeom>
            <a:avLst/>
            <a:gdLst>
              <a:gd name="connsiteX0" fmla="*/ 3630168 w 7260336"/>
              <a:gd name="connsiteY0" fmla="*/ 3679004 h 7260336"/>
              <a:gd name="connsiteX1" fmla="*/ 5420867 w 7260336"/>
              <a:gd name="connsiteY1" fmla="*/ 5469703 h 7260336"/>
              <a:gd name="connsiteX2" fmla="*/ 3630234 w 7260336"/>
              <a:gd name="connsiteY2" fmla="*/ 7260336 h 7260336"/>
              <a:gd name="connsiteX3" fmla="*/ 3630102 w 7260336"/>
              <a:gd name="connsiteY3" fmla="*/ 7260336 h 7260336"/>
              <a:gd name="connsiteX4" fmla="*/ 1839468 w 7260336"/>
              <a:gd name="connsiteY4" fmla="*/ 5469703 h 7260336"/>
              <a:gd name="connsiteX5" fmla="*/ 5469706 w 7260336"/>
              <a:gd name="connsiteY5" fmla="*/ 1839469 h 7260336"/>
              <a:gd name="connsiteX6" fmla="*/ 7260336 w 7260336"/>
              <a:gd name="connsiteY6" fmla="*/ 3630099 h 7260336"/>
              <a:gd name="connsiteX7" fmla="*/ 7260336 w 7260336"/>
              <a:gd name="connsiteY7" fmla="*/ 3630237 h 7260336"/>
              <a:gd name="connsiteX8" fmla="*/ 5469706 w 7260336"/>
              <a:gd name="connsiteY8" fmla="*/ 5420867 h 7260336"/>
              <a:gd name="connsiteX9" fmla="*/ 3679006 w 7260336"/>
              <a:gd name="connsiteY9" fmla="*/ 3630168 h 7260336"/>
              <a:gd name="connsiteX10" fmla="*/ 1790631 w 7260336"/>
              <a:gd name="connsiteY10" fmla="*/ 1839469 h 7260336"/>
              <a:gd name="connsiteX11" fmla="*/ 3581330 w 7260336"/>
              <a:gd name="connsiteY11" fmla="*/ 3630168 h 7260336"/>
              <a:gd name="connsiteX12" fmla="*/ 1790631 w 7260336"/>
              <a:gd name="connsiteY12" fmla="*/ 5420867 h 7260336"/>
              <a:gd name="connsiteX13" fmla="*/ 0 w 7260336"/>
              <a:gd name="connsiteY13" fmla="*/ 3630237 h 7260336"/>
              <a:gd name="connsiteX14" fmla="*/ 0 w 7260336"/>
              <a:gd name="connsiteY14" fmla="*/ 3630099 h 7260336"/>
              <a:gd name="connsiteX15" fmla="*/ 3630102 w 7260336"/>
              <a:gd name="connsiteY15" fmla="*/ 0 h 7260336"/>
              <a:gd name="connsiteX16" fmla="*/ 3630234 w 7260336"/>
              <a:gd name="connsiteY16" fmla="*/ 0 h 7260336"/>
              <a:gd name="connsiteX17" fmla="*/ 5420867 w 7260336"/>
              <a:gd name="connsiteY17" fmla="*/ 1790633 h 7260336"/>
              <a:gd name="connsiteX18" fmla="*/ 3630168 w 7260336"/>
              <a:gd name="connsiteY18" fmla="*/ 3581332 h 7260336"/>
              <a:gd name="connsiteX19" fmla="*/ 1839468 w 7260336"/>
              <a:gd name="connsiteY19" fmla="*/ 1790633 h 726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60336" h="7260336">
                <a:moveTo>
                  <a:pt x="3630168" y="3679004"/>
                </a:moveTo>
                <a:lnTo>
                  <a:pt x="5420867" y="5469703"/>
                </a:lnTo>
                <a:lnTo>
                  <a:pt x="3630234" y="7260336"/>
                </a:lnTo>
                <a:lnTo>
                  <a:pt x="3630102" y="7260336"/>
                </a:lnTo>
                <a:lnTo>
                  <a:pt x="1839468" y="5469703"/>
                </a:lnTo>
                <a:close/>
                <a:moveTo>
                  <a:pt x="5469706" y="1839469"/>
                </a:moveTo>
                <a:lnTo>
                  <a:pt x="7260336" y="3630099"/>
                </a:lnTo>
                <a:lnTo>
                  <a:pt x="7260336" y="3630237"/>
                </a:lnTo>
                <a:lnTo>
                  <a:pt x="5469706" y="5420867"/>
                </a:lnTo>
                <a:lnTo>
                  <a:pt x="3679006" y="3630168"/>
                </a:lnTo>
                <a:close/>
                <a:moveTo>
                  <a:pt x="1790631" y="1839469"/>
                </a:moveTo>
                <a:lnTo>
                  <a:pt x="3581330" y="3630168"/>
                </a:lnTo>
                <a:lnTo>
                  <a:pt x="1790631" y="5420867"/>
                </a:lnTo>
                <a:lnTo>
                  <a:pt x="0" y="3630237"/>
                </a:lnTo>
                <a:lnTo>
                  <a:pt x="0" y="3630099"/>
                </a:lnTo>
                <a:close/>
                <a:moveTo>
                  <a:pt x="3630102" y="0"/>
                </a:moveTo>
                <a:lnTo>
                  <a:pt x="3630234" y="0"/>
                </a:lnTo>
                <a:lnTo>
                  <a:pt x="5420867" y="1790633"/>
                </a:lnTo>
                <a:lnTo>
                  <a:pt x="3630168" y="3581332"/>
                </a:lnTo>
                <a:lnTo>
                  <a:pt x="1839468" y="1790633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2478149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096000" y="324"/>
            <a:ext cx="6096000" cy="685767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29096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324"/>
            <a:ext cx="6096000" cy="685767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98089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7076861" y="1965833"/>
            <a:ext cx="1235825" cy="1274445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4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847811" y="1966254"/>
            <a:ext cx="1235825" cy="1274445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462336" y="1143000"/>
            <a:ext cx="1235825" cy="1274445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6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8462336" y="4440555"/>
            <a:ext cx="1235825" cy="1274445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847811" y="3615929"/>
            <a:ext cx="1235825" cy="1274445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9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462336" y="2790826"/>
            <a:ext cx="1235825" cy="1274445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0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7076861" y="3617724"/>
            <a:ext cx="1235825" cy="1274445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3944715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1" y="1142999"/>
            <a:ext cx="2382982" cy="24574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452254" y="1142999"/>
            <a:ext cx="2382982" cy="24574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04508" y="1142999"/>
            <a:ext cx="2382982" cy="24574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356763" y="1142999"/>
            <a:ext cx="2382982" cy="24574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9809017" y="1142999"/>
            <a:ext cx="2382982" cy="24574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986008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382982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452254" y="0"/>
            <a:ext cx="2382982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04508" y="0"/>
            <a:ext cx="2382982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356763" y="0"/>
            <a:ext cx="2382982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9809017" y="0"/>
            <a:ext cx="2382982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59202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2" y="1"/>
            <a:ext cx="12191999" cy="3428999"/>
          </a:xfrm>
          <a:custGeom>
            <a:avLst/>
            <a:gdLst>
              <a:gd name="connsiteX0" fmla="*/ 16184879 w 20116799"/>
              <a:gd name="connsiteY0" fmla="*/ 0 h 5536430"/>
              <a:gd name="connsiteX1" fmla="*/ 20116799 w 20116799"/>
              <a:gd name="connsiteY1" fmla="*/ 0 h 5536430"/>
              <a:gd name="connsiteX2" fmla="*/ 20116799 w 20116799"/>
              <a:gd name="connsiteY2" fmla="*/ 5536430 h 5536430"/>
              <a:gd name="connsiteX3" fmla="*/ 16184879 w 20116799"/>
              <a:gd name="connsiteY3" fmla="*/ 5536430 h 5536430"/>
              <a:gd name="connsiteX4" fmla="*/ 12138659 w 20116799"/>
              <a:gd name="connsiteY4" fmla="*/ 0 h 5536430"/>
              <a:gd name="connsiteX5" fmla="*/ 16070579 w 20116799"/>
              <a:gd name="connsiteY5" fmla="*/ 0 h 5536430"/>
              <a:gd name="connsiteX6" fmla="*/ 16070579 w 20116799"/>
              <a:gd name="connsiteY6" fmla="*/ 5536430 h 5536430"/>
              <a:gd name="connsiteX7" fmla="*/ 12138659 w 20116799"/>
              <a:gd name="connsiteY7" fmla="*/ 5536430 h 5536430"/>
              <a:gd name="connsiteX8" fmla="*/ 8092441 w 20116799"/>
              <a:gd name="connsiteY8" fmla="*/ 0 h 5536430"/>
              <a:gd name="connsiteX9" fmla="*/ 12024359 w 20116799"/>
              <a:gd name="connsiteY9" fmla="*/ 0 h 5536430"/>
              <a:gd name="connsiteX10" fmla="*/ 12024359 w 20116799"/>
              <a:gd name="connsiteY10" fmla="*/ 5536430 h 5536430"/>
              <a:gd name="connsiteX11" fmla="*/ 8092441 w 20116799"/>
              <a:gd name="connsiteY11" fmla="*/ 5536430 h 5536430"/>
              <a:gd name="connsiteX12" fmla="*/ 4046220 w 20116799"/>
              <a:gd name="connsiteY12" fmla="*/ 0 h 5536430"/>
              <a:gd name="connsiteX13" fmla="*/ 7978142 w 20116799"/>
              <a:gd name="connsiteY13" fmla="*/ 0 h 5536430"/>
              <a:gd name="connsiteX14" fmla="*/ 7978142 w 20116799"/>
              <a:gd name="connsiteY14" fmla="*/ 5536430 h 5536430"/>
              <a:gd name="connsiteX15" fmla="*/ 4046220 w 20116799"/>
              <a:gd name="connsiteY15" fmla="*/ 5536430 h 5536430"/>
              <a:gd name="connsiteX16" fmla="*/ 0 w 20116799"/>
              <a:gd name="connsiteY16" fmla="*/ 0 h 5536430"/>
              <a:gd name="connsiteX17" fmla="*/ 3931920 w 20116799"/>
              <a:gd name="connsiteY17" fmla="*/ 0 h 5536430"/>
              <a:gd name="connsiteX18" fmla="*/ 3931920 w 20116799"/>
              <a:gd name="connsiteY18" fmla="*/ 5536430 h 5536430"/>
              <a:gd name="connsiteX19" fmla="*/ 0 w 20116799"/>
              <a:gd name="connsiteY19" fmla="*/ 5536430 h 55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116799" h="5536430">
                <a:moveTo>
                  <a:pt x="16184879" y="0"/>
                </a:moveTo>
                <a:lnTo>
                  <a:pt x="20116799" y="0"/>
                </a:lnTo>
                <a:lnTo>
                  <a:pt x="20116799" y="5536430"/>
                </a:lnTo>
                <a:lnTo>
                  <a:pt x="16184879" y="5536430"/>
                </a:lnTo>
                <a:close/>
                <a:moveTo>
                  <a:pt x="12138659" y="0"/>
                </a:moveTo>
                <a:lnTo>
                  <a:pt x="16070579" y="0"/>
                </a:lnTo>
                <a:lnTo>
                  <a:pt x="16070579" y="5536430"/>
                </a:lnTo>
                <a:lnTo>
                  <a:pt x="12138659" y="5536430"/>
                </a:lnTo>
                <a:close/>
                <a:moveTo>
                  <a:pt x="8092441" y="0"/>
                </a:moveTo>
                <a:lnTo>
                  <a:pt x="12024359" y="0"/>
                </a:lnTo>
                <a:lnTo>
                  <a:pt x="12024359" y="5536430"/>
                </a:lnTo>
                <a:lnTo>
                  <a:pt x="8092441" y="5536430"/>
                </a:lnTo>
                <a:close/>
                <a:moveTo>
                  <a:pt x="4046220" y="0"/>
                </a:moveTo>
                <a:lnTo>
                  <a:pt x="7978142" y="0"/>
                </a:lnTo>
                <a:lnTo>
                  <a:pt x="7978142" y="5536430"/>
                </a:lnTo>
                <a:lnTo>
                  <a:pt x="4046220" y="5536430"/>
                </a:lnTo>
                <a:close/>
                <a:moveTo>
                  <a:pt x="0" y="0"/>
                </a:moveTo>
                <a:lnTo>
                  <a:pt x="3931920" y="0"/>
                </a:lnTo>
                <a:lnTo>
                  <a:pt x="3931920" y="5536430"/>
                </a:lnTo>
                <a:lnTo>
                  <a:pt x="0" y="553643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5719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2" y="1"/>
            <a:ext cx="12191999" cy="6857999"/>
          </a:xfrm>
          <a:custGeom>
            <a:avLst/>
            <a:gdLst>
              <a:gd name="connsiteX0" fmla="*/ 16184879 w 20116799"/>
              <a:gd name="connsiteY0" fmla="*/ 0 h 5536430"/>
              <a:gd name="connsiteX1" fmla="*/ 20116799 w 20116799"/>
              <a:gd name="connsiteY1" fmla="*/ 0 h 5536430"/>
              <a:gd name="connsiteX2" fmla="*/ 20116799 w 20116799"/>
              <a:gd name="connsiteY2" fmla="*/ 5536430 h 5536430"/>
              <a:gd name="connsiteX3" fmla="*/ 16184879 w 20116799"/>
              <a:gd name="connsiteY3" fmla="*/ 5536430 h 5536430"/>
              <a:gd name="connsiteX4" fmla="*/ 12138659 w 20116799"/>
              <a:gd name="connsiteY4" fmla="*/ 0 h 5536430"/>
              <a:gd name="connsiteX5" fmla="*/ 16070579 w 20116799"/>
              <a:gd name="connsiteY5" fmla="*/ 0 h 5536430"/>
              <a:gd name="connsiteX6" fmla="*/ 16070579 w 20116799"/>
              <a:gd name="connsiteY6" fmla="*/ 5536430 h 5536430"/>
              <a:gd name="connsiteX7" fmla="*/ 12138659 w 20116799"/>
              <a:gd name="connsiteY7" fmla="*/ 5536430 h 5536430"/>
              <a:gd name="connsiteX8" fmla="*/ 8092441 w 20116799"/>
              <a:gd name="connsiteY8" fmla="*/ 0 h 5536430"/>
              <a:gd name="connsiteX9" fmla="*/ 12024359 w 20116799"/>
              <a:gd name="connsiteY9" fmla="*/ 0 h 5536430"/>
              <a:gd name="connsiteX10" fmla="*/ 12024359 w 20116799"/>
              <a:gd name="connsiteY10" fmla="*/ 5536430 h 5536430"/>
              <a:gd name="connsiteX11" fmla="*/ 8092441 w 20116799"/>
              <a:gd name="connsiteY11" fmla="*/ 5536430 h 5536430"/>
              <a:gd name="connsiteX12" fmla="*/ 4046220 w 20116799"/>
              <a:gd name="connsiteY12" fmla="*/ 0 h 5536430"/>
              <a:gd name="connsiteX13" fmla="*/ 7978142 w 20116799"/>
              <a:gd name="connsiteY13" fmla="*/ 0 h 5536430"/>
              <a:gd name="connsiteX14" fmla="*/ 7978142 w 20116799"/>
              <a:gd name="connsiteY14" fmla="*/ 5536430 h 5536430"/>
              <a:gd name="connsiteX15" fmla="*/ 4046220 w 20116799"/>
              <a:gd name="connsiteY15" fmla="*/ 5536430 h 5536430"/>
              <a:gd name="connsiteX16" fmla="*/ 0 w 20116799"/>
              <a:gd name="connsiteY16" fmla="*/ 0 h 5536430"/>
              <a:gd name="connsiteX17" fmla="*/ 3931920 w 20116799"/>
              <a:gd name="connsiteY17" fmla="*/ 0 h 5536430"/>
              <a:gd name="connsiteX18" fmla="*/ 3931920 w 20116799"/>
              <a:gd name="connsiteY18" fmla="*/ 5536430 h 5536430"/>
              <a:gd name="connsiteX19" fmla="*/ 0 w 20116799"/>
              <a:gd name="connsiteY19" fmla="*/ 5536430 h 55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116799" h="5536430">
                <a:moveTo>
                  <a:pt x="16184879" y="0"/>
                </a:moveTo>
                <a:lnTo>
                  <a:pt x="20116799" y="0"/>
                </a:lnTo>
                <a:lnTo>
                  <a:pt x="20116799" y="5536430"/>
                </a:lnTo>
                <a:lnTo>
                  <a:pt x="16184879" y="5536430"/>
                </a:lnTo>
                <a:close/>
                <a:moveTo>
                  <a:pt x="12138659" y="0"/>
                </a:moveTo>
                <a:lnTo>
                  <a:pt x="16070579" y="0"/>
                </a:lnTo>
                <a:lnTo>
                  <a:pt x="16070579" y="5536430"/>
                </a:lnTo>
                <a:lnTo>
                  <a:pt x="12138659" y="5536430"/>
                </a:lnTo>
                <a:close/>
                <a:moveTo>
                  <a:pt x="8092441" y="0"/>
                </a:moveTo>
                <a:lnTo>
                  <a:pt x="12024359" y="0"/>
                </a:lnTo>
                <a:lnTo>
                  <a:pt x="12024359" y="5536430"/>
                </a:lnTo>
                <a:lnTo>
                  <a:pt x="8092441" y="5536430"/>
                </a:lnTo>
                <a:close/>
                <a:moveTo>
                  <a:pt x="4046220" y="0"/>
                </a:moveTo>
                <a:lnTo>
                  <a:pt x="7978142" y="0"/>
                </a:lnTo>
                <a:lnTo>
                  <a:pt x="7978142" y="5536430"/>
                </a:lnTo>
                <a:lnTo>
                  <a:pt x="4046220" y="5536430"/>
                </a:lnTo>
                <a:close/>
                <a:moveTo>
                  <a:pt x="0" y="0"/>
                </a:moveTo>
                <a:lnTo>
                  <a:pt x="3931920" y="0"/>
                </a:lnTo>
                <a:lnTo>
                  <a:pt x="3931920" y="5536430"/>
                </a:lnTo>
                <a:lnTo>
                  <a:pt x="0" y="553643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75243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1142999"/>
            <a:ext cx="2189018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225963" y="1142999"/>
            <a:ext cx="2189018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51927" y="1142999"/>
            <a:ext cx="5514109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0002981" y="1142999"/>
            <a:ext cx="2189018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219747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620654" y="1142999"/>
            <a:ext cx="2438400" cy="224599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132945" y="1142999"/>
            <a:ext cx="24384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645236" y="3469004"/>
            <a:ext cx="2438400" cy="224599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8645236" y="1142999"/>
            <a:ext cx="2438400" cy="224599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3620654" y="3469004"/>
            <a:ext cx="2438400" cy="224599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Rectangle 8"/>
          <p:cNvSpPr/>
          <p:nvPr userDrawn="1"/>
        </p:nvSpPr>
        <p:spPr>
          <a:xfrm>
            <a:off x="1108363" y="1143000"/>
            <a:ext cx="24384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45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-1" y="1143000"/>
            <a:ext cx="8866910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66909" y="1143000"/>
            <a:ext cx="3325091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83480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620655" y="1143000"/>
            <a:ext cx="2438400" cy="2245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5236" y="3469005"/>
            <a:ext cx="2438400" cy="22459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4384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132945" y="1142999"/>
            <a:ext cx="24384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8645236" y="1142999"/>
            <a:ext cx="2438400" cy="224599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3620654" y="3469004"/>
            <a:ext cx="2438400" cy="224599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5038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620655" y="1143000"/>
            <a:ext cx="2438400" cy="45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5236" y="1143000"/>
            <a:ext cx="2438400" cy="4572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4384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132945" y="1142999"/>
            <a:ext cx="24384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19658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108364" y="1143000"/>
            <a:ext cx="4987636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9224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8364" y="0"/>
            <a:ext cx="9975273" cy="34186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44151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08364" y="3439391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3611418" y="1142999"/>
            <a:ext cx="2466109" cy="455485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6114472" y="1142999"/>
            <a:ext cx="4971011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8617527" y="3439390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6114472" y="3439390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35220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8363" y="3439390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8363" y="1142999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11418" y="1142999"/>
            <a:ext cx="2466109" cy="455485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4472" y="1142999"/>
            <a:ext cx="4971011" cy="455485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492677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2466109" cy="455485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11418" y="1142999"/>
            <a:ext cx="2466109" cy="455485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14472" y="1142999"/>
            <a:ext cx="4971011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4472" y="3439390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617527" y="3439390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7084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4971011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11418" y="3439390"/>
            <a:ext cx="4971011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108363" y="3439390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617527" y="1142999"/>
            <a:ext cx="2466109" cy="455485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14472" y="1142999"/>
            <a:ext cx="2466109" cy="22574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111403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12192000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732986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8363" y="1142999"/>
            <a:ext cx="3325091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39881" y="1142999"/>
            <a:ext cx="2105891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52201" y="1142999"/>
            <a:ext cx="2105891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964520" y="1142999"/>
            <a:ext cx="2105891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767785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758546" y="0"/>
            <a:ext cx="2216727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541818" y="4000500"/>
            <a:ext cx="2216727" cy="2857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975273" y="4000500"/>
            <a:ext cx="2216727" cy="28575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541818" y="-1"/>
            <a:ext cx="2216727" cy="4000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7758545" y="2857500"/>
            <a:ext cx="2216727" cy="4000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975272" y="-1"/>
            <a:ext cx="2216727" cy="4000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642281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</p:sp>
      <p:sp>
        <p:nvSpPr>
          <p:cNvPr id="4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18531" y="2431472"/>
            <a:ext cx="1934095" cy="19945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5128700" y="2431472"/>
            <a:ext cx="1934095" cy="19945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7138868" y="2431472"/>
            <a:ext cx="1934095" cy="19945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9149037" y="2431472"/>
            <a:ext cx="1934095" cy="19945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9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1108363" y="2431472"/>
            <a:ext cx="1934095" cy="19945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99270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1108363" y="1475507"/>
            <a:ext cx="2327564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3657599" y="1475507"/>
            <a:ext cx="2327564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6206836" y="1475507"/>
            <a:ext cx="2327564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39"/>
          <p:cNvSpPr>
            <a:spLocks noGrp="1"/>
          </p:cNvSpPr>
          <p:nvPr>
            <p:ph type="pic" sz="quarter" idx="17"/>
          </p:nvPr>
        </p:nvSpPr>
        <p:spPr>
          <a:xfrm>
            <a:off x="8756072" y="1475507"/>
            <a:ext cx="2327564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094264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861633" y="1709951"/>
            <a:ext cx="1451053" cy="1496399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/>
        </p:spPr>
      </p:sp>
      <p:sp>
        <p:nvSpPr>
          <p:cNvPr id="4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632583" y="1710372"/>
            <a:ext cx="1451053" cy="1496399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/>
        </p:spPr>
      </p:sp>
      <p:sp>
        <p:nvSpPr>
          <p:cNvPr id="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247108" y="887118"/>
            <a:ext cx="1451053" cy="1496399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/>
        </p:spPr>
      </p:sp>
      <p:sp>
        <p:nvSpPr>
          <p:cNvPr id="7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8247108" y="4184673"/>
            <a:ext cx="1451053" cy="1496399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/>
        </p:spPr>
      </p:sp>
      <p:sp>
        <p:nvSpPr>
          <p:cNvPr id="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32583" y="3360047"/>
            <a:ext cx="1451053" cy="1496399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/>
        </p:spPr>
      </p:sp>
      <p:sp>
        <p:nvSpPr>
          <p:cNvPr id="9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6861633" y="3361842"/>
            <a:ext cx="1451053" cy="1496399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/>
        </p:spPr>
      </p:sp>
    </p:spTree>
    <p:extLst>
      <p:ext uri="{BB962C8B-B14F-4D97-AF65-F5344CB8AC3E}">
        <p14:creationId xmlns:p14="http://schemas.microsoft.com/office/powerpoint/2010/main" val="2918978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57"/>
          <p:cNvSpPr>
            <a:spLocks noGrp="1"/>
          </p:cNvSpPr>
          <p:nvPr>
            <p:ph type="pic" sz="quarter" idx="13"/>
          </p:nvPr>
        </p:nvSpPr>
        <p:spPr>
          <a:xfrm>
            <a:off x="1108363" y="1240047"/>
            <a:ext cx="2382982" cy="218895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58"/>
          <p:cNvSpPr>
            <a:spLocks noGrp="1"/>
          </p:cNvSpPr>
          <p:nvPr>
            <p:ph type="pic" sz="quarter" idx="14"/>
          </p:nvPr>
        </p:nvSpPr>
        <p:spPr>
          <a:xfrm>
            <a:off x="3639127" y="1240047"/>
            <a:ext cx="2382982" cy="218895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60"/>
          <p:cNvSpPr>
            <a:spLocks noGrp="1"/>
          </p:cNvSpPr>
          <p:nvPr>
            <p:ph type="pic" sz="quarter" idx="16"/>
          </p:nvPr>
        </p:nvSpPr>
        <p:spPr>
          <a:xfrm>
            <a:off x="6169890" y="1240047"/>
            <a:ext cx="2382982" cy="218895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61"/>
          <p:cNvSpPr>
            <a:spLocks noGrp="1"/>
          </p:cNvSpPr>
          <p:nvPr>
            <p:ph type="pic" sz="quarter" idx="17"/>
          </p:nvPr>
        </p:nvSpPr>
        <p:spPr>
          <a:xfrm>
            <a:off x="8700654" y="1240047"/>
            <a:ext cx="2382982" cy="218895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258513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08364" y="1600200"/>
            <a:ext cx="1773382" cy="182880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158836" y="1600200"/>
            <a:ext cx="1773382" cy="182880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209309" y="1600200"/>
            <a:ext cx="1773382" cy="182880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259782" y="1600200"/>
            <a:ext cx="1773382" cy="182880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8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310254" y="1600200"/>
            <a:ext cx="1773382" cy="182880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2903970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3" y="1340429"/>
            <a:ext cx="2377945" cy="28471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40806" y="1350821"/>
            <a:ext cx="2377945" cy="28471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73249" y="1350821"/>
            <a:ext cx="2377945" cy="28471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705691" y="1340429"/>
            <a:ext cx="2377945" cy="284710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4239336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63"/>
          <p:cNvSpPr>
            <a:spLocks noGrp="1"/>
          </p:cNvSpPr>
          <p:nvPr>
            <p:ph type="pic" sz="quarter" idx="13"/>
          </p:nvPr>
        </p:nvSpPr>
        <p:spPr>
          <a:xfrm>
            <a:off x="1108363" y="1153390"/>
            <a:ext cx="3879273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97057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12192000" cy="2286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07809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108363" y="1143000"/>
            <a:ext cx="2770909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047208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7927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359214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7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79319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8362" y="1142998"/>
            <a:ext cx="3325091" cy="3429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433454" y="11430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96000" y="1143000"/>
            <a:ext cx="1662545" cy="1714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975273" y="2857499"/>
            <a:ext cx="2216727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433454" y="2857498"/>
            <a:ext cx="5541818" cy="2857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125866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878013" y="1142999"/>
            <a:ext cx="2189018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4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124969" y="1142999"/>
            <a:ext cx="2189018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480359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108364" y="1143000"/>
            <a:ext cx="4987636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79360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41818" cy="4563601"/>
          </a:xfrm>
          <a:custGeom>
            <a:avLst/>
            <a:gdLst>
              <a:gd name="connsiteX0" fmla="*/ 1 w 9144000"/>
              <a:gd name="connsiteY0" fmla="*/ 6661682 h 7301762"/>
              <a:gd name="connsiteX1" fmla="*/ 914400 w 9144000"/>
              <a:gd name="connsiteY1" fmla="*/ 6661682 h 7301762"/>
              <a:gd name="connsiteX2" fmla="*/ 914400 w 9144000"/>
              <a:gd name="connsiteY2" fmla="*/ 7301762 h 7301762"/>
              <a:gd name="connsiteX3" fmla="*/ 1 w 9144000"/>
              <a:gd name="connsiteY3" fmla="*/ 7301762 h 7301762"/>
              <a:gd name="connsiteX4" fmla="*/ 0 w 9144000"/>
              <a:gd name="connsiteY4" fmla="*/ 5921496 h 7301762"/>
              <a:gd name="connsiteX5" fmla="*/ 1828800 w 9144000"/>
              <a:gd name="connsiteY5" fmla="*/ 5921496 h 7301762"/>
              <a:gd name="connsiteX6" fmla="*/ 1828800 w 9144000"/>
              <a:gd name="connsiteY6" fmla="*/ 6561576 h 7301762"/>
              <a:gd name="connsiteX7" fmla="*/ 0 w 9144000"/>
              <a:gd name="connsiteY7" fmla="*/ 6561576 h 7301762"/>
              <a:gd name="connsiteX8" fmla="*/ 0 w 9144000"/>
              <a:gd name="connsiteY8" fmla="*/ 5181309 h 7301762"/>
              <a:gd name="connsiteX9" fmla="*/ 2743200 w 9144000"/>
              <a:gd name="connsiteY9" fmla="*/ 5181309 h 7301762"/>
              <a:gd name="connsiteX10" fmla="*/ 2743200 w 9144000"/>
              <a:gd name="connsiteY10" fmla="*/ 5821389 h 7301762"/>
              <a:gd name="connsiteX11" fmla="*/ 0 w 9144000"/>
              <a:gd name="connsiteY11" fmla="*/ 5821389 h 7301762"/>
              <a:gd name="connsiteX12" fmla="*/ 0 w 9144000"/>
              <a:gd name="connsiteY12" fmla="*/ 4441122 h 7301762"/>
              <a:gd name="connsiteX13" fmla="*/ 3657600 w 9144000"/>
              <a:gd name="connsiteY13" fmla="*/ 4441122 h 7301762"/>
              <a:gd name="connsiteX14" fmla="*/ 3657600 w 9144000"/>
              <a:gd name="connsiteY14" fmla="*/ 5081202 h 7301762"/>
              <a:gd name="connsiteX15" fmla="*/ 0 w 9144000"/>
              <a:gd name="connsiteY15" fmla="*/ 5081202 h 7301762"/>
              <a:gd name="connsiteX16" fmla="*/ 1 w 9144000"/>
              <a:gd name="connsiteY16" fmla="*/ 3700935 h 7301762"/>
              <a:gd name="connsiteX17" fmla="*/ 4572000 w 9144000"/>
              <a:gd name="connsiteY17" fmla="*/ 3700935 h 7301762"/>
              <a:gd name="connsiteX18" fmla="*/ 4572000 w 9144000"/>
              <a:gd name="connsiteY18" fmla="*/ 4341015 h 7301762"/>
              <a:gd name="connsiteX19" fmla="*/ 1 w 9144000"/>
              <a:gd name="connsiteY19" fmla="*/ 4341015 h 7301762"/>
              <a:gd name="connsiteX20" fmla="*/ 1 w 9144000"/>
              <a:gd name="connsiteY20" fmla="*/ 2960748 h 7301762"/>
              <a:gd name="connsiteX21" fmla="*/ 5486400 w 9144000"/>
              <a:gd name="connsiteY21" fmla="*/ 2960748 h 7301762"/>
              <a:gd name="connsiteX22" fmla="*/ 5486400 w 9144000"/>
              <a:gd name="connsiteY22" fmla="*/ 3600828 h 7301762"/>
              <a:gd name="connsiteX23" fmla="*/ 1 w 9144000"/>
              <a:gd name="connsiteY23" fmla="*/ 3600828 h 7301762"/>
              <a:gd name="connsiteX24" fmla="*/ 1 w 9144000"/>
              <a:gd name="connsiteY24" fmla="*/ 2220561 h 7301762"/>
              <a:gd name="connsiteX25" fmla="*/ 6400800 w 9144000"/>
              <a:gd name="connsiteY25" fmla="*/ 2220561 h 7301762"/>
              <a:gd name="connsiteX26" fmla="*/ 6400800 w 9144000"/>
              <a:gd name="connsiteY26" fmla="*/ 2860641 h 7301762"/>
              <a:gd name="connsiteX27" fmla="*/ 1 w 9144000"/>
              <a:gd name="connsiteY27" fmla="*/ 2860641 h 7301762"/>
              <a:gd name="connsiteX28" fmla="*/ 1 w 9144000"/>
              <a:gd name="connsiteY28" fmla="*/ 1480374 h 7301762"/>
              <a:gd name="connsiteX29" fmla="*/ 7315200 w 9144000"/>
              <a:gd name="connsiteY29" fmla="*/ 1480374 h 7301762"/>
              <a:gd name="connsiteX30" fmla="*/ 7315200 w 9144000"/>
              <a:gd name="connsiteY30" fmla="*/ 2120454 h 7301762"/>
              <a:gd name="connsiteX31" fmla="*/ 1 w 9144000"/>
              <a:gd name="connsiteY31" fmla="*/ 2120454 h 7301762"/>
              <a:gd name="connsiteX32" fmla="*/ 1 w 9144000"/>
              <a:gd name="connsiteY32" fmla="*/ 740187 h 7301762"/>
              <a:gd name="connsiteX33" fmla="*/ 8229600 w 9144000"/>
              <a:gd name="connsiteY33" fmla="*/ 740187 h 7301762"/>
              <a:gd name="connsiteX34" fmla="*/ 8229600 w 9144000"/>
              <a:gd name="connsiteY34" fmla="*/ 1380267 h 7301762"/>
              <a:gd name="connsiteX35" fmla="*/ 1 w 9144000"/>
              <a:gd name="connsiteY35" fmla="*/ 1380267 h 7301762"/>
              <a:gd name="connsiteX36" fmla="*/ 1 w 9144000"/>
              <a:gd name="connsiteY36" fmla="*/ 0 h 7301762"/>
              <a:gd name="connsiteX37" fmla="*/ 9144000 w 9144000"/>
              <a:gd name="connsiteY37" fmla="*/ 0 h 7301762"/>
              <a:gd name="connsiteX38" fmla="*/ 9144000 w 9144000"/>
              <a:gd name="connsiteY38" fmla="*/ 640080 h 7301762"/>
              <a:gd name="connsiteX39" fmla="*/ 1 w 9144000"/>
              <a:gd name="connsiteY39" fmla="*/ 640080 h 73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144000" h="7301762">
                <a:moveTo>
                  <a:pt x="1" y="6661682"/>
                </a:moveTo>
                <a:lnTo>
                  <a:pt x="914400" y="6661682"/>
                </a:lnTo>
                <a:lnTo>
                  <a:pt x="914400" y="7301762"/>
                </a:lnTo>
                <a:lnTo>
                  <a:pt x="1" y="7301762"/>
                </a:lnTo>
                <a:close/>
                <a:moveTo>
                  <a:pt x="0" y="5921496"/>
                </a:moveTo>
                <a:lnTo>
                  <a:pt x="1828800" y="5921496"/>
                </a:lnTo>
                <a:lnTo>
                  <a:pt x="1828800" y="6561576"/>
                </a:lnTo>
                <a:lnTo>
                  <a:pt x="0" y="6561576"/>
                </a:lnTo>
                <a:close/>
                <a:moveTo>
                  <a:pt x="0" y="5181309"/>
                </a:moveTo>
                <a:lnTo>
                  <a:pt x="2743200" y="5181309"/>
                </a:lnTo>
                <a:lnTo>
                  <a:pt x="2743200" y="5821389"/>
                </a:lnTo>
                <a:lnTo>
                  <a:pt x="0" y="5821389"/>
                </a:lnTo>
                <a:close/>
                <a:moveTo>
                  <a:pt x="0" y="4441122"/>
                </a:moveTo>
                <a:lnTo>
                  <a:pt x="3657600" y="4441122"/>
                </a:lnTo>
                <a:lnTo>
                  <a:pt x="3657600" y="5081202"/>
                </a:lnTo>
                <a:lnTo>
                  <a:pt x="0" y="5081202"/>
                </a:lnTo>
                <a:close/>
                <a:moveTo>
                  <a:pt x="1" y="3700935"/>
                </a:moveTo>
                <a:lnTo>
                  <a:pt x="4572000" y="3700935"/>
                </a:lnTo>
                <a:lnTo>
                  <a:pt x="4572000" y="4341015"/>
                </a:lnTo>
                <a:lnTo>
                  <a:pt x="1" y="4341015"/>
                </a:lnTo>
                <a:close/>
                <a:moveTo>
                  <a:pt x="1" y="2960748"/>
                </a:moveTo>
                <a:lnTo>
                  <a:pt x="5486400" y="2960748"/>
                </a:lnTo>
                <a:lnTo>
                  <a:pt x="5486400" y="3600828"/>
                </a:lnTo>
                <a:lnTo>
                  <a:pt x="1" y="3600828"/>
                </a:lnTo>
                <a:close/>
                <a:moveTo>
                  <a:pt x="1" y="2220561"/>
                </a:moveTo>
                <a:lnTo>
                  <a:pt x="6400800" y="2220561"/>
                </a:lnTo>
                <a:lnTo>
                  <a:pt x="6400800" y="2860641"/>
                </a:lnTo>
                <a:lnTo>
                  <a:pt x="1" y="2860641"/>
                </a:lnTo>
                <a:close/>
                <a:moveTo>
                  <a:pt x="1" y="1480374"/>
                </a:moveTo>
                <a:lnTo>
                  <a:pt x="7315200" y="1480374"/>
                </a:lnTo>
                <a:lnTo>
                  <a:pt x="7315200" y="2120454"/>
                </a:lnTo>
                <a:lnTo>
                  <a:pt x="1" y="2120454"/>
                </a:lnTo>
                <a:close/>
                <a:moveTo>
                  <a:pt x="1" y="740187"/>
                </a:moveTo>
                <a:lnTo>
                  <a:pt x="8229600" y="740187"/>
                </a:lnTo>
                <a:lnTo>
                  <a:pt x="8229600" y="1380267"/>
                </a:lnTo>
                <a:lnTo>
                  <a:pt x="1" y="1380267"/>
                </a:lnTo>
                <a:close/>
                <a:moveTo>
                  <a:pt x="1" y="0"/>
                </a:moveTo>
                <a:lnTo>
                  <a:pt x="9144000" y="0"/>
                </a:lnTo>
                <a:lnTo>
                  <a:pt x="9144000" y="640080"/>
                </a:lnTo>
                <a:lnTo>
                  <a:pt x="1" y="64008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effectLst/>
        </p:spPr>
      </p:sp>
    </p:spTree>
    <p:extLst>
      <p:ext uri="{BB962C8B-B14F-4D97-AF65-F5344CB8AC3E}">
        <p14:creationId xmlns:p14="http://schemas.microsoft.com/office/powerpoint/2010/main" val="334254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681984" y="1380278"/>
            <a:ext cx="5120327" cy="399854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435341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79929" y="1488932"/>
            <a:ext cx="2838402" cy="386015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019159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15059" y="1348924"/>
            <a:ext cx="4916449" cy="325669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752109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323394" y="1361720"/>
            <a:ext cx="4913868" cy="308005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65832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412920" y="1234982"/>
            <a:ext cx="5693437" cy="402057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853509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older #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95481" y="1418021"/>
            <a:ext cx="4284648" cy="290312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03131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11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hyperlink" Target="http://graphicriver.net/user/simplesmart/portfolio" TargetMode="Externa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91" b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Shape 2715">
            <a:hlinkClick r:id="rId116"/>
          </p:cNvPr>
          <p:cNvSpPr/>
          <p:nvPr/>
        </p:nvSpPr>
        <p:spPr>
          <a:xfrm>
            <a:off x="10075696" y="6425659"/>
            <a:ext cx="22167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>
            <a:miter lim="400000"/>
          </a:ln>
        </p:spPr>
        <p:txBody>
          <a:bodyPr lIns="22167" tIns="22167" rIns="22167" bIns="22167" anchor="ctr"/>
          <a:lstStyle/>
          <a:p>
            <a:pPr marL="0" marR="0" lvl="0" indent="0" algn="ctr" defTabSz="266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81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18" name="Shape 2716"/>
          <p:cNvSpPr/>
          <p:nvPr/>
        </p:nvSpPr>
        <p:spPr>
          <a:xfrm>
            <a:off x="9682731" y="6425659"/>
            <a:ext cx="22167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>
            <a:miter lim="400000"/>
          </a:ln>
        </p:spPr>
        <p:txBody>
          <a:bodyPr lIns="22167" tIns="22167" rIns="22167" bIns="22167" anchor="ctr"/>
          <a:lstStyle/>
          <a:p>
            <a:pPr marL="0" marR="0" lvl="0" indent="0" algn="ctr" defTabSz="266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81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19" name="Shape 2721"/>
          <p:cNvSpPr/>
          <p:nvPr/>
        </p:nvSpPr>
        <p:spPr>
          <a:xfrm>
            <a:off x="10468662" y="6425659"/>
            <a:ext cx="22167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>
            <a:miter lim="400000"/>
          </a:ln>
        </p:spPr>
        <p:txBody>
          <a:bodyPr lIns="22167" tIns="22167" rIns="22167" bIns="22167" anchor="ctr"/>
          <a:lstStyle/>
          <a:p>
            <a:pPr marL="0" marR="0" lvl="0" indent="0" algn="ctr" defTabSz="266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81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20" name="Shape 2725"/>
          <p:cNvSpPr/>
          <p:nvPr/>
        </p:nvSpPr>
        <p:spPr>
          <a:xfrm>
            <a:off x="10861627" y="6425659"/>
            <a:ext cx="22167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>
            <a:miter lim="400000"/>
          </a:ln>
        </p:spPr>
        <p:txBody>
          <a:bodyPr lIns="22167" tIns="22167" rIns="22167" bIns="22167" anchor="ctr"/>
          <a:lstStyle/>
          <a:p>
            <a:pPr marL="0" marR="0" lvl="0" indent="0" algn="ctr" defTabSz="266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81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3036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879" r:id="rId109"/>
    <p:sldLayoutId id="2147483880" r:id="rId110"/>
    <p:sldLayoutId id="2147483881" r:id="rId111"/>
    <p:sldLayoutId id="2147483882" r:id="rId112"/>
    <p:sldLayoutId id="2147483883" r:id="rId113"/>
    <p:sldLayoutId id="2147483884" r:id="rId114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886749" rtl="0" eaLnBrk="1" latinLnBrk="0" hangingPunct="1">
        <a:lnSpc>
          <a:spcPct val="90000"/>
        </a:lnSpc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687" indent="-221687" algn="l" defTabSz="886749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15" kern="1200">
          <a:solidFill>
            <a:schemeClr val="tx1"/>
          </a:solidFill>
          <a:latin typeface="+mn-lt"/>
          <a:ea typeface="+mn-ea"/>
          <a:cs typeface="+mn-cs"/>
        </a:defRPr>
      </a:lvl1pPr>
      <a:lvl2pPr marL="665061" indent="-221687" algn="l" defTabSz="88674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27" kern="1200">
          <a:solidFill>
            <a:schemeClr val="tx1"/>
          </a:solidFill>
          <a:latin typeface="+mn-lt"/>
          <a:ea typeface="+mn-ea"/>
          <a:cs typeface="+mn-cs"/>
        </a:defRPr>
      </a:lvl2pPr>
      <a:lvl3pPr marL="1108436" indent="-221687" algn="l" defTabSz="88674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10" indent="-221687" algn="l" defTabSz="88674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995184" indent="-221687" algn="l" defTabSz="88674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8" indent="-221687" algn="l" defTabSz="88674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881933" indent="-221687" algn="l" defTabSz="88674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325307" indent="-221687" algn="l" defTabSz="88674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768681" indent="-221687" algn="l" defTabSz="88674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74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43374" algn="l" defTabSz="88674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886749" algn="l" defTabSz="88674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30123" algn="l" defTabSz="88674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773497" algn="l" defTabSz="88674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16871" algn="l" defTabSz="88674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660246" algn="l" defTabSz="88674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03620" algn="l" defTabSz="88674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546994" algn="l" defTabSz="88674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9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chart" Target="../charts/chart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chart" Target="../charts/chart9.xml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9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33683864"/>
              </p:ext>
            </p:extLst>
          </p:nvPr>
        </p:nvGraphicFramePr>
        <p:xfrm>
          <a:off x="0" y="1214586"/>
          <a:ext cx="12192000" cy="330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6178" y="645662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Roboto Condensed" pitchFamily="2" charset="0"/>
                <a:cs typeface="Times New Roman" panose="02020603050405020304" pitchFamily="18" charset="0"/>
              </a:rPr>
              <a:t>Магадан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itchFamily="2" charset="0"/>
                <a:cs typeface="Times New Roman" panose="02020603050405020304" pitchFamily="18" charset="0"/>
              </a:rPr>
              <a:t>  20</a:t>
            </a:r>
            <a:r>
              <a:rPr lang="en-US" sz="1600" dirty="0" smtClean="0">
                <a:latin typeface="Times New Roman" panose="02020603050405020304" pitchFamily="18" charset="0"/>
                <a:ea typeface="Roboto Condensed" pitchFamily="2" charset="0"/>
                <a:cs typeface="Times New Roman" panose="02020603050405020304" pitchFamily="18" charset="0"/>
              </a:rPr>
              <a:t>19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36" y="0"/>
            <a:ext cx="1209927" cy="12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7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253408" y="908050"/>
          <a:ext cx="10709992" cy="576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69B8-2E45-4ED5-BB17-68B1E82576A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002" y="77053"/>
            <a:ext cx="10867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процесса в Магаданской области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63752" y="1268760"/>
            <a:ext cx="2208688" cy="289218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Магаданской области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2020-20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03513" y="1268760"/>
            <a:ext cx="1995525" cy="289218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Магаданской области 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2020-20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240016" y="1268761"/>
            <a:ext cx="2088232" cy="2925415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прогноза социально-экономического развития Магаданской области </a:t>
            </a:r>
            <a:b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2020-20</a:t>
            </a: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472264" y="1268760"/>
            <a:ext cx="2195736" cy="289218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государственных программ, подлежащих финансированию в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2020-20</a:t>
            </a: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528" y="4520987"/>
            <a:ext cx="4032448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016" y="4520987"/>
            <a:ext cx="4392488" cy="2160240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 rot="16200000">
            <a:off x="2634551" y="800708"/>
            <a:ext cx="360040" cy="57606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4794451" y="770113"/>
            <a:ext cx="360039" cy="637257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7068109" y="800708"/>
            <a:ext cx="360039" cy="57606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9427757" y="817323"/>
            <a:ext cx="393270" cy="57606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69B8-2E45-4ED5-BB17-68B1E82576A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495"/>
            <a:ext cx="10867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  <a:p>
            <a:pPr lvl="0"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При разработке проекта бюджета были использованы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433332"/>
              </p:ext>
            </p:extLst>
          </p:nvPr>
        </p:nvGraphicFramePr>
        <p:xfrm>
          <a:off x="342901" y="923330"/>
          <a:ext cx="11649807" cy="586525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489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0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50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07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38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81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>
                    <a:solidFill>
                      <a:srgbClr val="10A83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Численность населения (среднегодовая)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Валовой региональный продукт (в основных ценах соответствующих лет) - 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173 514,2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218,8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81 746,5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383,1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103,1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Индекс потребительских цен за период с начала 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соответствующему периоду предыдущего года, 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Уровень безработицы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 (по методологии МОТ)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Среднемесячная заработная плата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2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в целом по региону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в целом по региону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1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Величина прожиточного минимума (в среднем на душу населения)</a:t>
                      </a:r>
                      <a:endParaRPr lang="ru-RU"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в месяц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18 213,0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911,0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6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с денежными доходами ниже величины прожиточного минимума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общей численности населения субъекта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Ввод в действие жилых домов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м. в общей площади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02" marR="3850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2901" y="0"/>
            <a:ext cx="10867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социально-экономического развития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64" y="870787"/>
            <a:ext cx="10791514" cy="628938"/>
          </a:xfrm>
        </p:spPr>
        <p:txBody>
          <a:bodyPr/>
          <a:lstStyle/>
          <a:p>
            <a:pPr>
              <a:defRPr lang="ru-RU" sz="2400" b="0" i="0" u="none" strike="noStrike" kern="1200" spc="0" baseline="0">
                <a:solidFill>
                  <a:prstClr val="black"/>
                </a:solidFill>
                <a:latin typeface="Century" panose="02040604050505020304" pitchFamily="18" charset="0"/>
                <a:ea typeface="+mj-ea"/>
                <a:cs typeface="+mj-cs"/>
              </a:defRPr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Индекс физического объема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ВРП, %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61114" y="3180588"/>
            <a:ext cx="1469771" cy="4968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Прямоугольник 49"/>
          <p:cNvSpPr/>
          <p:nvPr/>
        </p:nvSpPr>
        <p:spPr>
          <a:xfrm>
            <a:off x="2522771" y="4850303"/>
            <a:ext cx="1962705" cy="3593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Прямоугольник 54"/>
          <p:cNvSpPr/>
          <p:nvPr/>
        </p:nvSpPr>
        <p:spPr>
          <a:xfrm>
            <a:off x="5805541" y="5384742"/>
            <a:ext cx="1383831" cy="373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45836969"/>
              </p:ext>
            </p:extLst>
          </p:nvPr>
        </p:nvGraphicFramePr>
        <p:xfrm>
          <a:off x="676492" y="1393575"/>
          <a:ext cx="10791514" cy="528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2088" y="20397"/>
            <a:ext cx="10920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ЧАСТЬ 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социально-экономического развития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43835"/>
              </p:ext>
            </p:extLst>
          </p:nvPr>
        </p:nvGraphicFramePr>
        <p:xfrm>
          <a:off x="314233" y="964493"/>
          <a:ext cx="11705830" cy="574125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96698"/>
                <a:gridCol w="1442684"/>
                <a:gridCol w="840044"/>
                <a:gridCol w="876568"/>
                <a:gridCol w="858306"/>
                <a:gridCol w="858306"/>
                <a:gridCol w="858306"/>
                <a:gridCol w="858306"/>
                <a:gridCol w="858306"/>
                <a:gridCol w="858306"/>
              </a:tblGrid>
              <a:tr h="22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2019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22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консолидированного бюджета субъекта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37 789,3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40 272,6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29 645,0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39 679,9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31 012,1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40 188,9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28 272,2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40 243,2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lang="ru-RU" sz="900" b="1" i="1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24 240,0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25 659,6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25 488,0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26 806,3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26 835,6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28 085,2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27 930,0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29 167,3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22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 консолидированного бюджета субъекта Российской Федерации всего, в том числе:</a:t>
                      </a:r>
                      <a:endParaRPr lang="ru-RU" sz="900" b="1" i="1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23 049,9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24 283,3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24 976,5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26 269,0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26 317,1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27 533,6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27 411,7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28 594,1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6 279,5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6 590,8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6 213,2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6 739,5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6 275,4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7 126,0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6 275,4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9 967,0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11 059,5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11 058,7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11 213,9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11 814,0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11 831,1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12 620,2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12 560,5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2 806,1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2 513,9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2 554,1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3 164,9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2 834,9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3 183,3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2 907,2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2 788,4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22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2 395,7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2 739,4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2 739,4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3 143,3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3 143,3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3 501,5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3 501,5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игорный бизнес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900" b="0" i="1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1 376,3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всего, в том числе</a:t>
                      </a:r>
                      <a:endParaRPr lang="ru-RU" sz="900" b="1" i="1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13 549,3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14 613,0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4 157,0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12 873,6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4 176,5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12 103,7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342,2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11 075,9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22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консолидированного бюджета субъекта</a:t>
                      </a:r>
                      <a:b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всего, в том числе по направлениям:</a:t>
                      </a:r>
                      <a:endParaRPr lang="ru-RU" sz="900" b="1" i="1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38 895,7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40 691,6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37 861,7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40 539,0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37 521,1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40 297,6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37 879,5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40 582,6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3 058,8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3 344,4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3 480,6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3 925,7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3 539,0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92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3 202,3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4 606,2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3 764,1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4 226,3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4 169,6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3 838,0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4 004,7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9 443,5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8 860,3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5 584,2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5 874,8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5 388,7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5 997,7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5 472,0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6 327,4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8 201,3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8 571,3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8 805,8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9 419,6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8 984,8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9 604,5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8 990,4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9 267,4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2 040,9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2 057,5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1 967,8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2 073,2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2 239,6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2 416,3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2 596,1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5 279,8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4 189,1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5 314,8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5 790,1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5 010,6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4 936,0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4 984,9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5 522,5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5 727,0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5 782,0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5 730,2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5 673,8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5 715,3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1 508,1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1 006,8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863,3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340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901,6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1 055,9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1 081,8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22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профицит(+) консолидированного бюджета субъекта Российской Федерации, млн рублей</a:t>
                      </a:r>
                      <a:endParaRPr lang="ru-RU" sz="900" b="1" i="1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-1 106,4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-419,0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-8 216,7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-859,1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-6 509,0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-108,7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-9 607,3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-339,5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1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субъекта Российской Федерации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14 250,0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14 136,8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13 866,8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13 866,8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13 386,8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13 386,8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12 706,8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12 706,8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  <a:tr h="22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 муниципальных образований, входящих в состав субъекта 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2 152,6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2 249,9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2 170,3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2 170,3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2 077,0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2 077,0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1 478,7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8" marR="8028" marT="8028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" y="123594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  <a:p>
            <a:pPr lvl="0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основных характеристик консолидированного бюджета на 2020-2022 года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33170675"/>
              </p:ext>
            </p:extLst>
          </p:nvPr>
        </p:nvGraphicFramePr>
        <p:xfrm>
          <a:off x="367568" y="1056904"/>
          <a:ext cx="5734049" cy="570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6095554"/>
              </p:ext>
            </p:extLst>
          </p:nvPr>
        </p:nvGraphicFramePr>
        <p:xfrm>
          <a:off x="5724525" y="1128156"/>
          <a:ext cx="6267450" cy="562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69B8-2E45-4ED5-BB17-68B1E82576A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4379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ОБЩАЯ ХАРАКТЕРИСТИКА ДОХОДОВ И РАСХОДОВ  ОБЛАСТНОГО БЮДЖЕТА </a:t>
            </a:r>
          </a:p>
          <a:p>
            <a:pPr lvl="0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Магаданской области на 2020-2022 гг.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37324" y="6474667"/>
            <a:ext cx="3546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737" y="174651"/>
            <a:ext cx="1169626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ОБЩАЯ ХАРАКТЕРИСТИКА ДОХОДОВ И РАСХОДОВ  ОБЛАСТНОГО БЮДЖЕТА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Основные характеристики областного бюджета на 2020-2022гг.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539357" y="660544"/>
          <a:ext cx="61340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6166530" y="705962"/>
          <a:ext cx="61340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92221" y="593267"/>
            <a:ext cx="84510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54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31474" y="6360036"/>
            <a:ext cx="3546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25" y="192412"/>
            <a:ext cx="113415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ОБЩАЯ ХАРАКТЕРИСТИКА ДОХОДОВ И РАСХОДОВ  ОБЛАСТНОГО БЮДЖЕТА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Основные параметры областного бюджета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07595" y="580210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27839"/>
              </p:ext>
            </p:extLst>
          </p:nvPr>
        </p:nvGraphicFramePr>
        <p:xfrm>
          <a:off x="477774" y="1320559"/>
          <a:ext cx="11520487" cy="52228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7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3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6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6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9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0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73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64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418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97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828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173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185,1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35 896,3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35 098,8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35 607,2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35 461,0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173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615,4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249,2</a:t>
                      </a:r>
                    </a:p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35 896,3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35 098,8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35 607,2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35 461,0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173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56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13 300,0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14 250,0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14 136,8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14 136,8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14 136,8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13 866,7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448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357305" y="6244280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047" y="136863"/>
            <a:ext cx="1042718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ОБЩАЯ ХАРАКТЕРИСТИКА ДОХОДОВ И РАСХОДОВ  ОБЛАСТНОГО БЮДЖЕТА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Основные параметры областного бюджета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50234" y="441562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587741" y="1106203"/>
          <a:ext cx="10966084" cy="546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7265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8112224" y="4699730"/>
            <a:ext cx="768085" cy="457462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 Bold" pitchFamily="34" charset="-52"/>
                <a:ea typeface="+mn-ea"/>
                <a:cs typeface="+mn-cs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 Bold" pitchFamily="34" charset="-52"/>
                <a:ea typeface="+mn-ea"/>
                <a:cs typeface="+mn-cs"/>
              </a:rPr>
              <a:t>%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46269" y="6471308"/>
            <a:ext cx="3546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6DE15-9269-492E-A7CE-4EE7511D7E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AB2BD">
                    <a:lumMod val="50000"/>
                  </a:srgbClr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AAB2BD">
                  <a:lumMod val="50000"/>
                </a:srgbClr>
              </a:solidFill>
              <a:effectLst/>
              <a:uLnTx/>
              <a:uFillTx/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783" y="97457"/>
            <a:ext cx="1134158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Доходы областного бюджета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по видам доходов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21901" y="220567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13845"/>
              </p:ext>
            </p:extLst>
          </p:nvPr>
        </p:nvGraphicFramePr>
        <p:xfrm>
          <a:off x="407988" y="485775"/>
          <a:ext cx="11376025" cy="6126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87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4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0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7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58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доходов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marL="0" marR="0" indent="0" algn="ct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Roboto Condensed" pitchFamily="2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006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3C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(уточненный)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3C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3C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3C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86749" rtl="0" eaLnBrk="1" latinLnBrk="0" hangingPunct="1"/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33 185,1</a:t>
                      </a:r>
                      <a:endParaRPr lang="ru-RU" sz="1200" b="0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86749" rtl="0" eaLnBrk="1" fontAlgn="b" latinLnBrk="0" hangingPunct="1"/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</a:t>
                      </a: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249,2</a:t>
                      </a:r>
                      <a:endParaRPr lang="ru-RU" sz="1200" b="0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86749" rtl="0" eaLnBrk="1" latinLnBrk="0" hangingPunct="1"/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35 896,3</a:t>
                      </a:r>
                      <a:endParaRPr lang="ru-RU" sz="1200" b="0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35 098,8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35 607,2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35 461,0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20 044,2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21 130,2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21 649,8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22 225,4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23 503,5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24 385,0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прибыль организаций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6 279,5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6 590,8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6 590,8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6 739,5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7 126,0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7 512,5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7 013,0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7 842,8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7 997,5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7 889,6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8 323,9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8 837,2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Акцизы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617,2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788,3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802,9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800,7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812,2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793,1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8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взимаемый в связи с применением упрощенной системы налогообложения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308,8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314,8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314,,8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352,8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376,4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403,9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2 395,7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2 306,4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2 471,4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2 739,4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3 143,3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3 501,5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Roboto Condensed" pitchFamily="2" charset="0"/>
                          <a:cs typeface="Times New Roman" panose="02020603050405020304" pitchFamily="18" charset="0"/>
                        </a:rPr>
                        <a:t>НДПИ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2 806,1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2 513,9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2 522,9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3 164,9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3 183,3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2 788,4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pPr marL="0" marR="0" indent="0" algn="l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33,5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33,6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828">
                <a:tc>
                  <a:txBody>
                    <a:bodyPr/>
                    <a:lstStyle/>
                    <a:p>
                      <a:pPr marL="0" marR="0" indent="0" algn="l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имущества, находящегося в государственной собственности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261,4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pPr marL="0" marR="0" indent="0" algn="l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санкции, возмещение ущерба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66,7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293">
                <a:tc>
                  <a:txBody>
                    <a:bodyPr/>
                    <a:lstStyle/>
                    <a:p>
                      <a:pPr marL="0" marR="0" indent="0" algn="l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518,9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413,3 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842,5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434,5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431,0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442,9</a:t>
                      </a:r>
                    </a:p>
                  </a:txBody>
                  <a:tcPr marL="36003" marR="36003" marT="35995" marB="3599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701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13 140,9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11 279,0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14 613,0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12 873,5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12 103,7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11 076,0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7011">
                <a:tc>
                  <a:txBody>
                    <a:bodyPr/>
                    <a:lstStyle/>
                    <a:p>
                      <a:pPr marL="0" marR="0" indent="0" algn="l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7 139,1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001,2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5 001,2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10 170,5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9 559,5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10 733,7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3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1 492,3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1 005,7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1 088,6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313 ,8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33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33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70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121930" marR="121930" marT="45714" marB="45714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8 916,9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8 677,1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12 873,5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12 103,7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11 076,0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1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4916" y="1400175"/>
            <a:ext cx="1074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часть                                 стр.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2: Общие характеристики доходов 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расходов областного бюджета                     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3: Доходы областного бюджета       стр. 18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4: Расходы областного бюджета     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22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Контактная информация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стр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446" y="398585"/>
            <a:ext cx="649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76" y="1852727"/>
            <a:ext cx="2616204" cy="2393049"/>
          </a:xfrm>
          <a:prstGeom prst="rect">
            <a:avLst/>
          </a:prstGeom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50083"/>
              </p:ext>
            </p:extLst>
          </p:nvPr>
        </p:nvGraphicFramePr>
        <p:xfrm>
          <a:off x="175846" y="1241059"/>
          <a:ext cx="8491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768270"/>
              </p:ext>
            </p:extLst>
          </p:nvPr>
        </p:nvGraphicFramePr>
        <p:xfrm>
          <a:off x="175846" y="4010732"/>
          <a:ext cx="84914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1258" y="15860"/>
            <a:ext cx="11859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ОБЩАЯ ХАРАКТЕРИСТИКА ДОХОДОВ И РАСХОДОВ  ОБЛАСТНОГО БЮДЖЕТА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и расходов областного бюджета за 2017-2022 годы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8727" y="1289347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6709216"/>
              </p:ext>
            </p:extLst>
          </p:nvPr>
        </p:nvGraphicFramePr>
        <p:xfrm>
          <a:off x="1253408" y="0"/>
          <a:ext cx="10843342" cy="121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263499"/>
              </p:ext>
            </p:extLst>
          </p:nvPr>
        </p:nvGraphicFramePr>
        <p:xfrm>
          <a:off x="1458790" y="1002124"/>
          <a:ext cx="9443672" cy="52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82312" y="1341678"/>
            <a:ext cx="151296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0" rIns="91422" bIns="45710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0867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ДОХОДЫ ОБЛАСТНОГО БЮДЖЕТА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областного бюджета за 2017-2022 годы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37324" y="6272510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667795" y="981453"/>
          <a:ext cx="10801394" cy="558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737" y="166830"/>
            <a:ext cx="1134158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3. ДОХОДЫ ОБЛАСТНОГО БЮДЖТА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Структура налоговых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и неналоговых доходов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областного бюджета на 2020 год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5577" y="625711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7691" y="3495403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22 225,4</a:t>
            </a:r>
          </a:p>
        </p:txBody>
      </p:sp>
    </p:spTree>
    <p:extLst>
      <p:ext uri="{BB962C8B-B14F-4D97-AF65-F5344CB8AC3E}">
        <p14:creationId xmlns:p14="http://schemas.microsoft.com/office/powerpoint/2010/main" val="58248915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83" y="180102"/>
            <a:ext cx="11278984" cy="1053657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3. ДОХОДЫ ОБЛАСТНОГО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Прибыль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прибыльных организаций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прибыль в 2017 - 2022 гг.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6784405" y="4644428"/>
            <a:ext cx="41908" cy="35824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361114" y="3180588"/>
            <a:ext cx="1469771" cy="4968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Прямоугольник 49"/>
          <p:cNvSpPr/>
          <p:nvPr/>
        </p:nvSpPr>
        <p:spPr>
          <a:xfrm>
            <a:off x="2522771" y="4850303"/>
            <a:ext cx="1962705" cy="3593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Прямоугольник 54"/>
          <p:cNvSpPr/>
          <p:nvPr/>
        </p:nvSpPr>
        <p:spPr>
          <a:xfrm>
            <a:off x="5805541" y="5384742"/>
            <a:ext cx="1383831" cy="373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6" name="Объект 6"/>
          <p:cNvGraphicFramePr>
            <a:graphicFrameLocks/>
          </p:cNvGraphicFramePr>
          <p:nvPr>
            <p:extLst/>
          </p:nvPr>
        </p:nvGraphicFramePr>
        <p:xfrm>
          <a:off x="726233" y="1233759"/>
          <a:ext cx="10955694" cy="518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99618" y="1121735"/>
            <a:ext cx="835550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МЛРД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13864" y="6288232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953" y="231913"/>
            <a:ext cx="113415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3. ДОХОДЫ ОБЛАСТНОГО БЮДЖЕТА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Соотношение налоговых и неналоговых доходов областного бюджета к ВРП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832702" y="1120277"/>
          <a:ext cx="10858500" cy="553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2116" y="746852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26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3408" cy="12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501" y="1765572"/>
            <a:ext cx="151296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0" rIns="91422" bIns="45710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34399"/>
              </p:ext>
            </p:extLst>
          </p:nvPr>
        </p:nvGraphicFramePr>
        <p:xfrm>
          <a:off x="626704" y="2264998"/>
          <a:ext cx="6271846" cy="353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221415" y="1950228"/>
            <a:ext cx="46579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Снижение объема безвозмездных поступлений в очередном 2020 году и в плановом периоде 2021-2022 годах связано с неполным распределением средств на федеральном уровне.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15707116"/>
              </p:ext>
            </p:extLst>
          </p:nvPr>
        </p:nvGraphicFramePr>
        <p:xfrm>
          <a:off x="7221415" y="331541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53408" y="48175"/>
            <a:ext cx="10867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ДОХОДЫ ОБЛАСТНОГО БЮДЖЕТА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за 2017-2022 годы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12692" y="6383146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916" y="242090"/>
            <a:ext cx="113415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3. ДОХОДЫ ОБЛАСТНОГО БЮДЖЕТА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Финансовая помощь из федерального бюджета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5956" y="596922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73717" y="933698"/>
          <a:ext cx="10813986" cy="56412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2331">
                  <a:extLst>
                    <a:ext uri="{9D8B030D-6E8A-4147-A177-3AD203B41FA5}">
                      <a16:colId xmlns:a16="http://schemas.microsoft.com/office/drawing/2014/main" xmlns="" val="2676057278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xmlns="" val="1846005624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xmlns="" val="1155115982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xmlns="" val="2488632664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xmlns="" val="1701783531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xmlns="" val="2340577131"/>
                    </a:ext>
                  </a:extLst>
                </a:gridCol>
              </a:tblGrid>
              <a:tr h="721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Уточнённый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4075553"/>
                  </a:ext>
                </a:extLst>
              </a:tr>
              <a:tr h="5756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7 139,1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9 559,5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10 733,7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3830601771"/>
                  </a:ext>
                </a:extLst>
              </a:tr>
              <a:tr h="11528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 выравнивание уровня бюджетной обеспеченности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4 977,9</a:t>
                      </a:r>
                    </a:p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4 729,0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4 982,3</a:t>
                      </a:r>
                    </a:p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5371624"/>
                  </a:ext>
                </a:extLst>
              </a:tr>
              <a:tr h="5756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629066984"/>
                  </a:ext>
                </a:extLst>
              </a:tr>
              <a:tr h="5756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2571234756"/>
                  </a:ext>
                </a:extLst>
              </a:tr>
              <a:tr h="7213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582716721"/>
                  </a:ext>
                </a:extLst>
              </a:tr>
              <a:tr h="11528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финансовая помощь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федерального бюджета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11 076,0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329893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977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3408" cy="12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862" y="1938215"/>
            <a:ext cx="343876" cy="226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72738" y="1512929"/>
            <a:ext cx="5095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– межбюджетные трансферты, предоставленные на безвозмездной и безвозвратной основе без установления направлений и (или) условий их использования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10 170,5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862" y="2828596"/>
            <a:ext cx="343876" cy="2266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898547"/>
              </p:ext>
            </p:extLst>
          </p:nvPr>
        </p:nvGraphicFramePr>
        <p:xfrm>
          <a:off x="556365" y="1512929"/>
          <a:ext cx="5602157" cy="4602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2121" y="3597225"/>
            <a:ext cx="175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12 873,5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72738" y="2670350"/>
            <a:ext cx="5353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межбюджетные трансферты, предоставляемые на безвозмездной и безвозвратной основе,   в целях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1 005,7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93692" y="4321735"/>
            <a:ext cx="343876" cy="2266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72738" y="3886866"/>
            <a:ext cx="53535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– межбюджетные трансферты, предоставляемые субъектам РФ для финансового обеспечения переданных расходных обязательств РФ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893,7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9785" y="5336965"/>
            <a:ext cx="343876" cy="2266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43078" y="5281012"/>
            <a:ext cx="5353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803,6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3408" y="48175"/>
            <a:ext cx="10867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ДОХОДЫ ОБЛАСТНОГО БЮДЖЕТА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за 2020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25956" y="596922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12692" y="6383146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916" y="242090"/>
            <a:ext cx="113415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3. ДОХОДЫ ОБЛАСТНОГО БЮДЖЕТА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Финансовая помощь </a:t>
            </a:r>
            <a:r>
              <a:rPr lang="ru-RU" sz="2400" b="1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бюджетам муниципальных образований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5956" y="596922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72997"/>
              </p:ext>
            </p:extLst>
          </p:nvPr>
        </p:nvGraphicFramePr>
        <p:xfrm>
          <a:off x="541815" y="925354"/>
          <a:ext cx="11077788" cy="57785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6298">
                  <a:extLst>
                    <a:ext uri="{9D8B030D-6E8A-4147-A177-3AD203B41FA5}">
                      <a16:colId xmlns:a16="http://schemas.microsoft.com/office/drawing/2014/main" xmlns="" val="2676057278"/>
                    </a:ext>
                  </a:extLst>
                </a:gridCol>
                <a:gridCol w="1846298">
                  <a:extLst>
                    <a:ext uri="{9D8B030D-6E8A-4147-A177-3AD203B41FA5}">
                      <a16:colId xmlns:a16="http://schemas.microsoft.com/office/drawing/2014/main" xmlns="" val="1846005624"/>
                    </a:ext>
                  </a:extLst>
                </a:gridCol>
                <a:gridCol w="1846298">
                  <a:extLst>
                    <a:ext uri="{9D8B030D-6E8A-4147-A177-3AD203B41FA5}">
                      <a16:colId xmlns:a16="http://schemas.microsoft.com/office/drawing/2014/main" xmlns="" val="1155115982"/>
                    </a:ext>
                  </a:extLst>
                </a:gridCol>
                <a:gridCol w="1846298">
                  <a:extLst>
                    <a:ext uri="{9D8B030D-6E8A-4147-A177-3AD203B41FA5}">
                      <a16:colId xmlns:a16="http://schemas.microsoft.com/office/drawing/2014/main" xmlns="" val="2488632664"/>
                    </a:ext>
                  </a:extLst>
                </a:gridCol>
                <a:gridCol w="1846298">
                  <a:extLst>
                    <a:ext uri="{9D8B030D-6E8A-4147-A177-3AD203B41FA5}">
                      <a16:colId xmlns:a16="http://schemas.microsoft.com/office/drawing/2014/main" xmlns="" val="1701783531"/>
                    </a:ext>
                  </a:extLst>
                </a:gridCol>
                <a:gridCol w="1846298">
                  <a:extLst>
                    <a:ext uri="{9D8B030D-6E8A-4147-A177-3AD203B41FA5}">
                      <a16:colId xmlns:a16="http://schemas.microsoft.com/office/drawing/2014/main" xmlns="" val="2340577131"/>
                    </a:ext>
                  </a:extLst>
                </a:gridCol>
              </a:tblGrid>
              <a:tr h="6796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Уточнённый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4075553"/>
                  </a:ext>
                </a:extLst>
              </a:tr>
              <a:tr h="3696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886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2 016,4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3830601771"/>
                  </a:ext>
                </a:extLst>
              </a:tr>
              <a:tr h="1086127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выравнивание уровня бюджетной обеспеченности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1 740,0</a:t>
                      </a:r>
                      <a:endParaRPr lang="en-US" sz="16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2 492,0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492,0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492,0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2 492,0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5371624"/>
                  </a:ext>
                </a:extLst>
              </a:tr>
              <a:tr h="549639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сбалансированность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266,4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5423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3 657,2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848,6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4 474,6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629066984"/>
                  </a:ext>
                </a:extLst>
              </a:tr>
              <a:tr h="5423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2571234756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582716721"/>
                  </a:ext>
                </a:extLst>
              </a:tr>
              <a:tr h="3204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8 418,8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8 195,1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329893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628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524975" y="1009403"/>
            <a:ext cx="4963956" cy="249188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43" tIns="34272" rIns="68543" bIns="34272" anchor="ctr"/>
          <a:lstStyle/>
          <a:p>
            <a:pPr algn="ctr" defTabSz="685439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областного бюджета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г. – 35 098,8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г. – 35 607,2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г. – 35 461,0</a:t>
            </a:r>
          </a:p>
        </p:txBody>
      </p:sp>
      <p:sp>
        <p:nvSpPr>
          <p:cNvPr id="18" name="Стрелка вниз 17"/>
          <p:cNvSpPr/>
          <p:nvPr/>
        </p:nvSpPr>
        <p:spPr>
          <a:xfrm rot="2847547">
            <a:off x="3406776" y="3059113"/>
            <a:ext cx="485775" cy="596900"/>
          </a:xfrm>
          <a:prstGeom prst="down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1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43" tIns="34272" rIns="68543" bIns="34272" anchor="ctr"/>
          <a:lstStyle/>
          <a:p>
            <a:pPr algn="ctr" defTabSz="685439">
              <a:defRPr/>
            </a:pPr>
            <a:endParaRPr lang="ru-RU" sz="1399">
              <a:solidFill>
                <a:prstClr val="white"/>
              </a:solidFill>
              <a:latin typeface="Tw Cen MT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38183" y="3646694"/>
            <a:ext cx="4080296" cy="145133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43" tIns="34272" rIns="68543" bIns="34272" anchor="ctr"/>
          <a:lstStyle/>
          <a:p>
            <a:pPr algn="ctr" defTabSz="685439">
              <a:defRPr/>
            </a:pPr>
            <a:endParaRPr lang="en-US" sz="172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439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439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г. – 34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017,4 (96,9%)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г. – 33 812,2 (9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9%)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г. – 32 730,9 (92,3%)</a:t>
            </a:r>
          </a:p>
          <a:p>
            <a:pPr algn="ctr" defTabSz="685439">
              <a:defRPr/>
            </a:pPr>
            <a:endParaRPr lang="ru-RU" sz="172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71389" y="3646694"/>
            <a:ext cx="4195196" cy="145133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43" tIns="34272" rIns="68543" bIns="34272" anchor="ctr"/>
          <a:lstStyle/>
          <a:p>
            <a:pPr algn="ctr" defTabSz="685439">
              <a:defRPr/>
            </a:pPr>
            <a:endParaRPr lang="ru-RU" b="1" dirty="0">
              <a:solidFill>
                <a:prstClr val="white"/>
              </a:solidFill>
              <a:latin typeface="Tw Cen MT"/>
              <a:cs typeface="Arial" panose="020B0604020202020204" pitchFamily="34" charset="0"/>
            </a:endParaRPr>
          </a:p>
          <a:p>
            <a:pPr algn="ctr" defTabSz="685439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2020 г. – 1 081,4 (3,1%)</a:t>
            </a:r>
          </a:p>
          <a:p>
            <a:pPr algn="ctr" defTabSz="685439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г. – 1 795,0 (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0%)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439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г. – 2 730,1 (7,7%)</a:t>
            </a:r>
          </a:p>
          <a:p>
            <a:pPr algn="ctr" defTabSz="685439">
              <a:defRPr/>
            </a:pPr>
            <a:r>
              <a:rPr lang="ru-RU" b="1" dirty="0">
                <a:solidFill>
                  <a:prstClr val="white"/>
                </a:solidFill>
                <a:latin typeface="Tw Cen M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1" name="Стрелка вниз 20"/>
          <p:cNvSpPr/>
          <p:nvPr/>
        </p:nvSpPr>
        <p:spPr>
          <a:xfrm rot="18920957">
            <a:off x="8658226" y="3084514"/>
            <a:ext cx="485775" cy="593725"/>
          </a:xfrm>
          <a:prstGeom prst="down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1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43" tIns="34272" rIns="68543" bIns="34272" anchor="ctr"/>
          <a:lstStyle/>
          <a:p>
            <a:pPr algn="ctr" defTabSz="685439">
              <a:defRPr/>
            </a:pPr>
            <a:endParaRPr lang="ru-RU" sz="1399">
              <a:solidFill>
                <a:prstClr val="white"/>
              </a:solidFill>
              <a:latin typeface="Tw Cen MT"/>
              <a:cs typeface="Arial" panose="020B0604020202020204" pitchFamily="34" charset="0"/>
            </a:endParaRPr>
          </a:p>
        </p:txBody>
      </p:sp>
      <p:pic>
        <p:nvPicPr>
          <p:cNvPr id="2152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26862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1634500" y="4801633"/>
          <a:ext cx="6405716" cy="178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38183" y="181924"/>
            <a:ext cx="1134158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</a:t>
            </a:r>
            <a:r>
              <a:rPr lang="ru-RU" sz="2600" b="1" noProof="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РАСХОДЫ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ОБЛАСТНОГО БЮДЖЕТА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Расходы областного бюджета на 2020-2022 годы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25956" y="596922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6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3408" cy="12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0885" y="912948"/>
            <a:ext cx="1035756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 -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фонда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регламентированная законом деятельность органов власти по составлению, рассмотрению, утверждению и исполнению бюджетов.</a:t>
            </a:r>
          </a:p>
          <a:p>
            <a:pPr algn="just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  <a:p>
            <a:pPr algn="just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algn="just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24837" y="188164"/>
            <a:ext cx="96207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691201" y="6492774"/>
            <a:ext cx="354676" cy="365226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877" y="136231"/>
            <a:ext cx="1207794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200" b="1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1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Аналитические </a:t>
            </a:r>
            <a:r>
              <a:rPr lang="ru-RU" sz="21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данные о расходах  бюджета Магаданской области </a:t>
            </a:r>
            <a:r>
              <a:rPr lang="ru-RU" sz="21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по </a:t>
            </a:r>
            <a:r>
              <a:rPr lang="ru-RU" sz="21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разделам </a:t>
            </a:r>
            <a:r>
              <a:rPr lang="ru-RU" sz="21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классификации </a:t>
            </a:r>
            <a:r>
              <a:rPr lang="ru-RU" sz="21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29455" y="716848"/>
            <a:ext cx="761747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30812" y="981536"/>
          <a:ext cx="11260389" cy="56966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7690">
                  <a:extLst>
                    <a:ext uri="{9D8B030D-6E8A-4147-A177-3AD203B41FA5}">
                      <a16:colId xmlns:a16="http://schemas.microsoft.com/office/drawing/2014/main" xmlns="" val="3375677455"/>
                    </a:ext>
                  </a:extLst>
                </a:gridCol>
                <a:gridCol w="1179510">
                  <a:extLst>
                    <a:ext uri="{9D8B030D-6E8A-4147-A177-3AD203B41FA5}">
                      <a16:colId xmlns:a16="http://schemas.microsoft.com/office/drawing/2014/main" xmlns="" val="537000728"/>
                    </a:ext>
                  </a:extLst>
                </a:gridCol>
                <a:gridCol w="1746784">
                  <a:extLst>
                    <a:ext uri="{9D8B030D-6E8A-4147-A177-3AD203B41FA5}">
                      <a16:colId xmlns:a16="http://schemas.microsoft.com/office/drawing/2014/main" xmlns="" val="3923153567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xmlns="" val="342177139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xmlns="" val="3670500684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xmlns="" val="1111776808"/>
                    </a:ext>
                  </a:extLst>
                </a:gridCol>
              </a:tblGrid>
              <a:tr h="47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уточнённый план</a:t>
                      </a:r>
                      <a:endParaRPr lang="ru-RU" sz="16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6890745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1 421,3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1 544,9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2 121,1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1 971,0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1 953,6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3843627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6943215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2 559,4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3 845,1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3 441,2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3 355,4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2 369,7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0740775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7 986,2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4 507,5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4 678,2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4 924,6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3729377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2185063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5 849,5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6 264,5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7 175,9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7 329,7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6 987,0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579587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1 052,1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1 047,2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1 184,8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1069723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5 247,8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4 198,1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5 480,3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5 487,0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8333478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4 873,8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5 387,9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5 654,1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5 542,0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5 579,8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4780103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5991262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9447876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689,1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380173"/>
                  </a:ext>
                </a:extLst>
              </a:tr>
              <a:tr h="742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3 148,8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3 186,9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3 068,8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3 067,5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6189352"/>
                  </a:ext>
                </a:extLst>
              </a:tr>
              <a:tr h="29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34 247,4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35 249,2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35 098,8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35 607,2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35 461,0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833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712485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37324" y="6272510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57299381"/>
              </p:ext>
            </p:extLst>
          </p:nvPr>
        </p:nvGraphicFramePr>
        <p:xfrm>
          <a:off x="773004" y="692013"/>
          <a:ext cx="10801394" cy="558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255" y="190006"/>
            <a:ext cx="1134158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РАСХОДЫ ОБЛАСТНОГО БЮДЖЕТА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Расходы областного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бюджета на социальную сферу в 2020 год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5577" y="692013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6579" y="3180945"/>
            <a:ext cx="1261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233,3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57,6%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01663" y="1150481"/>
            <a:ext cx="8833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является социально-направленным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537094" y="2838190"/>
            <a:ext cx="1572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16,1%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37073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166231" y="6244280"/>
            <a:ext cx="545750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022" y="229790"/>
            <a:ext cx="1155919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200" b="1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2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Аналитические </a:t>
            </a:r>
            <a:r>
              <a:rPr lang="ru-RU" sz="22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данные о расходах бюджета </a:t>
            </a:r>
            <a:r>
              <a:rPr lang="ru-RU" sz="22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Магаданской </a:t>
            </a:r>
            <a:r>
              <a:rPr lang="ru-RU" sz="22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области по государственным </a:t>
            </a:r>
            <a:r>
              <a:rPr lang="ru-RU" sz="22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программам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58232" y="859166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473022" y="1154629"/>
          <a:ext cx="11156788" cy="502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300817" y="5176354"/>
          <a:ext cx="11620870" cy="1601259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4683616">
                  <a:extLst>
                    <a:ext uri="{9D8B030D-6E8A-4147-A177-3AD203B41FA5}">
                      <a16:colId xmlns:a16="http://schemas.microsoft.com/office/drawing/2014/main" xmlns="" val="1965740494"/>
                    </a:ext>
                  </a:extLst>
                </a:gridCol>
                <a:gridCol w="1432180">
                  <a:extLst>
                    <a:ext uri="{9D8B030D-6E8A-4147-A177-3AD203B41FA5}">
                      <a16:colId xmlns:a16="http://schemas.microsoft.com/office/drawing/2014/main" xmlns="" val="3461395388"/>
                    </a:ext>
                  </a:extLst>
                </a:gridCol>
                <a:gridCol w="1290251">
                  <a:extLst>
                    <a:ext uri="{9D8B030D-6E8A-4147-A177-3AD203B41FA5}">
                      <a16:colId xmlns:a16="http://schemas.microsoft.com/office/drawing/2014/main" xmlns="" val="1077312257"/>
                    </a:ext>
                  </a:extLst>
                </a:gridCol>
                <a:gridCol w="1548303">
                  <a:extLst>
                    <a:ext uri="{9D8B030D-6E8A-4147-A177-3AD203B41FA5}">
                      <a16:colId xmlns:a16="http://schemas.microsoft.com/office/drawing/2014/main" xmlns="" val="2390552524"/>
                    </a:ext>
                  </a:extLst>
                </a:gridCol>
                <a:gridCol w="1255844">
                  <a:extLst>
                    <a:ext uri="{9D8B030D-6E8A-4147-A177-3AD203B41FA5}">
                      <a16:colId xmlns:a16="http://schemas.microsoft.com/office/drawing/2014/main" xmlns="" val="1825415973"/>
                    </a:ext>
                  </a:extLst>
                </a:gridCol>
                <a:gridCol w="1410676">
                  <a:extLst>
                    <a:ext uri="{9D8B030D-6E8A-4147-A177-3AD203B41FA5}">
                      <a16:colId xmlns:a16="http://schemas.microsoft.com/office/drawing/2014/main" xmlns="" val="3575407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государственных программ 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Магаданской области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уточненный 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58026"/>
                  </a:ext>
                </a:extLst>
              </a:tr>
              <a:tr h="1977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государственным программам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33 247,9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31 573,7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34 017,4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33 812,2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32 730,9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6091729"/>
                  </a:ext>
                </a:extLst>
              </a:tr>
              <a:tr h="1977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879218"/>
                  </a:ext>
                </a:extLst>
              </a:tr>
              <a:tr h="358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34 247,4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32 409,2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35 098,8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35 607,2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35 461,0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248734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39193" y="4394447"/>
            <a:ext cx="1003176" cy="97654"/>
          </a:xfrm>
          <a:prstGeom prst="rect">
            <a:avLst/>
          </a:prstGeom>
          <a:solidFill>
            <a:srgbClr val="33CAFF"/>
          </a:solidFill>
          <a:ln>
            <a:solidFill>
              <a:srgbClr val="33C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23098" y="4413247"/>
            <a:ext cx="986901" cy="78854"/>
          </a:xfrm>
          <a:prstGeom prst="rect">
            <a:avLst/>
          </a:prstGeom>
          <a:solidFill>
            <a:srgbClr val="33CAFF"/>
          </a:solidFill>
          <a:ln>
            <a:solidFill>
              <a:srgbClr val="33C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90729" y="4394447"/>
            <a:ext cx="992078" cy="88254"/>
          </a:xfrm>
          <a:prstGeom prst="rect">
            <a:avLst/>
          </a:prstGeom>
          <a:solidFill>
            <a:srgbClr val="33CAFF"/>
          </a:solidFill>
          <a:ln>
            <a:solidFill>
              <a:srgbClr val="33C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58360" y="4314548"/>
            <a:ext cx="1017974" cy="168153"/>
          </a:xfrm>
          <a:prstGeom prst="rect">
            <a:avLst/>
          </a:prstGeom>
          <a:solidFill>
            <a:srgbClr val="33CAFF"/>
          </a:solidFill>
          <a:ln>
            <a:solidFill>
              <a:srgbClr val="33C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31167" y="4244428"/>
            <a:ext cx="976546" cy="247673"/>
          </a:xfrm>
          <a:prstGeom prst="rect">
            <a:avLst/>
          </a:prstGeom>
          <a:solidFill>
            <a:srgbClr val="33CAFF"/>
          </a:solidFill>
          <a:ln>
            <a:solidFill>
              <a:srgbClr val="33C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29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837324" y="6496558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05015" y="751484"/>
          <a:ext cx="11620870" cy="5745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1486">
                  <a:extLst>
                    <a:ext uri="{9D8B030D-6E8A-4147-A177-3AD203B41FA5}">
                      <a16:colId xmlns:a16="http://schemas.microsoft.com/office/drawing/2014/main" xmlns="" val="1965740494"/>
                    </a:ext>
                  </a:extLst>
                </a:gridCol>
                <a:gridCol w="1278384">
                  <a:extLst>
                    <a:ext uri="{9D8B030D-6E8A-4147-A177-3AD203B41FA5}">
                      <a16:colId xmlns:a16="http://schemas.microsoft.com/office/drawing/2014/main" xmlns="" val="3461395388"/>
                    </a:ext>
                  </a:extLst>
                </a:gridCol>
                <a:gridCol w="1509204">
                  <a:extLst>
                    <a:ext uri="{9D8B030D-6E8A-4147-A177-3AD203B41FA5}">
                      <a16:colId xmlns:a16="http://schemas.microsoft.com/office/drawing/2014/main" xmlns="" val="1077312257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xmlns="" val="2390552524"/>
                    </a:ext>
                  </a:extLst>
                </a:gridCol>
                <a:gridCol w="1180730">
                  <a:extLst>
                    <a:ext uri="{9D8B030D-6E8A-4147-A177-3AD203B41FA5}">
                      <a16:colId xmlns:a16="http://schemas.microsoft.com/office/drawing/2014/main" xmlns="" val="1825415973"/>
                    </a:ext>
                  </a:extLst>
                </a:gridCol>
                <a:gridCol w="1281559">
                  <a:extLst>
                    <a:ext uri="{9D8B030D-6E8A-4147-A177-3AD203B41FA5}">
                      <a16:colId xmlns:a16="http://schemas.microsoft.com/office/drawing/2014/main" xmlns="" val="3575407720"/>
                    </a:ext>
                  </a:extLst>
                </a:gridCol>
              </a:tblGrid>
              <a:tr h="5031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 программ 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Магаданской области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уточненный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1358026"/>
                  </a:ext>
                </a:extLst>
              </a:tr>
              <a:tr h="217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здравоохранения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6 794,6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5 065,2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7 160,3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6 897,7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6 951,1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5496531"/>
                  </a:ext>
                </a:extLst>
              </a:tr>
              <a:tr h="217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в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5 708,7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5 792,3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7 028,9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7 076,2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6 728,0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459399"/>
                  </a:ext>
                </a:extLst>
              </a:tr>
              <a:tr h="217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647982"/>
                  </a:ext>
                </a:extLst>
              </a:tr>
              <a:tr h="217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и туризма в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1 251,3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1 498,5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649138"/>
                  </a:ext>
                </a:extLst>
              </a:tr>
              <a:tr h="336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спорта в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4305573"/>
                  </a:ext>
                </a:extLst>
              </a:tr>
              <a:tr h="503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безопасности, профилактика правонарушений и противодействие незаконному обороту наркотических средств в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363972"/>
                  </a:ext>
                </a:extLst>
              </a:tr>
              <a:tr h="503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территории от чрезвычайных ситуаций и обеспечение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 в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1 099,4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1947054"/>
                  </a:ext>
                </a:extLst>
              </a:tr>
              <a:tr h="336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повышение энергетической эффективности в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3 190,5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350484"/>
                  </a:ext>
                </a:extLst>
              </a:tr>
              <a:tr h="217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хозяйства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666913"/>
                  </a:ext>
                </a:extLst>
              </a:tr>
              <a:tr h="503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внешнеэкономической деятельности Магаданской области и поддержка соотечественников, проживающих за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рубежом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5765570"/>
                  </a:ext>
                </a:extLst>
              </a:tr>
              <a:tr h="503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 образованиям Магаданской области в реализации муниципальных программ комплексного развития коммунальной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605913"/>
                  </a:ext>
                </a:extLst>
              </a:tr>
              <a:tr h="503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культурное развитие коренных малочисленных народов Севера, проживающих на территории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08107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4376" y="154379"/>
            <a:ext cx="1155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Аналитические </a:t>
            </a:r>
            <a:r>
              <a:rPr lang="ru-RU" sz="20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данные о расходах бюджета </a:t>
            </a:r>
            <a:r>
              <a:rPr lang="ru-RU" sz="20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Магаданской </a:t>
            </a:r>
            <a:r>
              <a:rPr lang="ru-RU" sz="20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области по государственным </a:t>
            </a:r>
            <a:r>
              <a:rPr lang="ru-RU" sz="20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программам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915" y="486796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19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837324" y="6433759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05016" y="966322"/>
          <a:ext cx="11620870" cy="5421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6076">
                  <a:extLst>
                    <a:ext uri="{9D8B030D-6E8A-4147-A177-3AD203B41FA5}">
                      <a16:colId xmlns:a16="http://schemas.microsoft.com/office/drawing/2014/main" xmlns="" val="1965740494"/>
                    </a:ext>
                  </a:extLst>
                </a:gridCol>
                <a:gridCol w="1145219">
                  <a:extLst>
                    <a:ext uri="{9D8B030D-6E8A-4147-A177-3AD203B41FA5}">
                      <a16:colId xmlns:a16="http://schemas.microsoft.com/office/drawing/2014/main" xmlns="" val="3461395388"/>
                    </a:ext>
                  </a:extLst>
                </a:gridCol>
                <a:gridCol w="1589103">
                  <a:extLst>
                    <a:ext uri="{9D8B030D-6E8A-4147-A177-3AD203B41FA5}">
                      <a16:colId xmlns:a16="http://schemas.microsoft.com/office/drawing/2014/main" xmlns="" val="1077312257"/>
                    </a:ext>
                  </a:extLst>
                </a:gridCol>
                <a:gridCol w="1393794">
                  <a:extLst>
                    <a:ext uri="{9D8B030D-6E8A-4147-A177-3AD203B41FA5}">
                      <a16:colId xmlns:a16="http://schemas.microsoft.com/office/drawing/2014/main" xmlns="" val="2390552524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xmlns="" val="1825415973"/>
                    </a:ext>
                  </a:extLst>
                </a:gridCol>
                <a:gridCol w="1281559">
                  <a:extLst>
                    <a:ext uri="{9D8B030D-6E8A-4147-A177-3AD203B41FA5}">
                      <a16:colId xmlns:a16="http://schemas.microsoft.com/office/drawing/2014/main" xmlns="" val="3575407720"/>
                    </a:ext>
                  </a:extLst>
                </a:gridCol>
              </a:tblGrid>
              <a:tr h="3345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 программ 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Магаданской области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уточненный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1358026"/>
                  </a:ext>
                </a:extLst>
              </a:tr>
              <a:tr h="3934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качественными жилищно-коммунальными услугами и комфортными условиями проживания населения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28277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государственными финансами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3 857,6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4 185,6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4 315,6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4 337,5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4 392,8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6232175"/>
                  </a:ext>
                </a:extLst>
              </a:tr>
              <a:tr h="199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 и экология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250436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доступной среды в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966010"/>
                  </a:ext>
                </a:extLst>
              </a:tr>
              <a:tr h="199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31991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и охраны труда в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8055411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защиты населения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3 152,5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3 577,1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4 061,8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4 118,1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4 119,6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9316885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доступным и комфортным жильем жителей Магаданской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4 261,5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2 322,9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4 217,0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4 384,5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4 558,8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784750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системы государственного и муниципального управления и профилактика коррупции в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956225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развитию институтов гражданского общества, укреплению единства российской нации и гармонизации межнациональных отношений в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7259435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Сохранение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воспроизводство объектов животного мира, в том числе на особо охраняемых природных территориях регионального значения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55,3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0285636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Экономическое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и инновационная экономика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131,7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122,1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136,2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149,7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90635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4139" y="628635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76" y="154379"/>
            <a:ext cx="1155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Аналитические </a:t>
            </a:r>
            <a:r>
              <a:rPr lang="ru-RU" sz="20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данные о расходах бюджета </a:t>
            </a:r>
            <a:r>
              <a:rPr lang="ru-RU" sz="20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Магаданской </a:t>
            </a:r>
            <a:r>
              <a:rPr lang="ru-RU" sz="20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области по государственным </a:t>
            </a:r>
            <a:r>
              <a:rPr lang="ru-RU" sz="20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программам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93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837324" y="6492875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6454" y="700846"/>
          <a:ext cx="11620870" cy="596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1270">
                  <a:extLst>
                    <a:ext uri="{9D8B030D-6E8A-4147-A177-3AD203B41FA5}">
                      <a16:colId xmlns:a16="http://schemas.microsoft.com/office/drawing/2014/main" xmlns="" val="1965740494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xmlns="" val="3461395388"/>
                    </a:ext>
                  </a:extLst>
                </a:gridCol>
                <a:gridCol w="1589103">
                  <a:extLst>
                    <a:ext uri="{9D8B030D-6E8A-4147-A177-3AD203B41FA5}">
                      <a16:colId xmlns:a16="http://schemas.microsoft.com/office/drawing/2014/main" xmlns="" val="1077312257"/>
                    </a:ext>
                  </a:extLst>
                </a:gridCol>
                <a:gridCol w="1393794">
                  <a:extLst>
                    <a:ext uri="{9D8B030D-6E8A-4147-A177-3AD203B41FA5}">
                      <a16:colId xmlns:a16="http://schemas.microsoft.com/office/drawing/2014/main" xmlns="" val="2390552524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xmlns="" val="1825415973"/>
                    </a:ext>
                  </a:extLst>
                </a:gridCol>
                <a:gridCol w="1157487">
                  <a:extLst>
                    <a:ext uri="{9D8B030D-6E8A-4147-A177-3AD203B41FA5}">
                      <a16:colId xmlns:a16="http://schemas.microsoft.com/office/drawing/2014/main" xmlns="" val="3575407720"/>
                    </a:ext>
                  </a:extLst>
                </a:gridCol>
              </a:tblGrid>
              <a:tr h="3345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 программ 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Магаданской области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уточненный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" marR="4344" marT="4344" marB="0" anchor="ctr">
                    <a:solidFill>
                      <a:srgbClr val="60C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1358026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информационного общества в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233,8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156,6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5738817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транспортной системы в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1 226,7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1 860,0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1 677,0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1 676,6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1 478,3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79348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лесного хозяйства в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450,3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84267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государственным имуществом Магаданской области» на 2016-2020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287,7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56926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мобильности трудовых ресурсов на территории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653156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системы обращения с отходами производства и потребления на территории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727468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Ведомственная целевая программа «Развитие государственно-правовых институтов Магаданской области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220,3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199,8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694945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инфраструктуры градостроительной деятельности на территории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8405849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Патриотическое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воспитание жителей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4545524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Магаданской области новых мест в общеобразовательных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663944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современной городской среды Магаданской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42,5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44,2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901102"/>
                  </a:ext>
                </a:extLst>
              </a:tr>
              <a:tr h="2965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Переселение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2019-2025 годы граждан из многоквартирных домов, признанных в установленном порядке до 1 января 2017 года аварийными и подлежащими сносу или реконструкции в связи с физическим износом в процессе их эксплуатации, с привлечением средств государственной корпорации – Фонда содействия реформированию жилищно-коммунального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solidFill>
                      <a:srgbClr val="E1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82989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5261" y="470305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76" y="154379"/>
            <a:ext cx="1155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Аналитические </a:t>
            </a:r>
            <a:r>
              <a:rPr lang="ru-RU" sz="20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данные о расходах бюджета </a:t>
            </a:r>
            <a:r>
              <a:rPr lang="ru-RU" sz="20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Магаданской </a:t>
            </a:r>
            <a:r>
              <a:rPr lang="ru-RU" sz="20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области по государственным </a:t>
            </a:r>
            <a:r>
              <a:rPr lang="ru-RU" sz="20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программам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87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26862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38183" y="181924"/>
            <a:ext cx="113415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</a:t>
            </a:r>
            <a:r>
              <a:rPr lang="ru-RU" sz="2400" b="1" noProof="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РАСХОДЫ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ОБЛАСТНОГО БЮДЖЕТА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НАЦИОНАЛЬНЫЕ ПРОЕКТЫ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25956" y="596922"/>
            <a:ext cx="795411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ТЫС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99638"/>
              </p:ext>
            </p:extLst>
          </p:nvPr>
        </p:nvGraphicFramePr>
        <p:xfrm>
          <a:off x="148492" y="1039446"/>
          <a:ext cx="11910647" cy="570924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44349"/>
                <a:gridCol w="4244349"/>
                <a:gridCol w="916931"/>
                <a:gridCol w="907478"/>
                <a:gridCol w="794043"/>
                <a:gridCol w="803497"/>
              </a:tblGrid>
              <a:tr h="202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>
                    <a:solidFill>
                      <a:srgbClr val="92D050"/>
                    </a:solidFill>
                  </a:tcPr>
                </a:tc>
              </a:tr>
              <a:tr h="87604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6 845,40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20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поддержка семей при рождении детей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341 965,30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429 527,90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418 004,80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327 646,60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410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программы системной поддержки и повышения качества жизни граждан старшего поколения 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441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занятости женщин - создание условий дошкольного образования для детей в возрасте до трех лет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155 730,40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110 016,60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329 244,10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930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24 266,90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6111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качественно нового уровня развития инфраструктуры культуры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33 730,70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19 643,80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83 941,30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528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реализации творческого потенциала нации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611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 и формирование информационного пространства в сфере культуры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2088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Успех каждого ребенка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91 899,20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20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образовательная среда 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3 485,40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  <a:tr h="20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Современная школа 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55 717,70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89 224,70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486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B6A6-E6D8-46D9-8AA4-78248A0E09B3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28962"/>
              </p:ext>
            </p:extLst>
          </p:nvPr>
        </p:nvGraphicFramePr>
        <p:xfrm>
          <a:off x="203199" y="938086"/>
          <a:ext cx="11801232" cy="569637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017109"/>
                <a:gridCol w="4220307"/>
                <a:gridCol w="890954"/>
                <a:gridCol w="883139"/>
                <a:gridCol w="993609"/>
                <a:gridCol w="796114"/>
              </a:tblGrid>
              <a:tr h="238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>
                    <a:solidFill>
                      <a:srgbClr val="92D050"/>
                    </a:solidFill>
                  </a:tcPr>
                </a:tc>
              </a:tr>
              <a:tr h="4736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оказания первичной медико-санитарной помощи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132 016,30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162 202,10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238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Борьба с сердечно-сосудистыми заболеваниями 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17 311,70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19 746,80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15 373,70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15 373,70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238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Борьба с онкологическими заболеваниями 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57 455,90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100 685,90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40 855,70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40 855,70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708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детского здравоохранения, включая создание современной инфраструктуры оказания медицинской помощи 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11 919,70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11 221,40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11 919,70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11 919,70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708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единого цифрового контура в здравоохранении на основе единой государственной информационной системы здравоохранения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53 562,20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180 853,10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108 257,20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57 682,50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4736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Малое и среднее предпринимательство и поддержка индивидуальной предпринимательской инициативы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поддержки фермеров и развитие сельской кооперации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9 674,30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7 370,70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9 986,80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473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Акселерация субъектов малого и среднего предпринимательства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65 642,50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23 961,40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37 863,90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50 421,70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238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Популяризация предпринимательства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1 162,70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238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Безопасные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качественный дороги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«Дорожная сеть"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212 329,90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238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лесов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43 682,60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23 852,30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19 359,80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238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вода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10 127,10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50 325,70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76 244,90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4736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и городская среда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устойчивого сокращения непригодного для проживания жилищного фонда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41 709,80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19 019,20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19 939,20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63 396,90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238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комфортной городской среды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143 938,20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49 850,00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44 220,00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46 110,00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  <a:tr h="473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1 520 504,70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1 462 361,70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1 380 321,50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690 581,70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" marR="3597" marT="3597" marB="0" anchor="b"/>
                </a:tc>
              </a:tr>
            </a:tbl>
          </a:graphicData>
        </a:graphic>
      </p:graphicFrame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26862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8522" y="210216"/>
            <a:ext cx="867507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НАЦИОНАЛЬНЫЕ ПРОЕКТЫ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77648" y="518751"/>
            <a:ext cx="795411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ТЫС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91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B6A6-E6D8-46D9-8AA4-78248A0E09B3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26862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8522" y="210216"/>
            <a:ext cx="867507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СОЦИАЛЬНО-ЗНАЧЕМЫЕ ПРОЕКТЫ</a:t>
            </a:r>
            <a:endParaRPr lang="ru-RU" sz="2400" dirty="0">
              <a:latin typeface="Times New Roman" panose="02020603050405020304" pitchFamily="18" charset="0"/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48282"/>
              </p:ext>
            </p:extLst>
          </p:nvPr>
        </p:nvGraphicFramePr>
        <p:xfrm>
          <a:off x="353648" y="1036572"/>
          <a:ext cx="11650783" cy="56450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74694"/>
                <a:gridCol w="1339066"/>
                <a:gridCol w="674087"/>
                <a:gridCol w="683197"/>
                <a:gridCol w="810727"/>
                <a:gridCol w="810727"/>
                <a:gridCol w="810727"/>
                <a:gridCol w="810727"/>
                <a:gridCol w="910929"/>
                <a:gridCol w="910929"/>
                <a:gridCol w="865383"/>
                <a:gridCol w="874491"/>
                <a:gridCol w="1175099"/>
              </a:tblGrid>
              <a:tr h="2092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социально значимых мероприятий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объекта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Стоимость (остаточная стоимость) строительство объекта, тыс. рублей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 ввода в эксплуатацию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Ожидаемый результат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</a:tr>
              <a:tr h="209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т. ч. средства федерального бюджета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т. ч. за средства областного бюджета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456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Магаданской области «Развитие образования в Магаданской области»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мест в дошкольных образовательных организациях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образовательное учреждение в микрорайоне "</a:t>
                      </a:r>
                      <a:r>
                        <a:rPr lang="ru-RU" sz="105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Марчекан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города Магадана на 135 мест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55 008,3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164 622,0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50 057,6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149 806,0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4 950,7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14 816,0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135 новых мест в дошкольной образовательной организации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</a:tr>
              <a:tr h="722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мест в дошкольных образовательных организациях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образовательное учреждение N 8 в микрорайоне "Звезда" города Магадана на 135 мест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55 008,3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164 622,1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50 057,6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149 806,1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4 950,7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14 816,0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135 новых мест в дошкольной образовательной организации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</a:tr>
              <a:tr h="120456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Магаданской области «Развитие физической культуры и спорта в Магаданской области» на 2014-2021 годы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организации и проведения физкультурных мероприятий и спортивных мероприятий</a:t>
                      </a:r>
                      <a:b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Плавательный бассейн 25 х 8,5 м с озонированием (п. Ола, Ольского городского округа, Магаданской области)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70 858,0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70 858,0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физической культуры и спорта в муниципальных образованиях Магаданской области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</a:tr>
              <a:tr h="963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организации и проведения физкультурных мероприятий и спортивных мероприятий</a:t>
                      </a:r>
                      <a:b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Физкультурно-оздоровительный комплекс с плавательным бассейном с ванной 28 х 8,5 м (Магаданская область, </a:t>
                      </a:r>
                      <a:r>
                        <a:rPr lang="ru-RU" sz="105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г.Магадан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Октябрьская)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81 752,0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81 752,0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физической культуры и спорта в муниципальных образованиях Магаданской области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4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027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B6A6-E6D8-46D9-8AA4-78248A0E09B3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26862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8522" y="210216"/>
            <a:ext cx="867507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СОЦИАЛЬНО-ЗНАЧЕМЫЕ ПРОЕКТЫ</a:t>
            </a:r>
            <a:endParaRPr lang="ru-RU" sz="2400" dirty="0">
              <a:latin typeface="Times New Roman" panose="02020603050405020304" pitchFamily="18" charset="0"/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8004"/>
              </p:ext>
            </p:extLst>
          </p:nvPr>
        </p:nvGraphicFramePr>
        <p:xfrm>
          <a:off x="458249" y="938087"/>
          <a:ext cx="11264827" cy="570499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42406"/>
                <a:gridCol w="1294707"/>
                <a:gridCol w="651757"/>
                <a:gridCol w="660565"/>
                <a:gridCol w="783869"/>
                <a:gridCol w="783869"/>
                <a:gridCol w="783869"/>
                <a:gridCol w="783869"/>
                <a:gridCol w="880753"/>
                <a:gridCol w="880753"/>
                <a:gridCol w="836715"/>
                <a:gridCol w="845523"/>
                <a:gridCol w="1136172"/>
              </a:tblGrid>
              <a:tr h="1939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социально значимых мероприятий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объекта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Стоимость (остаточная стоимость) строительство объекта, тыс. рублей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 ввода в эксплуатацию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Ожидаемый результат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</a:tr>
              <a:tr h="382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т. ч. средства федерального бюджета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т. ч. за средства областного бюджета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96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Магаданской области «Защита населения и территории от чрезвычайных ситуаций и обеспечение пожарной безопасности в Магаданской области»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0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5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5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5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рисков и смягчение последствий чрезвычайных ситуаций природного и техногенного характера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капитального строительства «Укрепление участка берега Охотского моря в бухте Нагаева в г. Магадане вблизи Портового шоссе и ул. Портовой»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274 584,8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245 750,0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274 584,8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245 750,0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Повысится защита населения и инфраструктуры города Магадана. Будет осуществлена ликвидация чрезвычайной ситуации, возникшей в результате разрушения подпорной стены, проходящей вдоль Портового шоссе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</a:tr>
              <a:tr h="193996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Магаданской области «Природные ресурсы и экология Магаданской области»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60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Снижение рисков и смягчение последствий чрезвычайных ситуаций природного и техногенного характера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Водоограждающая дамба на р. Ола в районе пос. Гадля-Заречный-Ола. Участок №4: реконструкция водоограждающей дамбы №3 на р.Ола в пос. Заречный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111 955,0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101 879,0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10 076,0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декабрь 2020 года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Реконструкция гидротехнического сооружения протяженностью 2400 м.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" marR="4229" marT="422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96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3408" cy="12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59644221"/>
              </p:ext>
            </p:extLst>
          </p:nvPr>
        </p:nvGraphicFramePr>
        <p:xfrm>
          <a:off x="1253408" y="53217"/>
          <a:ext cx="10814767" cy="1187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53408" y="1014548"/>
            <a:ext cx="1019564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Государственный или муниципальный долг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Российской Федерацией, субъектом Российской Федерации или муниципальным образованием.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Сводная бюджетная роспись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документ, который составляется и ведется финансовым органом (органом управления государственным внебюджетным фондом) в соответствии с Бюджетным Кодексом РФ в целях организации исполнения бюджета по расходам бюджета и источникам финансирования дефицита бюджета.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4837" y="188164"/>
            <a:ext cx="96207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B6A6-E6D8-46D9-8AA4-78248A0E09B3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26862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8522" y="210216"/>
            <a:ext cx="867507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СОЦИАЛЬНО-ЗНАЧЕМЫЕ ПРОЕКТЫ</a:t>
            </a:r>
            <a:endParaRPr lang="ru-RU" sz="2400" dirty="0">
              <a:latin typeface="Times New Roman" panose="02020603050405020304" pitchFamily="18" charset="0"/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42330"/>
              </p:ext>
            </p:extLst>
          </p:nvPr>
        </p:nvGraphicFramePr>
        <p:xfrm>
          <a:off x="70338" y="938087"/>
          <a:ext cx="11910647" cy="577532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28219"/>
                <a:gridCol w="1275220"/>
                <a:gridCol w="641945"/>
                <a:gridCol w="650623"/>
                <a:gridCol w="772072"/>
                <a:gridCol w="772072"/>
                <a:gridCol w="772072"/>
                <a:gridCol w="772072"/>
                <a:gridCol w="867498"/>
                <a:gridCol w="867498"/>
                <a:gridCol w="824121"/>
                <a:gridCol w="1119070"/>
                <a:gridCol w="1648165"/>
              </a:tblGrid>
              <a:tr h="2538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социально значимых мероприятий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объекта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Стоимость (остаточная стоимость) строительство объекта, тыс. рублей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 ввода в эксплуатацию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Ожидаемый результат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</a:tr>
              <a:tr h="503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т. ч. средства федерального бюджета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т. ч. за средства областного бюджета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864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Магаданской области «Развитие транспортной системы в Магаданской области» на 2014-2022 годы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2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комплексной безопасности и качества автомобильных дорог транспортной системы Магаданской области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Автомобильная дорога «Палатка-Кулу-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Нексикан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км 0-км 10 в Магаданской области»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37 477,0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28 562,0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37 477,0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28 562,0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Повысятся транспрортно-эксплуатационные характеристики автомобильной дороги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</a:tr>
              <a:tr h="253864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Магаданской области «Создание в Магаданской области новых мест в общеобразовательных организациях» на 2018-2025 годы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3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мест в общеобразовательных организациях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начальной школы на 50 учащихся с детским садом на 30 мест в микрорайоне "Снежный" города Магадана"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89 224,7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81 194,5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8 030,2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50 новых мест в общеобразовательной организации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696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B6A6-E6D8-46D9-8AA4-78248A0E09B3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26862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8522" y="210216"/>
            <a:ext cx="867507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РАЗДЕЛ 4. РАСХОДЫ ОБЛАСТНОГО БЮДЖЕТА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СОЦИАЛЬНО-ЗНАЧЕМЫЕ ПРОЕКТЫ</a:t>
            </a:r>
            <a:endParaRPr lang="ru-RU" sz="2400" dirty="0">
              <a:latin typeface="Times New Roman" panose="02020603050405020304" pitchFamily="18" charset="0"/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98779"/>
              </p:ext>
            </p:extLst>
          </p:nvPr>
        </p:nvGraphicFramePr>
        <p:xfrm>
          <a:off x="218831" y="1186420"/>
          <a:ext cx="11723076" cy="529591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56073"/>
                <a:gridCol w="1313487"/>
                <a:gridCol w="661209"/>
                <a:gridCol w="670146"/>
                <a:gridCol w="795239"/>
                <a:gridCol w="795239"/>
                <a:gridCol w="795239"/>
                <a:gridCol w="795239"/>
                <a:gridCol w="893528"/>
                <a:gridCol w="893528"/>
                <a:gridCol w="848851"/>
                <a:gridCol w="1152649"/>
                <a:gridCol w="1152649"/>
              </a:tblGrid>
              <a:tr h="839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социально значимых мероприятий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объекта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Стоимость (остаточная стоимость) строительство объекта, тыс. рублей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 ввода в эксплуатацию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Ожидаемый результат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</a:tr>
              <a:tr h="83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т. ч. средства федерального бюджета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т. ч. за средства областного бюджета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2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Магаданской области «Повышение качества водоснабжения на территории Магаданской области»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9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водоснабжения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объектов питьевого водоснабжения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23 703,0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50 325,7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76 244,9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23 229,0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49 319,2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74 720,0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1 006,5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1 524,9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качества питьевой воды для населения г. Магадана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/>
                </a:tc>
              </a:tr>
              <a:tr h="25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линейного объекта «Водовод вдоль ул. Речной от микрорайона «Пионерный» до насосной станции «Мучные склады в г. Магадане»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/>
                </a:tc>
              </a:tr>
              <a:tr h="205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объекта «Водоочистные сооружения </a:t>
                      </a:r>
                      <a:b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водозаборе «Снежная Долина» в г. Магадане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/>
                </a:tc>
              </a:tr>
              <a:tr h="205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объекта «Водоочистные сооружения на водозаборе «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Уптар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р.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Уптар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г. Магадане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" marR="2543" marT="254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967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475" y="172773"/>
            <a:ext cx="113415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РАСДЕЛ 4. РАСХОДЫ ОБЛАСТНОГО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бюджет 2020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28781" y="255929"/>
            <a:ext cx="11737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157485" y="938412"/>
            <a:ext cx="2654788" cy="992160"/>
            <a:chOff x="0" y="5733"/>
            <a:chExt cx="2994268" cy="992160"/>
          </a:xfrm>
          <a:solidFill>
            <a:srgbClr val="ACDEB0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5733"/>
              <a:ext cx="2994268" cy="992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48433" y="54166"/>
              <a:ext cx="2897402" cy="8952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ЗАБОТИМСЯ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9043533" y="944145"/>
            <a:ext cx="2926794" cy="992160"/>
            <a:chOff x="0" y="5733"/>
            <a:chExt cx="3065305" cy="992160"/>
          </a:xfrm>
          <a:solidFill>
            <a:srgbClr val="ACDEB0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5733"/>
              <a:ext cx="2994268" cy="992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48433" y="54166"/>
              <a:ext cx="3016872" cy="89529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ПОДДЕРЖИВАЕМ СЕМЬИ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52662" y="2007655"/>
            <a:ext cx="2468553" cy="3785652"/>
          </a:xfrm>
          <a:prstGeom prst="rect">
            <a:avLst/>
          </a:prstGeom>
          <a:solidFill>
            <a:srgbClr val="ECF8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Дошкольное образование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- 1 681,3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Общее образование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459,7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Среднее профессиональное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- 83,8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поддержка одаренных детей и талантливой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18,1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67060" y="1994142"/>
            <a:ext cx="2887522" cy="2554545"/>
          </a:xfrm>
          <a:prstGeom prst="rect">
            <a:avLst/>
          </a:prstGeom>
          <a:solidFill>
            <a:srgbClr val="ECF8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Дополнительное образование, библиотеки, учреждения спорта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- 1,2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Летний отдых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- 228,3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Лечебное питание, лекарства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- 228,3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0427" y="2035952"/>
            <a:ext cx="2611846" cy="1569660"/>
          </a:xfrm>
          <a:prstGeom prst="rect">
            <a:avLst/>
          </a:prstGeom>
          <a:solidFill>
            <a:srgbClr val="ECF8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Детские дома и школы-интернаты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- 591,5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Приемные семьи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- 31,4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89777" y="2004890"/>
            <a:ext cx="2812723" cy="3293209"/>
          </a:xfrm>
          <a:prstGeom prst="rect">
            <a:avLst/>
          </a:prstGeom>
          <a:solidFill>
            <a:srgbClr val="ECF8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Пособия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- 1 044,1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Компенсация части родительской платы в ДОУ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- 131,2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Улучшение жилищных условий многодетных семей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- 13,3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Поддержка детей-инвалидов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- 28,4</a:t>
            </a:r>
          </a:p>
        </p:txBody>
      </p:sp>
      <p:grpSp>
        <p:nvGrpSpPr>
          <p:cNvPr id="6" name="Группа 17"/>
          <p:cNvGrpSpPr/>
          <p:nvPr/>
        </p:nvGrpSpPr>
        <p:grpSpPr>
          <a:xfrm>
            <a:off x="4950081" y="5633509"/>
            <a:ext cx="2574956" cy="969431"/>
            <a:chOff x="0" y="5733"/>
            <a:chExt cx="2994268" cy="992160"/>
          </a:xfrm>
          <a:solidFill>
            <a:srgbClr val="ACDEB0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5733"/>
              <a:ext cx="2994268" cy="992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48433" y="54166"/>
              <a:ext cx="2897402" cy="8952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6 541,1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20"/>
          <p:cNvGrpSpPr/>
          <p:nvPr/>
        </p:nvGrpSpPr>
        <p:grpSpPr>
          <a:xfrm>
            <a:off x="311346" y="946546"/>
            <a:ext cx="2554285" cy="992160"/>
            <a:chOff x="0" y="5733"/>
            <a:chExt cx="2994268" cy="992160"/>
          </a:xfrm>
          <a:solidFill>
            <a:srgbClr val="ACDEB0"/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5733"/>
              <a:ext cx="2994268" cy="9921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48433" y="54166"/>
              <a:ext cx="2897402" cy="8952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УЧИМ</a:t>
              </a:r>
            </a:p>
          </p:txBody>
        </p:sp>
      </p:grpSp>
      <p:grpSp>
        <p:nvGrpSpPr>
          <p:cNvPr id="8" name="Группа 23"/>
          <p:cNvGrpSpPr/>
          <p:nvPr/>
        </p:nvGrpSpPr>
        <p:grpSpPr>
          <a:xfrm>
            <a:off x="3019586" y="938412"/>
            <a:ext cx="3072456" cy="992160"/>
            <a:chOff x="0" y="5733"/>
            <a:chExt cx="3134504" cy="992160"/>
          </a:xfrm>
          <a:solidFill>
            <a:srgbClr val="ACDEB0"/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5733"/>
              <a:ext cx="2994268" cy="9921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 txBox="1"/>
            <p:nvPr/>
          </p:nvSpPr>
          <p:spPr>
            <a:xfrm>
              <a:off x="48433" y="54166"/>
              <a:ext cx="3086071" cy="8952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РАЗВИВАЕМ И 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ОЗДОРАВЛИВАЕМ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37324" y="6492875"/>
            <a:ext cx="354676" cy="365125"/>
          </a:xfrm>
        </p:spPr>
        <p:txBody>
          <a:bodyPr/>
          <a:lstStyle/>
          <a:p>
            <a:pPr defTabSz="904484"/>
            <a:r>
              <a:rPr lang="ru-RU" sz="1100" dirty="0" smtClean="0">
                <a:solidFill>
                  <a:srgbClr val="2B2E36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100" dirty="0">
              <a:solidFill>
                <a:srgbClr val="2B2E36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842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32914" y="6231082"/>
            <a:ext cx="354676" cy="365125"/>
          </a:xfrm>
        </p:spPr>
        <p:txBody>
          <a:bodyPr/>
          <a:lstStyle/>
          <a:p>
            <a:pPr defTabSz="904484"/>
            <a:fld id="{A0063FFC-3F4A-4B71-B5C8-7ED7B6CBE892}" type="slidenum">
              <a:rPr lang="en-US" sz="1100" smtClean="0">
                <a:solidFill>
                  <a:srgbClr val="2B2E36">
                    <a:lumMod val="75000"/>
                    <a:lumOff val="25000"/>
                  </a:srgbClr>
                </a:solidFill>
              </a:rPr>
              <a:pPr defTabSz="904484"/>
              <a:t>43</a:t>
            </a:fld>
            <a:endParaRPr lang="en-US" sz="1100" dirty="0">
              <a:solidFill>
                <a:srgbClr val="2B2E3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916" y="197900"/>
            <a:ext cx="11341587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Источники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финансирования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дефицита и государственный долг Магаданской области на 01.01.2021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9756" y="847308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743559" y="1448993"/>
          <a:ext cx="4129892" cy="42495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4129">
                  <a:extLst>
                    <a:ext uri="{9D8B030D-6E8A-4147-A177-3AD203B41FA5}">
                      <a16:colId xmlns:a16="http://schemas.microsoft.com/office/drawing/2014/main" xmlns="" val="3675466285"/>
                    </a:ext>
                  </a:extLst>
                </a:gridCol>
                <a:gridCol w="767739">
                  <a:extLst>
                    <a:ext uri="{9D8B030D-6E8A-4147-A177-3AD203B41FA5}">
                      <a16:colId xmlns:a16="http://schemas.microsoft.com/office/drawing/2014/main" xmlns="" val="1951637004"/>
                    </a:ext>
                  </a:extLst>
                </a:gridCol>
                <a:gridCol w="828350">
                  <a:extLst>
                    <a:ext uri="{9D8B030D-6E8A-4147-A177-3AD203B41FA5}">
                      <a16:colId xmlns:a16="http://schemas.microsoft.com/office/drawing/2014/main" xmlns="" val="2760269923"/>
                    </a:ext>
                  </a:extLst>
                </a:gridCol>
                <a:gridCol w="959674">
                  <a:extLst>
                    <a:ext uri="{9D8B030D-6E8A-4147-A177-3AD203B41FA5}">
                      <a16:colId xmlns:a16="http://schemas.microsoft.com/office/drawing/2014/main" xmlns="" val="661331505"/>
                    </a:ext>
                  </a:extLst>
                </a:gridCol>
              </a:tblGrid>
              <a:tr h="6724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7161135"/>
                  </a:ext>
                </a:extLst>
              </a:tr>
              <a:tr h="1000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источников финансирования 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-606,8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9042854"/>
                  </a:ext>
                </a:extLst>
              </a:tr>
              <a:tr h="6724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ценные бумаги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74113951"/>
                  </a:ext>
                </a:extLst>
              </a:tr>
              <a:tr h="6724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 кредитных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-2 441,2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56713256"/>
                  </a:ext>
                </a:extLst>
              </a:tr>
              <a:tr h="616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-528,8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-1 057,7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-1 057,8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18076728"/>
                  </a:ext>
                </a:extLst>
              </a:tr>
              <a:tr h="616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источники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2068708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4973935" y="1339999"/>
          <a:ext cx="7140272" cy="501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077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256885" y="6351099"/>
            <a:ext cx="545750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022" y="274388"/>
            <a:ext cx="1155919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Изменение структуры государственного долга Магаданской области и уровня долговой нагрузки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4194" y="1022285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473022" y="1286973"/>
          <a:ext cx="10966084" cy="542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18091" y="4550830"/>
            <a:ext cx="803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1 000,0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5647" y="4600681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700,0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11437" y="4001598"/>
            <a:ext cx="1304920" cy="887786"/>
          </a:xfrm>
          <a:prstGeom prst="rect">
            <a:avLst/>
          </a:prstGeom>
          <a:solidFill>
            <a:srgbClr val="FDC767"/>
          </a:solidFill>
          <a:ln>
            <a:solidFill>
              <a:srgbClr val="FEB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847657" y="400159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3 173,0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16357" y="4340152"/>
            <a:ext cx="1340528" cy="555033"/>
          </a:xfrm>
          <a:prstGeom prst="rect">
            <a:avLst/>
          </a:prstGeom>
          <a:solidFill>
            <a:srgbClr val="FDC767"/>
          </a:solidFill>
          <a:ln>
            <a:solidFill>
              <a:srgbClr val="FEB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184838" y="4340152"/>
            <a:ext cx="792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2 115,4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57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3889" y="6426021"/>
            <a:ext cx="354676" cy="365125"/>
          </a:xfrm>
        </p:spPr>
        <p:txBody>
          <a:bodyPr/>
          <a:lstStyle/>
          <a:p>
            <a:pPr marL="0" marR="0" lvl="0" indent="0" algn="r" defTabSz="90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04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37522" y="1054443"/>
          <a:ext cx="10685693" cy="545968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33219">
                  <a:extLst>
                    <a:ext uri="{9D8B030D-6E8A-4147-A177-3AD203B41FA5}">
                      <a16:colId xmlns:a16="http://schemas.microsoft.com/office/drawing/2014/main" xmlns="" val="1485965385"/>
                    </a:ext>
                  </a:extLst>
                </a:gridCol>
                <a:gridCol w="986772">
                  <a:extLst>
                    <a:ext uri="{9D8B030D-6E8A-4147-A177-3AD203B41FA5}">
                      <a16:colId xmlns:a16="http://schemas.microsoft.com/office/drawing/2014/main" xmlns="" val="790787716"/>
                    </a:ext>
                  </a:extLst>
                </a:gridCol>
                <a:gridCol w="1021395">
                  <a:extLst>
                    <a:ext uri="{9D8B030D-6E8A-4147-A177-3AD203B41FA5}">
                      <a16:colId xmlns:a16="http://schemas.microsoft.com/office/drawing/2014/main" xmlns="" val="1031822887"/>
                    </a:ext>
                  </a:extLst>
                </a:gridCol>
                <a:gridCol w="1025722">
                  <a:extLst>
                    <a:ext uri="{9D8B030D-6E8A-4147-A177-3AD203B41FA5}">
                      <a16:colId xmlns:a16="http://schemas.microsoft.com/office/drawing/2014/main" xmlns="" val="2945479936"/>
                    </a:ext>
                  </a:extLst>
                </a:gridCol>
                <a:gridCol w="1073330">
                  <a:extLst>
                    <a:ext uri="{9D8B030D-6E8A-4147-A177-3AD203B41FA5}">
                      <a16:colId xmlns:a16="http://schemas.microsoft.com/office/drawing/2014/main" xmlns="" val="2807495456"/>
                    </a:ext>
                  </a:extLst>
                </a:gridCol>
                <a:gridCol w="1090642">
                  <a:extLst>
                    <a:ext uri="{9D8B030D-6E8A-4147-A177-3AD203B41FA5}">
                      <a16:colId xmlns:a16="http://schemas.microsoft.com/office/drawing/2014/main" xmlns="" val="3888662603"/>
                    </a:ext>
                  </a:extLst>
                </a:gridCol>
                <a:gridCol w="1038706">
                  <a:extLst>
                    <a:ext uri="{9D8B030D-6E8A-4147-A177-3AD203B41FA5}">
                      <a16:colId xmlns:a16="http://schemas.microsoft.com/office/drawing/2014/main" xmlns="" val="2316650667"/>
                    </a:ext>
                  </a:extLst>
                </a:gridCol>
                <a:gridCol w="1177201">
                  <a:extLst>
                    <a:ext uri="{9D8B030D-6E8A-4147-A177-3AD203B41FA5}">
                      <a16:colId xmlns:a16="http://schemas.microsoft.com/office/drawing/2014/main" xmlns="" val="3834776507"/>
                    </a:ext>
                  </a:extLst>
                </a:gridCol>
                <a:gridCol w="1038706">
                  <a:extLst>
                    <a:ext uri="{9D8B030D-6E8A-4147-A177-3AD203B41FA5}">
                      <a16:colId xmlns:a16="http://schemas.microsoft.com/office/drawing/2014/main" xmlns="" val="3171691782"/>
                    </a:ext>
                  </a:extLst>
                </a:gridCol>
              </a:tblGrid>
              <a:tr h="753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803169"/>
                  </a:ext>
                </a:extLst>
              </a:tr>
              <a:tr h="45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конец года)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12 078,7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14 250,0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14 136,8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13 866,7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13 386,7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9856184"/>
                  </a:ext>
                </a:extLst>
              </a:tr>
              <a:tr h="239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Коммерческие кредиты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6 611,6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8377,2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6813,7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7591,4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4474891"/>
                  </a:ext>
                </a:extLst>
              </a:tr>
              <a:tr h="239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5 024,0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4759,6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4230,7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2115,4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812314"/>
                  </a:ext>
                </a:extLst>
              </a:tr>
              <a:tr h="239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Ценные бумаги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695597"/>
                  </a:ext>
                </a:extLst>
              </a:tr>
              <a:tr h="62505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</a:t>
                      </a:r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налоговым и неналоговым доходам,%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0831606"/>
                  </a:ext>
                </a:extLst>
              </a:tr>
              <a:tr h="95713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Коммерческие заимствования к налоговым и неналоговым доходам,%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7017927"/>
                  </a:ext>
                </a:extLst>
              </a:tr>
              <a:tr h="23928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дополнительных соглашений по реструктуризации бюджетных кредитов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7521603"/>
                  </a:ext>
                </a:extLst>
              </a:tr>
              <a:tr h="73030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</a:t>
                      </a:r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налоговым и неналоговым доходам,%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0871351"/>
                  </a:ext>
                </a:extLst>
              </a:tr>
              <a:tr h="95713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Коммерческие заимствования к налоговым и неналоговым доходам,%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26768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4912" y="192669"/>
            <a:ext cx="1155919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Изменение объема и ограничения по государственному долгу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4912" y="789755"/>
            <a:ext cx="76174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62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07" y="3165474"/>
            <a:ext cx="8569325" cy="3335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63FFC-3F4A-4B71-B5C8-7ED7B6CBE892}" type="slidenum">
              <a:rPr kumimoji="0" lang="en-US" sz="1091" b="0" i="0" u="none" strike="noStrike" kern="1200" cap="none" spc="0" normalizeH="0" baseline="0" noProof="0" smtClean="0">
                <a:ln>
                  <a:noFill/>
                </a:ln>
                <a:solidFill>
                  <a:srgbClr val="2B2E3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srgbClr val="2B2E36">
                  <a:lumMod val="75000"/>
                  <a:lumOff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777" y="192669"/>
            <a:ext cx="1155919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</a:t>
            </a:r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154978" y="1102158"/>
            <a:ext cx="9805947" cy="231793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закона Магаданской области 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плановый период 2021 и 2022 годов»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проходить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большом зале ОГБУК «Магаданской областной универсальной научной библиотеке имени А. С. Пушкина» по адресу: г Магадан, ул. Карла Маркса д.53/13, телефон 7(4132) – 65-55-87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683450" y="1577171"/>
            <a:ext cx="11233150" cy="50625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финансов Магаданской области является органом исполнительной власти Магаданской области, уполномоченным обеспечивать разработку и реализацию единой бюджетно-финансовой политики области, составление и организацию исполнения областного бюджета, разработку прогноза основных характеристик консолидированного бюджета Магаданской области на очередной финансовый год и плановый период, а также составление отчетов об исполнении областного бюджета и консолидированного бюджета Магаданской области, осуществлять управление средствами областного бюджета, координировать деятельность в бюджетно-финансовой сфере исполнительных органов государственной власти Магаданской области и подчиняется в своей деятельности губернатору области.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АДРЕС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685000, г Магадан, ул. Горького, д. 6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7-4132-620792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7-4132-620792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minfin@49gov.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 четверг: с 9-00 до 17-45 (мужчины до 18:30), перерыв с 12-30 до 14-00, пятница: с 9-00 до 17-30 (мужчины до 18:30), перерыв с 12-30 до 14-00,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воскресение-выходные дни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276" y="323297"/>
            <a:ext cx="1155919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</a:t>
            </a:r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6057900" cy="59346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81699" y="1010751"/>
            <a:ext cx="561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72176" y="914906"/>
            <a:ext cx="60483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территории Магаданской области 462,5 тыс. км2 (пятое место в ДФО, девятое место по России) или 2,7% территории России.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административно-территориальным делением в составе Магаданской области образовано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административно-территориальные единицы,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 город областного значения (г. Магадан);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 город районного значения (г.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Сусуман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 районов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Хасынский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Тенькинский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Сусуманский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Северо-Эвенский,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Омсукчанский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Среднеканский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городских населенных пунктов;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сельских населенных пунктов.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Магаданской области определяется в соответствии с Законом Магаданской области от 09.06.2010 № 1292-ОЗ «Об административно-территориальном устройстве Магаданской области», постановлением администрации Магаданской области от 11.04.2013 № 305-па «Об утверждении реестра административно-территориальных единиц Магаданской области», постановлением администрации Магаданской области от 13.09.2012 № 643-па «О порядке ведения реестра административно-территориальных единиц Магаданской области», постановлением администрации Магаданской области от 27.08.2010 № 483-па «О порядке образования, преобразования, реорганизации, упразднения административно-территориальных единиц Магаданской области», постановлением администрации Магаданской области от 06.10.2010 № 564-па «О порядке определения и изменения административных центров административно-территориальных единиц Магаданской области».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 Магаданской области - город Магадан.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962" y="92333"/>
            <a:ext cx="10867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устройство Магаданской области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/>
          </p:nvPr>
        </p:nvGraphicFramePr>
        <p:xfrm>
          <a:off x="76197" y="1214586"/>
          <a:ext cx="13248403" cy="564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/>
          </p:nvPr>
        </p:nvGraphicFramePr>
        <p:xfrm>
          <a:off x="0" y="1114425"/>
          <a:ext cx="5762628" cy="511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9046" y="123595"/>
            <a:ext cx="10867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Магаданской области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541462" y="1214586"/>
          <a:ext cx="6316538" cy="526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/>
          </p:nvPr>
        </p:nvGraphicFramePr>
        <p:xfrm>
          <a:off x="2105633" y="2408504"/>
          <a:ext cx="3695092" cy="283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6515100" y="1076325"/>
          <a:ext cx="5496111" cy="578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515" y="63868"/>
            <a:ext cx="10867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в Магаданской области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3408" y="1214586"/>
            <a:ext cx="10375884" cy="601905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Рассмотрение и утверждение.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данном этапе Правительство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Магаданской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лице губернатора  Магаданской области вносит проект закона  Магаданской области об областном бюджете на очередной финансовый год и плановый период на рассмотрение Магаданской областной Думы. Магаданская областная Дума рассматривает закон в двух чтениях, в результате согласования всех спорных вопросов проект закона о бюджете утверждается и направляется Губернатору области для обнародования и официального опубликования. Закон вступает в силу после официального опубликования.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Исполнение и отчетность.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Исполнение областного бюджета обеспечивается Правительством области. Исполнение бюджета организуется на основе сводной бюджетной росписи и кассового плана уполномоченным Правительством Магаданской области исполнительным органом государственной власти Магаданской области. Областной бюджет исполняется по доходам, расходам и источникам финансирования дефицита областного бюджета на основе принципов единства кассы и подведомственности расходов. По итогам текущего финансового года составляется бюджетная отчетность об исполнении бюджета, направляемая для проверки в органы государственного финансового контроля, а затем на рассмотрение и утверждение в Магаданскую областную Думу.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Государственный и финансовый контроль.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Данный этап бюджетного процесса осуществляется в виде внешнего и внутреннего государственного финансового контроля. Внешний государственный финансовый контроль осуществляется Контрольно-счетной палатой Магаданской области. Внутренний государственный финансовый контроль осуществляется уполномоченным Правительством Магаданской области органом внутреннего государственного финансового контроля. </a:t>
            </a:r>
          </a:p>
          <a:p>
            <a:pPr marL="0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69B8-2E45-4ED5-BB17-68B1E82576A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7002" y="197849"/>
            <a:ext cx="10867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в Магаданской области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69B8-2E45-4ED5-BB17-68B1E82576A0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1177207" y="836614"/>
          <a:ext cx="10700467" cy="602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664" y="62483"/>
            <a:ext cx="10867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процесса в Магаданской области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O Colored">
      <a:dk1>
        <a:sysClr val="windowText" lastClr="000000"/>
      </a:dk1>
      <a:lt1>
        <a:sysClr val="window" lastClr="FFFFFF"/>
      </a:lt1>
      <a:dk2>
        <a:srgbClr val="2B2E36"/>
      </a:dk2>
      <a:lt2>
        <a:srgbClr val="F2F6F7"/>
      </a:lt2>
      <a:accent1>
        <a:srgbClr val="E33D49"/>
      </a:accent1>
      <a:accent2>
        <a:srgbClr val="F4AC1C"/>
      </a:accent2>
      <a:accent3>
        <a:srgbClr val="B0C96B"/>
      </a:accent3>
      <a:accent4>
        <a:srgbClr val="2F93C7"/>
      </a:accent4>
      <a:accent5>
        <a:srgbClr val="60C067"/>
      </a:accent5>
      <a:accent6>
        <a:srgbClr val="AAB2BD"/>
      </a:accent6>
      <a:hlink>
        <a:srgbClr val="E33D49"/>
      </a:hlink>
      <a:folHlink>
        <a:srgbClr val="6899D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MODO Colored">
    <a:dk1>
      <a:sysClr val="windowText" lastClr="000000"/>
    </a:dk1>
    <a:lt1>
      <a:sysClr val="window" lastClr="FFFFFF"/>
    </a:lt1>
    <a:dk2>
      <a:srgbClr val="2B2E36"/>
    </a:dk2>
    <a:lt2>
      <a:srgbClr val="F2F6F7"/>
    </a:lt2>
    <a:accent1>
      <a:srgbClr val="E33D49"/>
    </a:accent1>
    <a:accent2>
      <a:srgbClr val="F4AC1C"/>
    </a:accent2>
    <a:accent3>
      <a:srgbClr val="B0C96B"/>
    </a:accent3>
    <a:accent4>
      <a:srgbClr val="2F93C7"/>
    </a:accent4>
    <a:accent5>
      <a:srgbClr val="60C067"/>
    </a:accent5>
    <a:accent6>
      <a:srgbClr val="AAB2BD"/>
    </a:accent6>
    <a:hlink>
      <a:srgbClr val="E33D49"/>
    </a:hlink>
    <a:folHlink>
      <a:srgbClr val="6899D1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6467</Words>
  <Application>Microsoft Office PowerPoint</Application>
  <PresentationFormat>Широкоэкранный</PresentationFormat>
  <Paragraphs>1920</Paragraphs>
  <Slides>47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9" baseType="lpstr">
      <vt:lpstr>Arial</vt:lpstr>
      <vt:lpstr>Bebas Neue Bold</vt:lpstr>
      <vt:lpstr>Calibri</vt:lpstr>
      <vt:lpstr>Calibri Light</vt:lpstr>
      <vt:lpstr>Gill Sans</vt:lpstr>
      <vt:lpstr>Roboto</vt:lpstr>
      <vt:lpstr>Roboto Condensed</vt:lpstr>
      <vt:lpstr>Roboto Condensed Light</vt:lpstr>
      <vt:lpstr>Times New Roman</vt:lpstr>
      <vt:lpstr>Tw Cen MT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Индекс физического объема ВРП, 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3. ДОХОДЫ ОБЛАСТНОГО БЮДЖЕТА Прибыль прибыльных организаций и налог на прибыль в 2017 - 2022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Лысяная Александра Юрьевна</dc:creator>
  <cp:lastModifiedBy>Голомага Анастасия Олеговна</cp:lastModifiedBy>
  <cp:revision>276</cp:revision>
  <cp:lastPrinted>2019-05-31T04:35:43Z</cp:lastPrinted>
  <dcterms:created xsi:type="dcterms:W3CDTF">2019-05-27T00:23:47Z</dcterms:created>
  <dcterms:modified xsi:type="dcterms:W3CDTF">2019-11-10T21:58:38Z</dcterms:modified>
</cp:coreProperties>
</file>